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notesMasterIdLst>
    <p:notesMasterId r:id="rId69"/>
  </p:notesMasterIdLst>
  <p:sldIdLst>
    <p:sldId id="256" r:id="rId2"/>
    <p:sldId id="492" r:id="rId3"/>
    <p:sldId id="493" r:id="rId4"/>
    <p:sldId id="494" r:id="rId5"/>
    <p:sldId id="495" r:id="rId6"/>
    <p:sldId id="496" r:id="rId7"/>
    <p:sldId id="497" r:id="rId8"/>
    <p:sldId id="498" r:id="rId9"/>
    <p:sldId id="514" r:id="rId10"/>
    <p:sldId id="506" r:id="rId11"/>
    <p:sldId id="499" r:id="rId12"/>
    <p:sldId id="505" r:id="rId13"/>
    <p:sldId id="464" r:id="rId14"/>
    <p:sldId id="500" r:id="rId15"/>
    <p:sldId id="503" r:id="rId16"/>
    <p:sldId id="433" r:id="rId17"/>
    <p:sldId id="504" r:id="rId18"/>
    <p:sldId id="470" r:id="rId19"/>
    <p:sldId id="471" r:id="rId20"/>
    <p:sldId id="482" r:id="rId21"/>
    <p:sldId id="264" r:id="rId22"/>
    <p:sldId id="265" r:id="rId23"/>
    <p:sldId id="360" r:id="rId24"/>
    <p:sldId id="486" r:id="rId25"/>
    <p:sldId id="484" r:id="rId26"/>
    <p:sldId id="502" r:id="rId27"/>
    <p:sldId id="509" r:id="rId28"/>
    <p:sldId id="510" r:id="rId29"/>
    <p:sldId id="263" r:id="rId30"/>
    <p:sldId id="463" r:id="rId31"/>
    <p:sldId id="328" r:id="rId32"/>
    <p:sldId id="453" r:id="rId33"/>
    <p:sldId id="332" r:id="rId34"/>
    <p:sldId id="358" r:id="rId35"/>
    <p:sldId id="349" r:id="rId36"/>
    <p:sldId id="330" r:id="rId37"/>
    <p:sldId id="284" r:id="rId38"/>
    <p:sldId id="307" r:id="rId39"/>
    <p:sldId id="428" r:id="rId40"/>
    <p:sldId id="412" r:id="rId41"/>
    <p:sldId id="344" r:id="rId42"/>
    <p:sldId id="475" r:id="rId43"/>
    <p:sldId id="473" r:id="rId44"/>
    <p:sldId id="511" r:id="rId45"/>
    <p:sldId id="414" r:id="rId46"/>
    <p:sldId id="308" r:id="rId47"/>
    <p:sldId id="321" r:id="rId48"/>
    <p:sldId id="472" r:id="rId49"/>
    <p:sldId id="476" r:id="rId50"/>
    <p:sldId id="343" r:id="rId51"/>
    <p:sldId id="353" r:id="rId52"/>
    <p:sldId id="359" r:id="rId53"/>
    <p:sldId id="513" r:id="rId54"/>
    <p:sldId id="512" r:id="rId55"/>
    <p:sldId id="442" r:id="rId56"/>
    <p:sldId id="488" r:id="rId57"/>
    <p:sldId id="354" r:id="rId58"/>
    <p:sldId id="455" r:id="rId59"/>
    <p:sldId id="490" r:id="rId60"/>
    <p:sldId id="456" r:id="rId61"/>
    <p:sldId id="461" r:id="rId62"/>
    <p:sldId id="459" r:id="rId63"/>
    <p:sldId id="487" r:id="rId64"/>
    <p:sldId id="479" r:id="rId65"/>
    <p:sldId id="507" r:id="rId66"/>
    <p:sldId id="491" r:id="rId67"/>
    <p:sldId id="485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B801557-0032-425C-B9C2-DFBDB7A73159}">
          <p14:sldIdLst>
            <p14:sldId id="256"/>
            <p14:sldId id="492"/>
            <p14:sldId id="493"/>
            <p14:sldId id="494"/>
            <p14:sldId id="495"/>
            <p14:sldId id="496"/>
            <p14:sldId id="497"/>
            <p14:sldId id="498"/>
            <p14:sldId id="514"/>
            <p14:sldId id="506"/>
            <p14:sldId id="499"/>
            <p14:sldId id="505"/>
            <p14:sldId id="464"/>
            <p14:sldId id="500"/>
            <p14:sldId id="503"/>
            <p14:sldId id="433"/>
            <p14:sldId id="504"/>
            <p14:sldId id="470"/>
            <p14:sldId id="471"/>
            <p14:sldId id="482"/>
            <p14:sldId id="264"/>
            <p14:sldId id="265"/>
            <p14:sldId id="360"/>
            <p14:sldId id="486"/>
            <p14:sldId id="484"/>
            <p14:sldId id="502"/>
            <p14:sldId id="509"/>
            <p14:sldId id="510"/>
            <p14:sldId id="263"/>
            <p14:sldId id="463"/>
            <p14:sldId id="328"/>
            <p14:sldId id="453"/>
            <p14:sldId id="332"/>
            <p14:sldId id="358"/>
            <p14:sldId id="349"/>
            <p14:sldId id="330"/>
            <p14:sldId id="284"/>
            <p14:sldId id="307"/>
            <p14:sldId id="428"/>
            <p14:sldId id="412"/>
            <p14:sldId id="344"/>
            <p14:sldId id="475"/>
            <p14:sldId id="473"/>
            <p14:sldId id="511"/>
            <p14:sldId id="414"/>
            <p14:sldId id="308"/>
            <p14:sldId id="321"/>
            <p14:sldId id="472"/>
            <p14:sldId id="476"/>
            <p14:sldId id="343"/>
            <p14:sldId id="353"/>
            <p14:sldId id="359"/>
            <p14:sldId id="513"/>
            <p14:sldId id="512"/>
            <p14:sldId id="442"/>
            <p14:sldId id="488"/>
            <p14:sldId id="354"/>
            <p14:sldId id="455"/>
            <p14:sldId id="490"/>
            <p14:sldId id="456"/>
            <p14:sldId id="461"/>
            <p14:sldId id="459"/>
            <p14:sldId id="487"/>
            <p14:sldId id="479"/>
            <p14:sldId id="507"/>
            <p14:sldId id="491"/>
            <p14:sldId id="4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F75584-A1AB-473F-8591-49EEC31AAED2}" v="51" dt="2025-02-06T07:46:22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32"/>
  </p:normalViewPr>
  <p:slideViewPr>
    <p:cSldViewPr snapToGrid="0" snapToObjects="1">
      <p:cViewPr varScale="1">
        <p:scale>
          <a:sx n="53" d="100"/>
          <a:sy n="53" d="100"/>
        </p:scale>
        <p:origin x="1338" y="27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2108EF-62EB-43D0-85F2-B2001E28A49F}" type="doc">
      <dgm:prSet loTypeId="urn:microsoft.com/office/officeart/2005/8/layout/hierarchy3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BA72C57-4B5B-4EC1-9CFA-B6D6E75296B8}">
      <dgm:prSet/>
      <dgm:spPr/>
      <dgm:t>
        <a:bodyPr/>
        <a:lstStyle/>
        <a:p>
          <a:r>
            <a:rPr lang="fr-FR" noProof="0" dirty="0"/>
            <a:t>Analyse</a:t>
          </a:r>
          <a:r>
            <a:rPr lang="fr-FR" baseline="0" noProof="0" dirty="0"/>
            <a:t> de IRM et des compte rendu chir</a:t>
          </a:r>
          <a:endParaRPr lang="fr-FR" noProof="0" dirty="0"/>
        </a:p>
      </dgm:t>
    </dgm:pt>
    <dgm:pt modelId="{2E5A9E46-5652-477D-BFF2-E02FEAE48B7C}" type="parTrans" cxnId="{5CC64646-3EB8-4B9D-8D7E-774D57AE3DA0}">
      <dgm:prSet/>
      <dgm:spPr/>
      <dgm:t>
        <a:bodyPr/>
        <a:lstStyle/>
        <a:p>
          <a:endParaRPr lang="en-US"/>
        </a:p>
      </dgm:t>
    </dgm:pt>
    <dgm:pt modelId="{60E3DE0E-25C4-459E-A7B3-0EF53E8DE473}" type="sibTrans" cxnId="{5CC64646-3EB8-4B9D-8D7E-774D57AE3DA0}">
      <dgm:prSet/>
      <dgm:spPr/>
      <dgm:t>
        <a:bodyPr/>
        <a:lstStyle/>
        <a:p>
          <a:endParaRPr lang="en-US"/>
        </a:p>
      </dgm:t>
    </dgm:pt>
    <dgm:pt modelId="{59D2B64A-4131-4F02-AA50-D235D81DB208}" type="pres">
      <dgm:prSet presAssocID="{2A2108EF-62EB-43D0-85F2-B2001E28A4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A11B15-C657-44D8-89C7-5B6305A208DE}" type="pres">
      <dgm:prSet presAssocID="{8BA72C57-4B5B-4EC1-9CFA-B6D6E75296B8}" presName="root" presStyleCnt="0"/>
      <dgm:spPr/>
    </dgm:pt>
    <dgm:pt modelId="{F75F8F72-BC6B-408D-B371-95812766F2D2}" type="pres">
      <dgm:prSet presAssocID="{8BA72C57-4B5B-4EC1-9CFA-B6D6E75296B8}" presName="rootComposite" presStyleCnt="0"/>
      <dgm:spPr/>
    </dgm:pt>
    <dgm:pt modelId="{FF2BEF10-FDAD-4F16-8175-3C2098217ECA}" type="pres">
      <dgm:prSet presAssocID="{8BA72C57-4B5B-4EC1-9CFA-B6D6E75296B8}" presName="rootText" presStyleLbl="node1" presStyleIdx="0" presStyleCnt="1" custScaleX="227303" custScaleY="253200" custLinFactY="-97790" custLinFactNeighborX="7808" custLinFactNeighborY="-100000"/>
      <dgm:spPr/>
    </dgm:pt>
    <dgm:pt modelId="{88E30806-CB42-4D86-A4E2-940F4E63EB60}" type="pres">
      <dgm:prSet presAssocID="{8BA72C57-4B5B-4EC1-9CFA-B6D6E75296B8}" presName="rootConnector" presStyleLbl="node1" presStyleIdx="0" presStyleCnt="1"/>
      <dgm:spPr/>
    </dgm:pt>
    <dgm:pt modelId="{EB3186F5-3BB0-43E6-92B7-5575F9AD5018}" type="pres">
      <dgm:prSet presAssocID="{8BA72C57-4B5B-4EC1-9CFA-B6D6E75296B8}" presName="childShape" presStyleCnt="0"/>
      <dgm:spPr/>
    </dgm:pt>
  </dgm:ptLst>
  <dgm:cxnLst>
    <dgm:cxn modelId="{5CC64646-3EB8-4B9D-8D7E-774D57AE3DA0}" srcId="{2A2108EF-62EB-43D0-85F2-B2001E28A49F}" destId="{8BA72C57-4B5B-4EC1-9CFA-B6D6E75296B8}" srcOrd="0" destOrd="0" parTransId="{2E5A9E46-5652-477D-BFF2-E02FEAE48B7C}" sibTransId="{60E3DE0E-25C4-459E-A7B3-0EF53E8DE473}"/>
    <dgm:cxn modelId="{07173E4F-E414-4542-A2BC-C4E33779CD76}" type="presOf" srcId="{2A2108EF-62EB-43D0-85F2-B2001E28A49F}" destId="{59D2B64A-4131-4F02-AA50-D235D81DB208}" srcOrd="0" destOrd="0" presId="urn:microsoft.com/office/officeart/2005/8/layout/hierarchy3"/>
    <dgm:cxn modelId="{7C5FB28C-AA35-4693-8C06-9D8BE831692E}" type="presOf" srcId="{8BA72C57-4B5B-4EC1-9CFA-B6D6E75296B8}" destId="{FF2BEF10-FDAD-4F16-8175-3C2098217ECA}" srcOrd="0" destOrd="0" presId="urn:microsoft.com/office/officeart/2005/8/layout/hierarchy3"/>
    <dgm:cxn modelId="{C90BB3FC-0A11-4F0D-B3EF-F33CE96C0CCB}" type="presOf" srcId="{8BA72C57-4B5B-4EC1-9CFA-B6D6E75296B8}" destId="{88E30806-CB42-4D86-A4E2-940F4E63EB60}" srcOrd="1" destOrd="0" presId="urn:microsoft.com/office/officeart/2005/8/layout/hierarchy3"/>
    <dgm:cxn modelId="{F6806AAB-F361-4A41-BC21-D83126A0E32F}" type="presParOf" srcId="{59D2B64A-4131-4F02-AA50-D235D81DB208}" destId="{F4A11B15-C657-44D8-89C7-5B6305A208DE}" srcOrd="0" destOrd="0" presId="urn:microsoft.com/office/officeart/2005/8/layout/hierarchy3"/>
    <dgm:cxn modelId="{19E1391E-0D51-407B-BE07-1AB015D1BF25}" type="presParOf" srcId="{F4A11B15-C657-44D8-89C7-5B6305A208DE}" destId="{F75F8F72-BC6B-408D-B371-95812766F2D2}" srcOrd="0" destOrd="0" presId="urn:microsoft.com/office/officeart/2005/8/layout/hierarchy3"/>
    <dgm:cxn modelId="{A5A7F93C-8CAE-4109-86E0-1B6CFEC12474}" type="presParOf" srcId="{F75F8F72-BC6B-408D-B371-95812766F2D2}" destId="{FF2BEF10-FDAD-4F16-8175-3C2098217ECA}" srcOrd="0" destOrd="0" presId="urn:microsoft.com/office/officeart/2005/8/layout/hierarchy3"/>
    <dgm:cxn modelId="{AB1E8E95-6411-461A-9FDA-B3A848BED5B6}" type="presParOf" srcId="{F75F8F72-BC6B-408D-B371-95812766F2D2}" destId="{88E30806-CB42-4D86-A4E2-940F4E63EB60}" srcOrd="1" destOrd="0" presId="urn:microsoft.com/office/officeart/2005/8/layout/hierarchy3"/>
    <dgm:cxn modelId="{3C18389B-1160-4690-95D0-CE25663D0E0E}" type="presParOf" srcId="{F4A11B15-C657-44D8-89C7-5B6305A208DE}" destId="{EB3186F5-3BB0-43E6-92B7-5575F9AD501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BEF10-FDAD-4F16-8175-3C2098217ECA}">
      <dsp:nvSpPr>
        <dsp:cNvPr id="0" name=""/>
        <dsp:cNvSpPr/>
      </dsp:nvSpPr>
      <dsp:spPr>
        <a:xfrm>
          <a:off x="1475513" y="0"/>
          <a:ext cx="3510705" cy="19553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noProof="0" dirty="0"/>
            <a:t>Analyse</a:t>
          </a:r>
          <a:r>
            <a:rPr lang="fr-FR" sz="4000" kern="1200" baseline="0" noProof="0" dirty="0"/>
            <a:t> de IRM et des compte rendu chir</a:t>
          </a:r>
          <a:endParaRPr lang="fr-FR" sz="4000" kern="1200" noProof="0" dirty="0"/>
        </a:p>
      </dsp:txBody>
      <dsp:txXfrm>
        <a:off x="1532783" y="57270"/>
        <a:ext cx="3396165" cy="1840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40E40-944B-7E4F-B8B0-EFB9D25A93E7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B21F-B70A-6B47-9689-8FD6F773C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41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L’évolution de l’intensité de la dyspareunie, de son impact sur l’activité sexuelle selon le score SAQ-F et du tort causé par la maladie sur la vie sexuelle  au cours du temps a été étudiée par le test de comparaison de moyennes  d’échantillons appariés de Wilcoxon (test des rangs signés). Le lien entre le taux de dyspareunies à 1 an et la classification de la maladie, la prise d’un traitement hormonal et la réalisation d’un geste d’exérèse ou d’hystérectomie a été étudié par le test du Khi-Deux. La présence d’un nodule </a:t>
            </a:r>
            <a:r>
              <a:rPr lang="fr-FR" dirty="0" err="1"/>
              <a:t>utéro-sacré</a:t>
            </a:r>
            <a:r>
              <a:rPr lang="fr-FR" dirty="0"/>
              <a:t> et/ou </a:t>
            </a:r>
            <a:r>
              <a:rPr lang="fr-FR" dirty="0" err="1"/>
              <a:t>rectovaginal</a:t>
            </a:r>
            <a:r>
              <a:rPr lang="fr-FR" dirty="0"/>
              <a:t> était retrouvé chez 67.7% des patientes </a:t>
            </a:r>
            <a:r>
              <a:rPr lang="fr-FR" dirty="0" err="1"/>
              <a:t>dyspareuniques</a:t>
            </a:r>
            <a:r>
              <a:rPr lang="fr-FR" dirty="0"/>
              <a:t>.  L’intervention s’était déroulée par voie coelioscopique dans 96% des cas. Une hystérectomie fut réalisée chez 38 patientes (8.8%). Un geste digestif était nécessaire pour 172 patientes (39.7%) et un geste urologique pour 58 patientes (13.4%).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BB21F-B70A-6B47-9689-8FD6F773C76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51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99ED26D5-0AC8-C56B-3924-7316BD2568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FBDB80-9A0D-497F-A185-2B50A3377CB4}" type="slidenum">
              <a:rPr lang="en-US" altLang="fr-FR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fr-FR" dirty="0">
              <a:latin typeface="Arial" panose="020B0604020202020204" pitchFamily="34" charset="0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A02C5D0-D6E0-CCFA-3D87-7116E32CD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3F084FB5-4BD1-DB43-1AC9-A219C1254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>
              <a:latin typeface="Times New Roman" panose="02020603050405020304" pitchFamily="18" charset="0"/>
            </a:endParaRPr>
          </a:p>
        </p:txBody>
      </p:sp>
      <p:sp>
        <p:nvSpPr>
          <p:cNvPr id="21509" name="Text Box 3">
            <a:extLst>
              <a:ext uri="{FF2B5EF4-FFF2-40B4-BE49-F238E27FC236}">
                <a16:creationId xmlns:a16="http://schemas.microsoft.com/office/drawing/2014/main" id="{8B39216E-5986-F096-A133-E90C65AB3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B1E2A1-8ACB-47E7-91C3-1206A6F6C38A}" type="slidenum">
              <a:rPr lang="en-US" altLang="fr-F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699D67F7-AB48-B5CF-45F2-EC674721C4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D722E2-3276-46CF-AE97-94AD271650F7}" type="slidenum">
              <a:rPr lang="en-US" altLang="fr-FR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fr-FR" dirty="0">
              <a:latin typeface="Arial" panose="020B0604020202020204" pitchFamily="34" charset="0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5D60E1DE-25C9-5549-808C-43335182D3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BA925757-878E-6491-01E4-EE930604F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8D562416-C976-7326-F4DA-113EFF0537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7D2A29B-0222-4A6F-A672-D7F54ED04A3A}" type="slidenum">
              <a:rPr lang="en-US" altLang="fr-FR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fr-FR" dirty="0">
              <a:latin typeface="Arial" panose="020B0604020202020204" pitchFamily="34" charset="0"/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B984F205-7FE6-587F-0FF4-1F9F9188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91751D8-1615-4D47-9B66-A134E8B04F9B}" type="slidenum">
              <a:rPr lang="fr-FR" altLang="fr-F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F89F73B5-FC54-A741-F69B-066A592BF5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5A196ECB-B1CA-55E0-2630-9DF56C586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9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27030B23-82C7-49C3-95D5-F58B76007E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F8E9B86-A496-4FAE-BFB0-B9955EA0B3E1}" type="slidenum">
              <a:rPr lang="en-US" altLang="fr-FR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fr-FR" dirty="0">
              <a:latin typeface="Arial" panose="020B0604020202020204" pitchFamily="34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7ED9D5A0-67A7-469A-BF74-58AC31ADC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EA5C2469-C123-47B2-9231-384CBBC5E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05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BB21F-B70A-6B47-9689-8FD6F773C768}" type="slidenum">
              <a:rPr lang="fr-FR" smtClean="0"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11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78520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57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9162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7040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877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44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89055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15037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419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25364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4711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6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ureus.com/users/57582-james-sorensen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21E36-05B3-D64E-BAE2-2DF53C616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830" y="2082800"/>
            <a:ext cx="9579402" cy="20855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2700" noProof="0" dirty="0"/>
              <a:t>Les dyspareunies post chirurgies approche kiné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19C218-A83E-FFD9-BBC8-926DEC8594EF}"/>
              </a:ext>
            </a:extLst>
          </p:cNvPr>
          <p:cNvSpPr txBox="1"/>
          <p:nvPr/>
        </p:nvSpPr>
        <p:spPr>
          <a:xfrm>
            <a:off x="3659329" y="798974"/>
            <a:ext cx="8254841" cy="2544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/>
              <a:t>                    Anne Florence Planté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/>
              <a:t> (Masseur-kinésithérapeute- Victimologue)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/>
              <a:t>                            Aix en Provence 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800" noProof="0" dirty="0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800" noProof="0" dirty="0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800" noProof="0" dirty="0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/>
              <a:t>                                         Anneflorence.plante@hotmail.com</a:t>
            </a: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F8A1531B-E51D-3678-802C-A580A9573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45"/>
          <a:stretch/>
        </p:blipFill>
        <p:spPr>
          <a:xfrm>
            <a:off x="277830" y="140545"/>
            <a:ext cx="3103671" cy="179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EEFF365-8470-ABCF-224F-286453BB9A0F}"/>
              </a:ext>
            </a:extLst>
          </p:cNvPr>
          <p:cNvSpPr txBox="1"/>
          <p:nvPr/>
        </p:nvSpPr>
        <p:spPr>
          <a:xfrm>
            <a:off x="266700" y="952500"/>
            <a:ext cx="110109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L’influence du type de prothèse et de ses modalités d’implantation sur la douleur et la dyspareunie n’est pas bien comprise. </a:t>
            </a:r>
          </a:p>
          <a:p>
            <a:r>
              <a:rPr lang="fr-FR" sz="2800" dirty="0"/>
              <a:t>Il est possible que les cures de prolapsus prothétiques soient plus souvent liées à une contracture avec d’éventuelles rétractions tissulaires et des zones de déclenchement de la douleur. </a:t>
            </a:r>
          </a:p>
          <a:p>
            <a:endParaRPr lang="fr-FR" sz="2800" dirty="0"/>
          </a:p>
          <a:p>
            <a:r>
              <a:rPr lang="fr-FR" sz="2800" dirty="0"/>
              <a:t>De surcroît, tous ces mécanismes peuvent être majorés par une infection chronique et/ou une inflammation des tissus </a:t>
            </a:r>
          </a:p>
          <a:p>
            <a:r>
              <a:rPr lang="fr-FR" sz="2800" dirty="0"/>
              <a:t>                                                               (</a:t>
            </a:r>
            <a:r>
              <a:rPr lang="fr-FR" sz="2800" dirty="0" err="1"/>
              <a:t>Rogowski</a:t>
            </a:r>
            <a:r>
              <a:rPr lang="fr-FR" sz="2800" dirty="0"/>
              <a:t> A et al 2013)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A1E0FD-02C8-A3FB-2D67-362F647D010D}"/>
              </a:ext>
            </a:extLst>
          </p:cNvPr>
          <p:cNvSpPr txBox="1"/>
          <p:nvPr/>
        </p:nvSpPr>
        <p:spPr>
          <a:xfrm>
            <a:off x="533400" y="5467351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Reco HAS • Complications de la chirurgie avec prothèse de l’incontinence urinaire d’effort et du prolapsus génital de la femme - Partie 2. Complications de la chirurgie du prolapsus génital • Mars 2023 </a:t>
            </a:r>
          </a:p>
        </p:txBody>
      </p:sp>
    </p:spTree>
    <p:extLst>
      <p:ext uri="{BB962C8B-B14F-4D97-AF65-F5344CB8AC3E}">
        <p14:creationId xmlns:p14="http://schemas.microsoft.com/office/powerpoint/2010/main" val="156125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82E168-0C57-34A0-1B05-2F3D5BB7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46" t="29497" r="41363" b="32213"/>
          <a:stretch/>
        </p:blipFill>
        <p:spPr>
          <a:xfrm>
            <a:off x="293717" y="95563"/>
            <a:ext cx="6825540" cy="24605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2325FF0-3AD9-2652-C940-494B5CBD7FE0}"/>
              </a:ext>
            </a:extLst>
          </p:cNvPr>
          <p:cNvSpPr txBox="1"/>
          <p:nvPr/>
        </p:nvSpPr>
        <p:spPr>
          <a:xfrm>
            <a:off x="0" y="2569155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0" i="0" noProof="0" dirty="0">
                <a:effectLst/>
                <a:latin typeface="Inter Var"/>
              </a:rPr>
              <a:t>POP surgery including native tissue (NT) repairs, transvaginal synthetic mesh (TVM), biologic grafts (BG), and sacrocolpopexy (SCP).</a:t>
            </a:r>
            <a:endParaRPr lang="fr-FR" sz="2400" noProof="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06DAF6-8856-D724-F002-4F35256155A3}"/>
              </a:ext>
            </a:extLst>
          </p:cNvPr>
          <p:cNvSpPr txBox="1"/>
          <p:nvPr/>
        </p:nvSpPr>
        <p:spPr>
          <a:xfrm>
            <a:off x="293717" y="3429000"/>
            <a:ext cx="113216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D’après cette Revue  Systématique  de la littérature:</a:t>
            </a:r>
          </a:p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27.5% de dyspareunies De Novo sont associés avec la pose trans-vaginale de Mesh( bandelettes ou treillis) </a:t>
            </a:r>
          </a:p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12.2 % dans le groupe ayant bénéficié d’une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promonto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-suspension(sacro-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colpopexie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(OR 2.72, 95% CI 1.33 to 5.58).</a:t>
            </a:r>
          </a:p>
        </p:txBody>
      </p:sp>
    </p:spTree>
    <p:extLst>
      <p:ext uri="{BB962C8B-B14F-4D97-AF65-F5344CB8AC3E}">
        <p14:creationId xmlns:p14="http://schemas.microsoft.com/office/powerpoint/2010/main" val="52916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52764C3-C807-B521-C08B-13D994BD51FB}"/>
              </a:ext>
            </a:extLst>
          </p:cNvPr>
          <p:cNvSpPr txBox="1"/>
          <p:nvPr/>
        </p:nvSpPr>
        <p:spPr>
          <a:xfrm>
            <a:off x="366713" y="384048"/>
            <a:ext cx="113680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Consensus sur la problématique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Une simple hystérectomie peut modifier la taille du vagin et, par conséquent, altérer la qualité de vie sexuelle lors d’une pénétration vaginale 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De surcroît, la présence au niveau vaginal de treillis prothétiques ou de zones cicatricielles apparus à l’issue d’une chirurgie du prolapsus peut altérer l’anatomie du vagin, le rendant moins souple, voire douloureux lors d’un rapport sexuel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1EB6FE-97C1-BA27-772B-AC26D97E861A}"/>
              </a:ext>
            </a:extLst>
          </p:cNvPr>
          <p:cNvSpPr txBox="1"/>
          <p:nvPr/>
        </p:nvSpPr>
        <p:spPr>
          <a:xfrm>
            <a:off x="823912" y="4585811"/>
            <a:ext cx="113680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Ercan</a:t>
            </a:r>
            <a:r>
              <a:rPr lang="fr-FR" dirty="0"/>
              <a:t> Ö, </a:t>
            </a:r>
            <a:r>
              <a:rPr lang="fr-FR" dirty="0" err="1"/>
              <a:t>Özer</a:t>
            </a:r>
            <a:r>
              <a:rPr lang="fr-FR" dirty="0"/>
              <a:t> A, </a:t>
            </a:r>
            <a:r>
              <a:rPr lang="fr-FR" dirty="0" err="1"/>
              <a:t>Köstü</a:t>
            </a:r>
            <a:r>
              <a:rPr lang="fr-FR" dirty="0"/>
              <a:t> B, </a:t>
            </a:r>
            <a:r>
              <a:rPr lang="fr-FR" dirty="0" err="1"/>
              <a:t>Bakacak</a:t>
            </a:r>
            <a:r>
              <a:rPr lang="fr-FR" dirty="0"/>
              <a:t> M, </a:t>
            </a:r>
            <a:r>
              <a:rPr lang="fr-FR" dirty="0" err="1"/>
              <a:t>Kıran</a:t>
            </a:r>
            <a:r>
              <a:rPr lang="fr-FR" dirty="0"/>
              <a:t> G, </a:t>
            </a:r>
            <a:r>
              <a:rPr lang="fr-FR" dirty="0" err="1"/>
              <a:t>Avcı</a:t>
            </a:r>
            <a:r>
              <a:rPr lang="fr-FR" dirty="0"/>
              <a:t> F. </a:t>
            </a:r>
            <a:r>
              <a:rPr lang="fr-FR" dirty="0" err="1"/>
              <a:t>Comparison</a:t>
            </a:r>
            <a:r>
              <a:rPr lang="fr-FR" dirty="0"/>
              <a:t> of </a:t>
            </a:r>
            <a:r>
              <a:rPr lang="fr-FR" dirty="0" err="1"/>
              <a:t>postoperative</a:t>
            </a:r>
            <a:r>
              <a:rPr lang="fr-FR" dirty="0"/>
              <a:t> vaginal </a:t>
            </a:r>
            <a:r>
              <a:rPr lang="fr-FR" dirty="0" err="1"/>
              <a:t>length</a:t>
            </a:r>
            <a:r>
              <a:rPr lang="fr-FR" dirty="0"/>
              <a:t> and </a:t>
            </a:r>
            <a:r>
              <a:rPr lang="fr-FR" dirty="0" err="1"/>
              <a:t>sexual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abdominal, vaginal, and </a:t>
            </a:r>
            <a:r>
              <a:rPr lang="fr-FR" dirty="0" err="1"/>
              <a:t>laparoscopic</a:t>
            </a:r>
            <a:r>
              <a:rPr lang="fr-FR" dirty="0"/>
              <a:t> </a:t>
            </a:r>
            <a:r>
              <a:rPr lang="fr-FR" dirty="0" err="1"/>
              <a:t>hysterectomy</a:t>
            </a:r>
            <a:r>
              <a:rPr lang="fr-FR" dirty="0"/>
              <a:t>. Int J </a:t>
            </a:r>
            <a:r>
              <a:rPr lang="fr-FR" dirty="0" err="1"/>
              <a:t>Gynecol</a:t>
            </a:r>
            <a:r>
              <a:rPr lang="fr-FR" dirty="0"/>
              <a:t> </a:t>
            </a:r>
            <a:r>
              <a:rPr lang="fr-FR" dirty="0" err="1"/>
              <a:t>Obstet</a:t>
            </a:r>
            <a:r>
              <a:rPr lang="fr-FR" dirty="0"/>
              <a:t> 2016;132(1):39-41. http://dx.doi.org/10.1016/j.ijgo.2015.07.006 </a:t>
            </a:r>
          </a:p>
        </p:txBody>
      </p:sp>
    </p:spTree>
    <p:extLst>
      <p:ext uri="{BB962C8B-B14F-4D97-AF65-F5344CB8AC3E}">
        <p14:creationId xmlns:p14="http://schemas.microsoft.com/office/powerpoint/2010/main" val="65589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DFB800-DB73-69EC-0AF7-340FB0F12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81" t="35189" r="42319" b="37129"/>
          <a:stretch/>
        </p:blipFill>
        <p:spPr>
          <a:xfrm>
            <a:off x="243840" y="199506"/>
            <a:ext cx="5852160" cy="21022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62364E6-9A07-6EEC-FBDB-D4A71CCAA52D}"/>
              </a:ext>
            </a:extLst>
          </p:cNvPr>
          <p:cNvSpPr txBox="1"/>
          <p:nvPr/>
        </p:nvSpPr>
        <p:spPr>
          <a:xfrm>
            <a:off x="243840" y="2301766"/>
            <a:ext cx="1175371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noProof="0" dirty="0">
                <a:effectLst/>
                <a:latin typeface="Inter Var"/>
              </a:rPr>
              <a:t>Sur 932  femmes ayant été opérées pour un prolapsus</a:t>
            </a:r>
            <a:endParaRPr lang="fr-FR" sz="2800" noProof="0" dirty="0">
              <a:latin typeface="Inter Var"/>
            </a:endParaRPr>
          </a:p>
          <a:p>
            <a:r>
              <a:rPr lang="fr-FR" sz="2800" noProof="0" dirty="0">
                <a:latin typeface="Inter Var"/>
              </a:rPr>
              <a:t>47.8 % étaient sexuellement active et sans dyspareunies en pré op </a:t>
            </a:r>
          </a:p>
          <a:p>
            <a:r>
              <a:rPr lang="fr-FR" sz="2800" b="1" i="0" noProof="0" dirty="0">
                <a:effectLst/>
                <a:latin typeface="Inter Var"/>
              </a:rPr>
              <a:t>9.6 % étaient sexuellement actives mais avec dyspareunie</a:t>
            </a:r>
            <a:r>
              <a:rPr lang="fr-FR" sz="2800" noProof="0" dirty="0">
                <a:latin typeface="Inter Var"/>
              </a:rPr>
              <a:t> en pré op </a:t>
            </a:r>
            <a:endParaRPr lang="fr-FR" sz="2800" b="1" i="0" noProof="0" dirty="0">
              <a:effectLst/>
              <a:latin typeface="Inter Var"/>
            </a:endParaRPr>
          </a:p>
          <a:p>
            <a:r>
              <a:rPr lang="fr-FR" sz="2800" noProof="0" dirty="0">
                <a:latin typeface="Inter Var"/>
              </a:rPr>
              <a:t>10 % étaient non active par peur de la dyspareunie en pré op </a:t>
            </a:r>
          </a:p>
          <a:p>
            <a:r>
              <a:rPr lang="fr-FR" sz="2800" b="0" i="0" noProof="0" dirty="0">
                <a:effectLst/>
                <a:latin typeface="Inter Var"/>
              </a:rPr>
              <a:t>32.7 % n’étaient plus sexuellement active pour d’autres raisons que la dyspareunie.</a:t>
            </a:r>
          </a:p>
          <a:p>
            <a:r>
              <a:rPr lang="fr-FR" sz="2800" b="1" noProof="0" dirty="0">
                <a:latin typeface="Inter Var"/>
              </a:rPr>
              <a:t>12 mois après leur chirurgie seules 10 % présentaient des dyspareunies </a:t>
            </a:r>
          </a:p>
          <a:p>
            <a:r>
              <a:rPr lang="fr-FR" sz="2800" b="1" noProof="0" dirty="0">
                <a:latin typeface="Inter Var"/>
              </a:rPr>
              <a:t>avec 3.8 %  de dyspareunies De Novo</a:t>
            </a:r>
          </a:p>
          <a:p>
            <a:endParaRPr lang="fr-FR" sz="2800" b="0" i="0" noProof="0" dirty="0">
              <a:effectLst/>
              <a:latin typeface="Inter Var"/>
            </a:endParaRPr>
          </a:p>
          <a:p>
            <a:endParaRPr lang="fr-FR" sz="2800" noProof="0" dirty="0">
              <a:latin typeface="Inter Var"/>
            </a:endParaRPr>
          </a:p>
          <a:p>
            <a:r>
              <a:rPr lang="fr-FR" sz="2800" b="0" i="0" noProof="0" dirty="0">
                <a:effectLst/>
                <a:latin typeface="Inter Var"/>
              </a:rPr>
              <a:t>.</a:t>
            </a:r>
            <a:endParaRPr lang="fr-FR" sz="2800" noProof="0" dirty="0"/>
          </a:p>
        </p:txBody>
      </p:sp>
    </p:spTree>
    <p:extLst>
      <p:ext uri="{BB962C8B-B14F-4D97-AF65-F5344CB8AC3E}">
        <p14:creationId xmlns:p14="http://schemas.microsoft.com/office/powerpoint/2010/main" val="30637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2D3D67-1876-D64C-825F-63A4BD9E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952" y="6405615"/>
            <a:ext cx="4487862" cy="130121"/>
          </a:xfrm>
        </p:spPr>
        <p:txBody>
          <a:bodyPr anchor="t">
            <a:noAutofit/>
          </a:bodyPr>
          <a:lstStyle/>
          <a:p>
            <a:r>
              <a:rPr lang="fr-FR" sz="1600" noProof="0" dirty="0">
                <a:solidFill>
                  <a:schemeClr val="tx2"/>
                </a:solidFill>
              </a:rPr>
              <a:t>Photos du Dr Desaulniers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5A1170-CB9A-8830-896A-0B11130C0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noProof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792B5D-0A37-ED42-848E-6F4EBD2D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75" y="2060541"/>
            <a:ext cx="4487862" cy="411101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28BEFD2-CCF9-5842-9004-8A91FFFC8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39" y="3877375"/>
            <a:ext cx="28194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D126A51-8037-AD4C-B976-9504E7F41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25" y="3898951"/>
            <a:ext cx="39243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6B28F16-45F7-144C-8F70-5120A59EE22B}"/>
              </a:ext>
            </a:extLst>
          </p:cNvPr>
          <p:cNvSpPr txBox="1"/>
          <p:nvPr/>
        </p:nvSpPr>
        <p:spPr>
          <a:xfrm>
            <a:off x="8382000" y="6171560"/>
            <a:ext cx="617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noProof="0" dirty="0"/>
              <a:t>Pelvis pathologique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8986C5-94CC-2D30-5FEE-0101B153E42C}"/>
              </a:ext>
            </a:extLst>
          </p:cNvPr>
          <p:cNvSpPr txBox="1"/>
          <p:nvPr/>
        </p:nvSpPr>
        <p:spPr>
          <a:xfrm>
            <a:off x="883402" y="258784"/>
            <a:ext cx="10171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noProof="0" dirty="0"/>
              <a:t>Résections  endométriomes/Adhérences</a:t>
            </a:r>
          </a:p>
        </p:txBody>
      </p:sp>
    </p:spTree>
    <p:extLst>
      <p:ext uri="{BB962C8B-B14F-4D97-AF65-F5344CB8AC3E}">
        <p14:creationId xmlns:p14="http://schemas.microsoft.com/office/powerpoint/2010/main" val="222519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315CF-20E9-BA47-D7C6-0A4B9F3F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9" y="530353"/>
            <a:ext cx="10762245" cy="1323402"/>
          </a:xfrm>
        </p:spPr>
        <p:txBody>
          <a:bodyPr/>
          <a:lstStyle/>
          <a:p>
            <a:r>
              <a:rPr lang="fr-FR" dirty="0"/>
              <a:t>Localisation de l’ endométriose et dyspareunie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5DC369-18A1-DCCE-3700-2CDDA687C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9" y="2004848"/>
            <a:ext cx="10762246" cy="3461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La symptomatologie douloureuse serait liée à l’infiltration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des ligaments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utéro-sacrés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(LUS) et de leurs fibres nerveuses                        	    (Fauconnier et al,.2002; Ferrero et al,.2007)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du cul de sac de Douglas, 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du mur antérieur du rectum 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du fornix vaginal postérieur 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Vercellini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P,  et al.,2002. 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Fauconnier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Chapron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C.2005)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D05688-7749-CB00-3178-F2EA6FF198F3}"/>
              </a:ext>
            </a:extLst>
          </p:cNvPr>
          <p:cNvSpPr txBox="1"/>
          <p:nvPr/>
        </p:nvSpPr>
        <p:spPr>
          <a:xfrm>
            <a:off x="1027608" y="4853152"/>
            <a:ext cx="10249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9835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9395AA-43A1-9CA5-540D-A24A798C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10938"/>
            <a:ext cx="10896600" cy="38342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b="1" i="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Cette étude à suivi 433 femmes La cohorte CIRENDO se plaignant de dyspareunies qui se font opérées pour endométriose.</a:t>
            </a:r>
          </a:p>
          <a:p>
            <a:pPr marL="0" indent="0">
              <a:buNone/>
            </a:pPr>
            <a:r>
              <a:rPr lang="fr-FR" sz="2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2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un an 54.5% se plaignent toujours de dyspareunies mais après exclusion des 63 patientes enceintes</a:t>
            </a:r>
          </a:p>
          <a:p>
            <a:pPr marL="0" indent="0">
              <a:buNone/>
            </a:pPr>
            <a:r>
              <a:rPr lang="fr-FR" sz="2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A 3 ans, une persistance des dyspareunies chez 64.7% après exclusion des 80 patientes  enceintes</a:t>
            </a:r>
          </a:p>
          <a:p>
            <a:pPr marL="0" indent="0">
              <a:buNone/>
            </a:pPr>
            <a:r>
              <a:rPr lang="fr-FR" b="0" i="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Localisation des nodules - </a:t>
            </a:r>
            <a:r>
              <a:rPr lang="fr-FR" b="0" i="0" noProof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Utéro-sacré</a:t>
            </a:r>
            <a:r>
              <a:rPr lang="fr-FR" b="0" i="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21.9 %- Recto-vaginal 12.0% - </a:t>
            </a:r>
            <a:r>
              <a:rPr lang="fr-FR" b="0" i="0" noProof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Utéro-sacré</a:t>
            </a:r>
            <a:r>
              <a:rPr lang="fr-FR" b="0" i="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Recto-vaginal 33.7 %- Vésical 2.5% - Pariétal 2.1% - Multiples &gt;2 localisations 3.5%</a:t>
            </a:r>
            <a:endParaRPr lang="fr-FR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685C0C3-7467-5A7E-2D12-047984ACB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96978"/>
              </p:ext>
            </p:extLst>
          </p:nvPr>
        </p:nvGraphicFramePr>
        <p:xfrm>
          <a:off x="266006" y="270165"/>
          <a:ext cx="11925994" cy="2042160"/>
        </p:xfrm>
        <a:graphic>
          <a:graphicData uri="http://schemas.openxmlformats.org/drawingml/2006/table">
            <a:tbl>
              <a:tblPr/>
              <a:tblGrid>
                <a:gridCol w="11925994">
                  <a:extLst>
                    <a:ext uri="{9D8B030D-6E8A-4147-A177-3AD203B41FA5}">
                      <a16:colId xmlns:a16="http://schemas.microsoft.com/office/drawing/2014/main" val="1366887837"/>
                    </a:ext>
                  </a:extLst>
                </a:gridCol>
              </a:tblGrid>
              <a:tr h="1540347">
                <a:tc>
                  <a:txBody>
                    <a:bodyPr/>
                    <a:lstStyle/>
                    <a:p>
                      <a:pPr algn="l"/>
                      <a:r>
                        <a:rPr lang="fr-FR" sz="32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Impact de la chirurgie d’endométriose sur les dyspareunies et la qualité de vie sexuelle :</a:t>
                      </a:r>
                    </a:p>
                    <a:p>
                      <a:pPr algn="ctr"/>
                      <a:r>
                        <a:rPr lang="fr-FR" sz="32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étude de cohorte prospective multicentrique sur 5 ans de suivi</a:t>
                      </a:r>
                    </a:p>
                    <a:p>
                      <a:pPr algn="ctr"/>
                      <a:r>
                        <a:rPr lang="fr-FR" sz="3200" b="1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Salome</a:t>
                      </a:r>
                      <a:r>
                        <a:rPr lang="fr-FR" sz="32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David Thèse 2017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829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70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4E042-16F3-CF3C-1892-5B925DFEC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Est-ce la douleur des fascias qui diminue ?</a:t>
            </a:r>
            <a:br>
              <a:rPr lang="fr-FR" dirty="0"/>
            </a:br>
            <a:r>
              <a:rPr lang="fr-FR" dirty="0"/>
              <a:t>Est-ce la localisation de la chirurgie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532255-52C0-F6C7-CDAD-89C9BB460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9" y="2015732"/>
            <a:ext cx="11411712" cy="3450613"/>
          </a:xfrm>
        </p:spPr>
        <p:txBody>
          <a:bodyPr>
            <a:noAutofit/>
          </a:bodyPr>
          <a:lstStyle/>
          <a:p>
            <a:r>
              <a:rPr lang="fr-FR" sz="2800" dirty="0"/>
              <a:t>Parmi les patientes restées </a:t>
            </a:r>
            <a:r>
              <a:rPr lang="fr-FR" sz="2800" dirty="0" err="1"/>
              <a:t>dyspareuniques</a:t>
            </a:r>
            <a:r>
              <a:rPr lang="fr-FR" sz="2800" dirty="0"/>
              <a:t> à 1 an , on observe cependant une </a:t>
            </a:r>
            <a:r>
              <a:rPr lang="fr-FR" sz="2800" b="1" dirty="0"/>
              <a:t>diminution significative de la persistance des douleurs après les rapports sexuels (RS)Post </a:t>
            </a:r>
            <a:r>
              <a:rPr lang="fr-FR" sz="2800" b="1" dirty="0" err="1"/>
              <a:t>coit</a:t>
            </a:r>
            <a:r>
              <a:rPr lang="fr-FR" sz="2800" b="1" dirty="0"/>
              <a:t>,</a:t>
            </a:r>
          </a:p>
          <a:p>
            <a:r>
              <a:rPr lang="fr-FR" sz="2800" dirty="0"/>
              <a:t> passant de 60.7% des patientes à T0 (N=105) à 38.7% des patientes à 1 an (N=67) (p&lt;0.01). </a:t>
            </a:r>
          </a:p>
          <a:p>
            <a:r>
              <a:rPr lang="fr-FR" sz="2800" dirty="0"/>
              <a:t>Une baisse de la persistance des douleurs était également retrouvée à 3 ans et 5 ans de suivi, mais n’était significative qu’à 3 ans de suivi (p=0.04).</a:t>
            </a:r>
          </a:p>
        </p:txBody>
      </p:sp>
    </p:spTree>
    <p:extLst>
      <p:ext uri="{BB962C8B-B14F-4D97-AF65-F5344CB8AC3E}">
        <p14:creationId xmlns:p14="http://schemas.microsoft.com/office/powerpoint/2010/main" val="2998231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4F90E23-FD56-BF0B-27E2-798B837F0E2A}"/>
              </a:ext>
            </a:extLst>
          </p:cNvPr>
          <p:cNvSpPr txBox="1"/>
          <p:nvPr/>
        </p:nvSpPr>
        <p:spPr>
          <a:xfrm>
            <a:off x="329184" y="3020568"/>
            <a:ext cx="116677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 mauvais résultats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chirurgicaux  à 6 mois </a:t>
            </a:r>
          </a:p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semblent liés à la </a:t>
            </a:r>
            <a:r>
              <a:rPr lang="fr-FR" sz="32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coexistence d’adénomyose </a:t>
            </a:r>
            <a:r>
              <a:rPr lang="fr-FR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avec une endométriose recto-vaginal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60CC49-535B-FB33-E9B5-754F8864D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00" t="57541" r="31150"/>
          <a:stretch/>
        </p:blipFill>
        <p:spPr>
          <a:xfrm>
            <a:off x="329184" y="339634"/>
            <a:ext cx="6967728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08B37AB-0929-D732-BDE7-7613D4F475DD}"/>
              </a:ext>
            </a:extLst>
          </p:cNvPr>
          <p:cNvSpPr txBox="1"/>
          <p:nvPr/>
        </p:nvSpPr>
        <p:spPr>
          <a:xfrm>
            <a:off x="310897" y="2688336"/>
            <a:ext cx="1141171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3000" b="0" i="0" noProof="0" dirty="0">
              <a:solidFill>
                <a:srgbClr val="1F1F1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000" noProof="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étude rétrospective</a:t>
            </a:r>
            <a:r>
              <a:rPr lang="fr-FR" sz="3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confirme</a:t>
            </a:r>
            <a:r>
              <a:rPr lang="fr-FR" sz="3000" noProof="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88 % des patientes se plaignant de dyspareunies  post op ,avaient une adénomyose associée.</a:t>
            </a:r>
          </a:p>
          <a:p>
            <a:endParaRPr lang="fr-FR" sz="30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000" noProof="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(évaluation par échographie Trans vaginale ) </a:t>
            </a:r>
            <a:br>
              <a:rPr lang="fr-FR" sz="30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55E7CF-AEC1-847B-17DD-4CAE135B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13" t="34671" r="26909" b="23419"/>
          <a:stretch/>
        </p:blipFill>
        <p:spPr>
          <a:xfrm>
            <a:off x="141173" y="99810"/>
            <a:ext cx="6093372" cy="21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3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51D05495-0DF7-4A60-A1DC-249F7A546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24" y="315310"/>
            <a:ext cx="11257381" cy="57977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000" b="1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4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4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4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200" b="1" noProof="0" dirty="0">
                <a:solidFill>
                  <a:schemeClr val="tx2"/>
                </a:solidFill>
              </a:rPr>
              <a:t>En France,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3200" b="1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200" b="1" noProof="0" dirty="0">
                <a:solidFill>
                  <a:schemeClr val="tx2"/>
                </a:solidFill>
              </a:rPr>
              <a:t>Ce sont 7 578 138 femmes de 20 à 69 ans,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200" b="1" noProof="0" dirty="0">
                <a:solidFill>
                  <a:schemeClr val="tx2"/>
                </a:solidFill>
              </a:rPr>
              <a:t> qui présentent des dyspareunies toutes étiologies confondues.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3200" b="1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0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0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0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000" noProof="0" dirty="0">
                <a:solidFill>
                  <a:schemeClr val="tx2"/>
                </a:solidFill>
              </a:rPr>
              <a:t>Data provenant de la cohorte CONSTANCES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000" noProof="0" dirty="0">
                <a:solidFill>
                  <a:schemeClr val="tx2"/>
                </a:solidFill>
              </a:rPr>
              <a:t>Algies pelviennes chroniques : prévalence et caractéristiques associées dans la cohorte Constances,2016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000" b="1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000" b="1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0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000" noProof="0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EC2FBF8-B01A-2F92-CD21-9EEFF4BD708F}"/>
              </a:ext>
            </a:extLst>
          </p:cNvPr>
          <p:cNvSpPr txBox="1"/>
          <p:nvPr/>
        </p:nvSpPr>
        <p:spPr>
          <a:xfrm>
            <a:off x="384048" y="2355088"/>
            <a:ext cx="1180795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3200" b="0" i="0" noProof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fr-FR" sz="3200" b="0" i="0" noProof="0" dirty="0">
                <a:solidFill>
                  <a:srgbClr val="212121"/>
                </a:solidFill>
                <a:effectLst/>
                <a:latin typeface="BlinkMacSystemFont"/>
              </a:rPr>
              <a:t>Cette étude avant et après </a:t>
            </a:r>
            <a:r>
              <a:rPr lang="fr-FR" sz="3200" noProof="0" dirty="0">
                <a:solidFill>
                  <a:srgbClr val="212121"/>
                </a:solidFill>
                <a:latin typeface="BlinkMacSystemFont"/>
              </a:rPr>
              <a:t>hystérectomie pour cancer U </a:t>
            </a:r>
            <a:endParaRPr lang="fr-FR" sz="3200" dirty="0">
              <a:solidFill>
                <a:srgbClr val="212121"/>
              </a:solidFill>
              <a:latin typeface="BlinkMacSystemFont"/>
            </a:endParaRPr>
          </a:p>
          <a:p>
            <a:r>
              <a:rPr lang="fr-FR" sz="3200" noProof="0" dirty="0">
                <a:solidFill>
                  <a:srgbClr val="212121"/>
                </a:solidFill>
                <a:latin typeface="BlinkMacSystemFont"/>
              </a:rPr>
              <a:t>évalue la reprise de l’ activité sexuelle pénétrative post </a:t>
            </a:r>
            <a:r>
              <a:rPr lang="fr-FR" sz="3200" noProof="0" dirty="0" err="1">
                <a:solidFill>
                  <a:srgbClr val="212121"/>
                </a:solidFill>
                <a:latin typeface="BlinkMacSystemFont"/>
              </a:rPr>
              <a:t>chir</a:t>
            </a:r>
            <a:r>
              <a:rPr lang="fr-FR" sz="3200" noProof="0" dirty="0">
                <a:solidFill>
                  <a:srgbClr val="212121"/>
                </a:solidFill>
                <a:latin typeface="BlinkMacSystemFont"/>
              </a:rPr>
              <a:t>. </a:t>
            </a:r>
          </a:p>
          <a:p>
            <a:r>
              <a:rPr lang="fr-FR" sz="3200" noProof="0" dirty="0">
                <a:solidFill>
                  <a:srgbClr val="212121"/>
                </a:solidFill>
                <a:latin typeface="BlinkMacSystemFont"/>
              </a:rPr>
              <a:t>E</a:t>
            </a:r>
            <a:r>
              <a:rPr lang="fr-FR" sz="3200" b="0" i="0" noProof="0" dirty="0">
                <a:solidFill>
                  <a:srgbClr val="212121"/>
                </a:solidFill>
                <a:effectLst/>
                <a:latin typeface="BlinkMacSystemFont"/>
              </a:rPr>
              <a:t>n pré op,27 % des patients étaient sexuellement actives.</a:t>
            </a:r>
          </a:p>
          <a:p>
            <a:r>
              <a:rPr lang="fr-FR" sz="3600" b="1" dirty="0">
                <a:solidFill>
                  <a:srgbClr val="212121"/>
                </a:solidFill>
                <a:latin typeface="BlinkMacSystemFont"/>
              </a:rPr>
              <a:t>E</a:t>
            </a:r>
            <a:r>
              <a:rPr lang="fr-FR" sz="3600" b="1" noProof="0" dirty="0">
                <a:solidFill>
                  <a:srgbClr val="212121"/>
                </a:solidFill>
                <a:latin typeface="BlinkMacSystemFont"/>
              </a:rPr>
              <a:t>n post-op, c’est</a:t>
            </a:r>
            <a:r>
              <a:rPr lang="fr-FR" sz="3600" b="1" i="0" noProof="0" dirty="0">
                <a:solidFill>
                  <a:srgbClr val="212121"/>
                </a:solidFill>
                <a:effectLst/>
                <a:latin typeface="BlinkMacSystemFont"/>
              </a:rPr>
              <a:t> principalement l’ activité sexuelle qui reprend. </a:t>
            </a:r>
          </a:p>
          <a:p>
            <a:r>
              <a:rPr lang="fr-FR" sz="3200" b="0" i="0" noProof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fr-FR" sz="3200" noProof="0" dirty="0">
                <a:solidFill>
                  <a:srgbClr val="212121"/>
                </a:solidFill>
                <a:latin typeface="BlinkMacSystemFont"/>
              </a:rPr>
              <a:t>L</a:t>
            </a:r>
            <a:r>
              <a:rPr lang="fr-FR" sz="3200" b="0" i="0" noProof="0" dirty="0">
                <a:solidFill>
                  <a:srgbClr val="212121"/>
                </a:solidFill>
                <a:effectLst/>
                <a:latin typeface="BlinkMacSystemFont"/>
              </a:rPr>
              <a:t>’inactivité sexuelle</a:t>
            </a:r>
            <a:r>
              <a:rPr lang="fr-FR" sz="3200" noProof="0" dirty="0">
                <a:solidFill>
                  <a:srgbClr val="212121"/>
                </a:solidFill>
                <a:latin typeface="BlinkMacSystemFont"/>
              </a:rPr>
              <a:t> passe de </a:t>
            </a:r>
            <a:r>
              <a:rPr lang="fr-FR" sz="3200" b="0" i="0" noProof="0" dirty="0">
                <a:solidFill>
                  <a:srgbClr val="212121"/>
                </a:solidFill>
                <a:effectLst/>
                <a:latin typeface="BlinkMacSystemFont"/>
              </a:rPr>
              <a:t>73% en pré-op à 58 % en post op a 3 mois</a:t>
            </a:r>
            <a:endParaRPr lang="fr-FR" sz="3200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6F52D9-5F70-2A19-997D-41F3DFAA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50" t="21399" r="40450" b="38475"/>
          <a:stretch/>
        </p:blipFill>
        <p:spPr>
          <a:xfrm>
            <a:off x="210312" y="0"/>
            <a:ext cx="6108192" cy="23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70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E3ECC9-6255-3C81-1B51-EDC43748E4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01" t="24246" r="41050" b="31644"/>
          <a:stretch/>
        </p:blipFill>
        <p:spPr>
          <a:xfrm>
            <a:off x="120833" y="129577"/>
            <a:ext cx="6458814" cy="2324711"/>
          </a:xfrm>
          <a:prstGeom prst="rect">
            <a:avLst/>
          </a:prstGeom>
        </p:spPr>
      </p:pic>
      <p:sp>
        <p:nvSpPr>
          <p:cNvPr id="20483" name="Text Box 2">
            <a:extLst>
              <a:ext uri="{FF2B5EF4-FFF2-40B4-BE49-F238E27FC236}">
                <a16:creationId xmlns:a16="http://schemas.microsoft.com/office/drawing/2014/main" id="{4B71B66A-1EBB-EECE-8C4D-84A2A6BC1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22" y="2618880"/>
            <a:ext cx="10204703" cy="3450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indent="-341313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639763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9144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279525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554163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0113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4685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29257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3829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marL="114300" indent="0" defTabSz="914400">
              <a:lnSpc>
                <a:spcPct val="120000"/>
              </a:lnSpc>
              <a:spcBef>
                <a:spcPts val="700"/>
              </a:spcBef>
              <a:buSzPct val="100000"/>
              <a:buNone/>
            </a:pPr>
            <a:endParaRPr lang="fr-FR" sz="3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defTabSz="914400">
              <a:lnSpc>
                <a:spcPct val="120000"/>
              </a:lnSpc>
              <a:spcBef>
                <a:spcPts val="700"/>
              </a:spcBef>
              <a:buSzPct val="100000"/>
              <a:buNone/>
            </a:pP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3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 le cas du cancer du col </a:t>
            </a:r>
            <a:endParaRPr lang="fr-F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defTabSz="914400">
              <a:lnSpc>
                <a:spcPct val="120000"/>
              </a:lnSpc>
              <a:spcBef>
                <a:spcPts val="700"/>
              </a:spcBef>
              <a:buSzPct val="100000"/>
              <a:buNone/>
            </a:pPr>
            <a:r>
              <a:rPr lang="fr-FR" sz="3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semblerait qu’il y a  une  association entre dyspareunie post op et diminution de la taille vaginale</a:t>
            </a:r>
          </a:p>
          <a:p>
            <a:pPr marL="114300" indent="0" defTabSz="914400">
              <a:lnSpc>
                <a:spcPct val="120000"/>
              </a:lnSpc>
              <a:spcBef>
                <a:spcPts val="700"/>
              </a:spcBef>
              <a:buSzPct val="100000"/>
              <a:buNone/>
            </a:pPr>
            <a:endParaRPr lang="fr-FR" sz="3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120000"/>
              </a:lnSpc>
              <a:spcBef>
                <a:spcPts val="300"/>
              </a:spcBef>
              <a:buSzPct val="100000"/>
            </a:pPr>
            <a:endParaRPr lang="fr-FR" sz="3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120000"/>
              </a:lnSpc>
              <a:spcBef>
                <a:spcPts val="300"/>
              </a:spcBef>
              <a:buSzPct val="100000"/>
            </a:pPr>
            <a:endParaRPr lang="fr-FR" sz="3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120000"/>
              </a:lnSpc>
              <a:spcBef>
                <a:spcPts val="300"/>
              </a:spcBef>
              <a:buSzPct val="100000"/>
            </a:pPr>
            <a:endParaRPr lang="fr-FR" sz="3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120000"/>
              </a:lnSpc>
              <a:spcBef>
                <a:spcPts val="300"/>
              </a:spcBef>
              <a:buSzPct val="100000"/>
            </a:pPr>
            <a:endParaRPr lang="fr-FR" sz="3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D2E59C-198F-576F-72C3-F5D439E740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00" t="21986" r="35799" b="30506"/>
          <a:stretch/>
        </p:blipFill>
        <p:spPr>
          <a:xfrm>
            <a:off x="219456" y="0"/>
            <a:ext cx="6803136" cy="22568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BC9866-DE74-31F5-123E-E8711E9B3675}"/>
              </a:ext>
            </a:extLst>
          </p:cNvPr>
          <p:cNvSpPr txBox="1"/>
          <p:nvPr/>
        </p:nvSpPr>
        <p:spPr>
          <a:xfrm>
            <a:off x="219456" y="2203704"/>
            <a:ext cx="1102766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400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de </a:t>
            </a:r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151 femmes </a:t>
            </a:r>
            <a:r>
              <a:rPr lang="fr-FR" sz="3200" b="1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  <a:r>
              <a:rPr lang="fr-FR" sz="3200" b="1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cystectomie radicale :</a:t>
            </a:r>
          </a:p>
          <a:p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21 % mentionnent leur </a:t>
            </a:r>
            <a:r>
              <a:rPr lang="fr-FR" sz="2400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inquiétude</a:t>
            </a:r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reprendre une activité sexuelle </a:t>
            </a:r>
          </a:p>
          <a:p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34 % disent avoir peur de la pénétration </a:t>
            </a:r>
            <a:r>
              <a:rPr lang="fr-FR" sz="2400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Cystectomie .</a:t>
            </a:r>
          </a:p>
          <a:p>
            <a:endParaRPr lang="fr-FR" sz="2400" noProof="0" dirty="0">
              <a:solidFill>
                <a:srgbClr val="1B1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celles qui reprennent une activité sexuelle :</a:t>
            </a:r>
          </a:p>
          <a:p>
            <a:r>
              <a:rPr lang="fr-FR" sz="2400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douleur est reportée par plus de 50 %  des femmes .</a:t>
            </a:r>
          </a:p>
          <a:p>
            <a:r>
              <a:rPr lang="fr-FR" sz="2400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</a:t>
            </a:r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perçoivent leur taille de vagin altérée </a:t>
            </a:r>
          </a:p>
          <a:p>
            <a:r>
              <a:rPr lang="fr-FR" sz="2400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 ressentent une </a:t>
            </a:r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lenteur a atteindre un orgasme </a:t>
            </a:r>
          </a:p>
          <a:p>
            <a:r>
              <a:rPr lang="fr-FR" sz="2400" noProof="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 se plaignent d’une </a:t>
            </a:r>
            <a:r>
              <a:rPr lang="fr-FR" sz="2400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anorgasmie </a:t>
            </a:r>
          </a:p>
          <a:p>
            <a:endParaRPr lang="fr-FR" sz="2400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noProof="0" dirty="0">
              <a:solidFill>
                <a:srgbClr val="1B1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os plan de cellules violettes">
            <a:extLst>
              <a:ext uri="{FF2B5EF4-FFF2-40B4-BE49-F238E27FC236}">
                <a16:creationId xmlns:a16="http://schemas.microsoft.com/office/drawing/2014/main" id="{9D9E27CE-5914-B10A-D62B-D374292A35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lum bright="70000" contrast="-70000"/>
          </a:blip>
          <a:srcRect t="17600" r="-1" b="7397"/>
          <a:stretch/>
        </p:blipFill>
        <p:spPr>
          <a:xfrm>
            <a:off x="305" y="114305"/>
            <a:ext cx="12191695" cy="68579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0B8A61-94FC-ED9B-8A69-83A20921FFCD}"/>
              </a:ext>
            </a:extLst>
          </p:cNvPr>
          <p:cNvSpPr txBox="1"/>
          <p:nvPr/>
        </p:nvSpPr>
        <p:spPr>
          <a:xfrm>
            <a:off x="286513" y="681362"/>
            <a:ext cx="4177017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cap="all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MRKH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3200" cap="all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cap="all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Néo vagin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3200" cap="all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cap="all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000" cap="all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Techniques Chir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000" cap="all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Davidov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000" cap="all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McIndoe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000" b="0" i="0" noProof="0" dirty="0">
                <a:solidFill>
                  <a:schemeClr val="bg1"/>
                </a:solidFill>
                <a:effectLst/>
                <a:latin typeface="ElsevierGulliver"/>
              </a:rPr>
              <a:t>VECCHIETTI</a:t>
            </a:r>
            <a:r>
              <a:rPr lang="fr-FR" sz="2000" cap="all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EF0EF2-5651-076B-3191-30C89BF5F5F2}"/>
              </a:ext>
            </a:extLst>
          </p:cNvPr>
          <p:cNvSpPr txBox="1"/>
          <p:nvPr/>
        </p:nvSpPr>
        <p:spPr>
          <a:xfrm>
            <a:off x="4654296" y="1276738"/>
            <a:ext cx="7251191" cy="4616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120000"/>
              </a:lnSpc>
              <a:spcBef>
                <a:spcPts val="2250"/>
              </a:spcBef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bg2">
                    <a:lumMod val="75000"/>
                  </a:schemeClr>
                </a:solidFill>
              </a:rPr>
              <a:t>Les moyennes  des longueurs </a:t>
            </a:r>
            <a:r>
              <a:rPr lang="fr-FR" sz="2800" dirty="0">
                <a:solidFill>
                  <a:schemeClr val="bg2">
                    <a:lumMod val="75000"/>
                  </a:schemeClr>
                </a:solidFill>
              </a:rPr>
              <a:t>vaginales</a:t>
            </a:r>
            <a:r>
              <a:rPr lang="fr-FR" sz="2800" noProof="0" dirty="0">
                <a:solidFill>
                  <a:schemeClr val="bg2">
                    <a:lumMod val="75000"/>
                  </a:schemeClr>
                </a:solidFill>
              </a:rPr>
              <a:t> a 12 mois post Chir avec le plus souvent moule porté a peu prés 6 mois</a:t>
            </a:r>
          </a:p>
          <a:p>
            <a:pPr indent="-228600" defTabSz="914400">
              <a:lnSpc>
                <a:spcPct val="120000"/>
              </a:lnSpc>
              <a:spcBef>
                <a:spcPts val="22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bg2">
                    <a:lumMod val="75000"/>
                  </a:schemeClr>
                </a:solidFill>
              </a:rPr>
              <a:t>8.7 cm (95% CI 7.2–10.3) après la technique de  Vecchietti. </a:t>
            </a:r>
          </a:p>
          <a:p>
            <a:pPr indent="-228600" defTabSz="914400">
              <a:lnSpc>
                <a:spcPct val="120000"/>
              </a:lnSpc>
              <a:spcBef>
                <a:spcPts val="22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bg2">
                    <a:lumMod val="75000"/>
                  </a:schemeClr>
                </a:solidFill>
              </a:rPr>
              <a:t>8.3 cm (95% confidence interval [CI] 8.1–8.6) Méthode Davidov</a:t>
            </a:r>
          </a:p>
          <a:p>
            <a:pPr indent="-228600" defTabSz="914400">
              <a:lnSpc>
                <a:spcPct val="120000"/>
              </a:lnSpc>
              <a:spcBef>
                <a:spcPts val="22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bg2">
                    <a:lumMod val="75000"/>
                  </a:schemeClr>
                </a:solidFill>
              </a:rPr>
              <a:t>7,16 (± 1,93).pour les patientes opérées par technique McIndoe </a:t>
            </a:r>
          </a:p>
          <a:p>
            <a:pPr indent="-228600" defTabSz="914400">
              <a:lnSpc>
                <a:spcPct val="120000"/>
              </a:lnSpc>
              <a:spcBef>
                <a:spcPts val="22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4405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E696DB-5D76-40AD-0938-6B71AD9D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99" t="40751" r="14651" b="16561"/>
          <a:stretch/>
        </p:blipFill>
        <p:spPr>
          <a:xfrm>
            <a:off x="0" y="40791"/>
            <a:ext cx="6455664" cy="19751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F41203-A132-C0DE-4696-3CD70984AA1C}"/>
              </a:ext>
            </a:extLst>
          </p:cNvPr>
          <p:cNvSpPr txBox="1"/>
          <p:nvPr/>
        </p:nvSpPr>
        <p:spPr>
          <a:xfrm>
            <a:off x="552450" y="2782669"/>
            <a:ext cx="10623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noProof="0" dirty="0"/>
              <a:t>Belle revue de la littérature et méta analyse qui retrouve peu de plaintes de dyspareunie post vaginoplastie</a:t>
            </a:r>
          </a:p>
          <a:p>
            <a:r>
              <a:rPr lang="fr-FR" sz="3200" noProof="0" dirty="0"/>
              <a:t> favorable à la chirurgie de re-assignement ou MRKH</a:t>
            </a:r>
          </a:p>
          <a:p>
            <a:r>
              <a:rPr lang="fr-FR" sz="3200" noProof="0" dirty="0"/>
              <a:t>le rôle de la kinésitherapie en  complément essentielle </a:t>
            </a:r>
          </a:p>
        </p:txBody>
      </p:sp>
    </p:spTree>
    <p:extLst>
      <p:ext uri="{BB962C8B-B14F-4D97-AF65-F5344CB8AC3E}">
        <p14:creationId xmlns:p14="http://schemas.microsoft.com/office/powerpoint/2010/main" val="98449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E5FBCDD-C7CC-AFE7-988D-CC6DEE915C93}"/>
              </a:ext>
            </a:extLst>
          </p:cNvPr>
          <p:cNvSpPr txBox="1"/>
          <p:nvPr/>
        </p:nvSpPr>
        <p:spPr>
          <a:xfrm>
            <a:off x="475488" y="880253"/>
            <a:ext cx="1126540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Les scores FSF pourtant demeurent trés bas après les opérations de Néo Vagins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Rall</a:t>
            </a:r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, K et al ,.2021)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</a:t>
            </a:r>
          </a:p>
          <a:p>
            <a:endParaRPr lang="fr-FR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Weijenborg and Pastor en 2017 et 2019 trouvent également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Des douleurs aggravées,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Une baisse de l’ estime de soi  exprimé dans le questionnaire FSD.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Une perception génitale  diminuée appréciée par le Female Genital Self-Image Scale (FGSIS), </a:t>
            </a:r>
          </a:p>
        </p:txBody>
      </p:sp>
    </p:spTree>
    <p:extLst>
      <p:ext uri="{BB962C8B-B14F-4D97-AF65-F5344CB8AC3E}">
        <p14:creationId xmlns:p14="http://schemas.microsoft.com/office/powerpoint/2010/main" val="86418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DF7877-C7C0-60DD-090D-2467AADDFC98}"/>
              </a:ext>
            </a:extLst>
          </p:cNvPr>
          <p:cNvSpPr txBox="1"/>
          <p:nvPr/>
        </p:nvSpPr>
        <p:spPr>
          <a:xfrm>
            <a:off x="933450" y="3124200"/>
            <a:ext cx="8133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Nette amélioration de la sexualité et du plaisir clitoridien après Abdominoplastie …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7B877E-30C5-AC17-5B41-F33B1F04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44" t="12648" r="10313" b="45850"/>
          <a:stretch/>
        </p:blipFill>
        <p:spPr>
          <a:xfrm>
            <a:off x="377952" y="64532"/>
            <a:ext cx="76009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6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E5343E-3E45-58BB-F504-452F603A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06" t="28953" r="14688" b="27174"/>
          <a:stretch/>
        </p:blipFill>
        <p:spPr>
          <a:xfrm>
            <a:off x="285750" y="361950"/>
            <a:ext cx="6877050" cy="2819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C5DCCD-5F4B-BA72-ABDF-37674DDB2F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750" t="11462" r="11094" b="46147"/>
          <a:stretch/>
        </p:blipFill>
        <p:spPr>
          <a:xfrm>
            <a:off x="8039100" y="457199"/>
            <a:ext cx="3676650" cy="27241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00A5E4-5D94-B7DB-F167-101051F1559E}"/>
              </a:ext>
            </a:extLst>
          </p:cNvPr>
          <p:cNvSpPr txBox="1"/>
          <p:nvPr/>
        </p:nvSpPr>
        <p:spPr>
          <a:xfrm>
            <a:off x="285750" y="3676651"/>
            <a:ext cx="975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Repositionnement du mont Pubis et/ou diminution de partie molles adipeuse ? </a:t>
            </a:r>
          </a:p>
          <a:p>
            <a:r>
              <a:rPr lang="fr-FR" sz="4000" dirty="0"/>
              <a:t>Exposition meilleure du clitoris ?</a:t>
            </a:r>
          </a:p>
        </p:txBody>
      </p:sp>
    </p:spTree>
    <p:extLst>
      <p:ext uri="{BB962C8B-B14F-4D97-AF65-F5344CB8AC3E}">
        <p14:creationId xmlns:p14="http://schemas.microsoft.com/office/powerpoint/2010/main" val="2432677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2773CF-6DA9-7813-9879-771477AB027E}"/>
              </a:ext>
            </a:extLst>
          </p:cNvPr>
          <p:cNvSpPr txBox="1"/>
          <p:nvPr/>
        </p:nvSpPr>
        <p:spPr>
          <a:xfrm>
            <a:off x="0" y="266700"/>
            <a:ext cx="877836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dirty="0"/>
              <a:t>Le plaisir sexuel n’ est pas que Pénétratif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95D7E6-F5FF-7EDF-4252-945BAA124184}"/>
              </a:ext>
            </a:extLst>
          </p:cNvPr>
          <p:cNvSpPr txBox="1"/>
          <p:nvPr/>
        </p:nvSpPr>
        <p:spPr>
          <a:xfrm>
            <a:off x="6254496" y="857250"/>
            <a:ext cx="593750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3200" b="0" i="0" dirty="0">
              <a:solidFill>
                <a:srgbClr val="181B1F"/>
              </a:solidFill>
              <a:effectLst/>
              <a:latin typeface="franklingothicbook"/>
            </a:endParaRPr>
          </a:p>
          <a:p>
            <a:pPr algn="l"/>
            <a:r>
              <a:rPr lang="fr-FR" sz="3200" b="0" i="0" dirty="0">
                <a:solidFill>
                  <a:srgbClr val="181B1F"/>
                </a:solidFill>
                <a:effectLst/>
                <a:latin typeface="franklingothicbook"/>
              </a:rPr>
              <a:t>70% des femmes ne peuvent pas avoir d'orgasme si le rapport sexuel n'est envisagé que par le plaisir vaginal.</a:t>
            </a:r>
          </a:p>
          <a:p>
            <a:pPr algn="l"/>
            <a:endParaRPr lang="fr-FR" sz="3200" dirty="0">
              <a:solidFill>
                <a:srgbClr val="181B1F"/>
              </a:solidFill>
              <a:latin typeface="franklingothicbook"/>
            </a:endParaRPr>
          </a:p>
          <a:p>
            <a:pPr algn="l"/>
            <a:r>
              <a:rPr lang="fr-FR" sz="3200" dirty="0">
                <a:solidFill>
                  <a:srgbClr val="181B1F"/>
                </a:solidFill>
                <a:latin typeface="var(--font-medium)"/>
              </a:rPr>
              <a:t>U</a:t>
            </a:r>
            <a:r>
              <a:rPr lang="fr-FR" sz="3200" b="0" i="0" dirty="0">
                <a:solidFill>
                  <a:srgbClr val="181B1F"/>
                </a:solidFill>
                <a:effectLst/>
                <a:latin typeface="var(--font-medium)"/>
              </a:rPr>
              <a:t>ne femme sur deux souhaiterait ainsi donner plus de place à d'autres gestes que la simple pénétration.</a:t>
            </a:r>
            <a:endParaRPr lang="fr-FR" sz="3200" b="0" i="0" dirty="0">
              <a:solidFill>
                <a:srgbClr val="181B1F"/>
              </a:solidFill>
              <a:effectLst/>
              <a:latin typeface="franklingothicbook"/>
            </a:endParaRPr>
          </a:p>
        </p:txBody>
      </p:sp>
      <p:pic>
        <p:nvPicPr>
          <p:cNvPr id="1026" name="Picture 2" descr="Je suis bruyante pendant les rapports sexuels&quot;, que faire ? - AlloDocteurs">
            <a:extLst>
              <a:ext uri="{FF2B5EF4-FFF2-40B4-BE49-F238E27FC236}">
                <a16:creationId xmlns:a16="http://schemas.microsoft.com/office/drawing/2014/main" id="{F39DFB62-24DF-ADE9-4BB7-60374C9B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98" y="4019841"/>
            <a:ext cx="3047302" cy="257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e plaisir sexuel féminin La... - ici Champagne-Ardenne | Facebook">
            <a:extLst>
              <a:ext uri="{FF2B5EF4-FFF2-40B4-BE49-F238E27FC236}">
                <a16:creationId xmlns:a16="http://schemas.microsoft.com/office/drawing/2014/main" id="{175C77B7-9860-19ED-6474-5FBCBE909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037"/>
            <a:ext cx="3563048" cy="23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71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5A4FBA-3ACF-154E-91FF-5777805D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0"/>
            <a:ext cx="11261979" cy="6329363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r>
              <a:rPr lang="fr-FR" sz="4000" b="1" u="sng" noProof="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4000" b="1" u="sng" noProof="0" dirty="0">
                <a:solidFill>
                  <a:schemeClr val="tx2"/>
                </a:solidFill>
              </a:rPr>
              <a:t>La dyspareunie post chirurgie,</a:t>
            </a:r>
          </a:p>
          <a:p>
            <a:pPr marL="0" indent="0">
              <a:buNone/>
            </a:pPr>
            <a:r>
              <a:rPr lang="fr-FR" sz="4000" b="1" u="sng" noProof="0" dirty="0">
                <a:solidFill>
                  <a:schemeClr val="tx2"/>
                </a:solidFill>
              </a:rPr>
              <a:t> c’est pourtant souvent une histoire de pénétration que les kiné prennent en charge</a:t>
            </a:r>
          </a:p>
          <a:p>
            <a:pPr marL="0" indent="0">
              <a:buNone/>
            </a:pPr>
            <a:endParaRPr lang="fr-FR" sz="4000" b="1" u="sng" noProof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sz="4000" b="1" u="sng" noProof="0" dirty="0">
                <a:solidFill>
                  <a:schemeClr val="tx2"/>
                </a:solidFill>
              </a:rPr>
              <a:t>c’est aussi souvent une histoire de douleurs  Pelviennes</a:t>
            </a:r>
          </a:p>
          <a:p>
            <a:pPr marL="0" indent="0">
              <a:buNone/>
            </a:pPr>
            <a:r>
              <a:rPr lang="fr-FR" sz="4000" b="1" u="sng" noProof="0" dirty="0">
                <a:solidFill>
                  <a:schemeClr val="tx2"/>
                </a:solidFill>
              </a:rPr>
              <a:t>souvent préalables, parfois chronique sur un terrain hypersensibilisé.</a:t>
            </a:r>
          </a:p>
          <a:p>
            <a:pPr>
              <a:buFontTx/>
              <a:buChar char="-"/>
            </a:pPr>
            <a:r>
              <a:rPr lang="fr-FR" sz="3200" b="1" noProof="0" dirty="0">
                <a:solidFill>
                  <a:schemeClr val="tx2"/>
                </a:solidFill>
              </a:rPr>
              <a:t>L’inflammation  tissulaire</a:t>
            </a:r>
          </a:p>
          <a:p>
            <a:pPr>
              <a:buFontTx/>
              <a:buChar char="-"/>
            </a:pPr>
            <a:r>
              <a:rPr lang="fr-FR" sz="3200" b="1" noProof="0" dirty="0">
                <a:solidFill>
                  <a:schemeClr val="tx2"/>
                </a:solidFill>
              </a:rPr>
              <a:t>La rétraction tissulaire</a:t>
            </a:r>
          </a:p>
          <a:p>
            <a:pPr>
              <a:buFontTx/>
              <a:buChar char="-"/>
            </a:pPr>
            <a:r>
              <a:rPr lang="fr-FR" sz="3200" b="1" noProof="0" dirty="0">
                <a:solidFill>
                  <a:schemeClr val="tx2"/>
                </a:solidFill>
              </a:rPr>
              <a:t>Lésions cicatricielles </a:t>
            </a:r>
          </a:p>
          <a:p>
            <a:pPr>
              <a:buFontTx/>
              <a:buChar char="-"/>
            </a:pPr>
            <a:r>
              <a:rPr lang="fr-FR" sz="3200" b="1" noProof="0" dirty="0">
                <a:solidFill>
                  <a:schemeClr val="tx2"/>
                </a:solidFill>
              </a:rPr>
              <a:t>Adhérences secondaires </a:t>
            </a:r>
          </a:p>
          <a:p>
            <a:pPr>
              <a:buFontTx/>
              <a:buChar char="-"/>
            </a:pPr>
            <a:r>
              <a:rPr lang="fr-FR" sz="3200" b="1" noProof="0" dirty="0">
                <a:solidFill>
                  <a:schemeClr val="tx2"/>
                </a:solidFill>
              </a:rPr>
              <a:t>La contraction des muscles en réponse défensive</a:t>
            </a:r>
          </a:p>
          <a:p>
            <a:pPr>
              <a:buFontTx/>
              <a:buChar char="-"/>
            </a:pPr>
            <a:r>
              <a:rPr lang="fr-FR" sz="3200" b="1" noProof="0" dirty="0">
                <a:solidFill>
                  <a:schemeClr val="tx2"/>
                </a:solidFill>
              </a:rPr>
              <a:t>L’hypersensibilisation  et peurs</a:t>
            </a:r>
          </a:p>
          <a:p>
            <a:pPr marL="0" indent="0">
              <a:buNone/>
            </a:pPr>
            <a:endParaRPr lang="fr-FR" sz="1800" noProof="0" dirty="0">
              <a:solidFill>
                <a:schemeClr val="tx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39ABFFF-1A07-1C4F-8C21-3161FAEAC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12" y="3725245"/>
            <a:ext cx="3710535" cy="297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89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02A11B9-6722-0477-C07B-5FA6EC70177B}"/>
              </a:ext>
            </a:extLst>
          </p:cNvPr>
          <p:cNvSpPr txBox="1"/>
          <p:nvPr/>
        </p:nvSpPr>
        <p:spPr>
          <a:xfrm>
            <a:off x="516610" y="274290"/>
            <a:ext cx="1115877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fr-FR" sz="4000" b="1" noProof="0" dirty="0">
                <a:latin typeface="Arial" panose="020B0604020202020204" pitchFamily="34" charset="0"/>
                <a:cs typeface="Arial" panose="020B0604020202020204" pitchFamily="34" charset="0"/>
              </a:rPr>
              <a:t>Dyspareunies Post chirurgie que va prendre en charge un kinésithérapeute: </a:t>
            </a:r>
          </a:p>
          <a:p>
            <a:endParaRPr lang="fr-FR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Post-Episiotomies et déchirures obstétricales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Post-Chirurgie cure de  prolapsus (Complications /Restrictions /migration de matériel/ granulomes/ brides/syncinésies)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 Chirurgie de l’Endométriose/ Adénomyose 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Post-Chirurgies Oncologiques pelviennes / Hystérectomie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Post-Chirurgies du vestibule/ type Fenton/Vestibulectomie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Post-Chirurgies  Digestives /résections bas rectum/Cystectomie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Post-Chirurgies Plastiques MRKH et Agénésie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Post-Chirurgies de Re-assignement </a:t>
            </a:r>
          </a:p>
          <a:p>
            <a:endParaRPr lang="fr-FR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61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e image contenant capture d’écran, lign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FDAA9F8D-C8BB-6EE6-DDCA-BDDB161007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r="3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316A26-D4DE-425B-9E6B-8321A0C4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noProof="0"/>
              <a:t>Evaluations et Questionnaires des Dyspareunies post Chirurgies de Novo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1243B2-6A0D-E947-5450-B608CA86B3C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b="1" i="0" u="none" strike="noStrike" baseline="0" noProof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En fonction de l’ étiologie :</a:t>
            </a:r>
          </a:p>
          <a:p>
            <a:pPr marL="0" indent="0">
              <a:buNone/>
            </a:pPr>
            <a:r>
              <a:rPr lang="fr-FR" sz="3600" b="1" noProof="0" dirty="0">
                <a:latin typeface="Arial" panose="020B0604020202020204" pitchFamily="34" charset="0"/>
                <a:cs typeface="Arial" panose="020B0604020202020204" pitchFamily="34" charset="0"/>
              </a:rPr>
              <a:t>PFD</a:t>
            </a:r>
          </a:p>
          <a:p>
            <a:pPr marL="0" indent="0">
              <a:buNone/>
            </a:pPr>
            <a:r>
              <a:rPr lang="fr-FR" sz="3600" b="1" noProof="0" dirty="0">
                <a:latin typeface="Arial" panose="020B0604020202020204" pitchFamily="34" charset="0"/>
                <a:cs typeface="Arial" panose="020B0604020202020204" pitchFamily="34" charset="0"/>
              </a:rPr>
              <a:t>PISQ-IR</a:t>
            </a:r>
            <a:br>
              <a:rPr lang="fr-FR" sz="36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1" noProof="0" dirty="0">
                <a:latin typeface="Arial" panose="020B0604020202020204" pitchFamily="34" charset="0"/>
                <a:cs typeface="Arial" panose="020B0604020202020204" pitchFamily="34" charset="0"/>
              </a:rPr>
              <a:t>PFI  </a:t>
            </a:r>
            <a:r>
              <a:rPr lang="fr-FR" sz="36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Distress</a:t>
            </a:r>
            <a:br>
              <a:rPr lang="fr-FR" sz="36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1" noProof="0" dirty="0">
                <a:latin typeface="Arial" panose="020B0604020202020204" pitchFamily="34" charset="0"/>
                <a:cs typeface="Arial" panose="020B0604020202020204" pitchFamily="34" charset="0"/>
              </a:rPr>
              <a:t>FSFI</a:t>
            </a:r>
            <a:br>
              <a:rPr lang="fr-FR" sz="36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6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38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2E9EEED-CB57-49CB-A7A9-027D8EE1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34637" r="14981" b="19186"/>
          <a:stretch>
            <a:fillRect/>
          </a:stretch>
        </p:blipFill>
        <p:spPr bwMode="auto">
          <a:xfrm>
            <a:off x="5314335" y="378184"/>
            <a:ext cx="6553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id="{211321D3-2265-406B-9C3D-327EE67AD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65" y="908050"/>
            <a:ext cx="1145949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2800" b="1" noProof="0" dirty="0"/>
              <a:t>Bilan  Kiné :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2800" b="1" noProof="0" dirty="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2800" b="1" noProof="0" dirty="0"/>
              <a:t>Expliquer notre bilan ,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2800" b="1" noProof="0" dirty="0"/>
              <a:t>nos actions,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2800" b="1" noProof="0" dirty="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2800" b="1" noProof="0" dirty="0"/>
              <a:t>CONSENTEMENT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2800" b="1" noProof="0" dirty="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2800" b="1" noProof="0" dirty="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2800" b="1" noProof="0" dirty="0"/>
              <a:t>Ne pas oublier de poser la question des traumas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2800" b="1" noProof="0" dirty="0"/>
              <a:t>avant de faire un examen objectif et un toucher vaginal.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2800" noProof="0" dirty="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2800" noProof="0" dirty="0"/>
              <a:t>Remercier notre patiente de ce quelle dévoile si c’est le cas 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B91EB-C630-D712-D93D-C1C260CE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147" y="402985"/>
            <a:ext cx="9917707" cy="1450770"/>
          </a:xfrm>
        </p:spPr>
        <p:txBody>
          <a:bodyPr/>
          <a:lstStyle/>
          <a:p>
            <a:r>
              <a:rPr lang="fr-FR" noProof="0" dirty="0"/>
              <a:t> Echographie Trans périnéale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928848-41F8-84CF-A967-FDB5B9508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7" y="1853754"/>
            <a:ext cx="10826253" cy="3552027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fr-FR" sz="3200" b="1" noProof="0" dirty="0">
                <a:latin typeface="Times New Roman" panose="02020603050405020304" pitchFamily="18" charset="0"/>
              </a:rPr>
              <a:t>Article intéressant</a:t>
            </a:r>
          </a:p>
          <a:p>
            <a:pPr marL="0" indent="0" algn="l">
              <a:buNone/>
            </a:pPr>
            <a:r>
              <a:rPr lang="fr-FR" sz="3200" b="1" noProof="0" dirty="0">
                <a:latin typeface="Times New Roman" panose="02020603050405020304" pitchFamily="18" charset="0"/>
              </a:rPr>
              <a:t> tant sur le plan du bilan </a:t>
            </a:r>
          </a:p>
          <a:p>
            <a:pPr marL="0" indent="0" algn="l">
              <a:buNone/>
            </a:pPr>
            <a:r>
              <a:rPr lang="fr-FR" sz="3200" b="1" noProof="0" dirty="0">
                <a:latin typeface="Times New Roman" panose="02020603050405020304" pitchFamily="18" charset="0"/>
              </a:rPr>
              <a:t>que du traitement grâce à l’ utilisation d’échographie 3D :</a:t>
            </a:r>
          </a:p>
          <a:p>
            <a:pPr marL="0" indent="0" algn="l">
              <a:buNone/>
            </a:pPr>
            <a:endParaRPr lang="fr-FR" b="1" noProof="0" dirty="0"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FR" b="1" noProof="0" dirty="0">
                <a:latin typeface="Times New Roman" panose="02020603050405020304" pitchFamily="18" charset="0"/>
              </a:rPr>
              <a:t>                                                                                                                    Forno, S. et al 2021</a:t>
            </a:r>
          </a:p>
          <a:p>
            <a:pPr marL="0" indent="0" algn="l">
              <a:buNone/>
            </a:pPr>
            <a:r>
              <a:rPr lang="fr-FR" b="1" noProof="0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Three-dimensional/four-dimensional transperineal ultrasound: clinical | IJWH">
            <a:extLst>
              <a:ext uri="{FF2B5EF4-FFF2-40B4-BE49-F238E27FC236}">
                <a16:creationId xmlns:a16="http://schemas.microsoft.com/office/drawing/2014/main" id="{F3F32B33-59A8-0DC5-60E2-A6BD0AEC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130629"/>
            <a:ext cx="3798057" cy="22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8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57031508-32FF-45F2-9CC5-351C936F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482171"/>
            <a:ext cx="4976762" cy="13715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700" noProof="0" dirty="0"/>
              <a:t>Cartographie </a:t>
            </a:r>
            <a:br>
              <a:rPr lang="fr-FR" sz="2700" noProof="0" dirty="0"/>
            </a:br>
            <a:r>
              <a:rPr lang="fr-FR" sz="2700" noProof="0" dirty="0"/>
              <a:t>des points Gâchettes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6D8A26A1-4EBA-423E-8857-959F83268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525184" cy="345061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fr-FR" noProof="0" dirty="0"/>
              <a:t>Pubbo-rectalis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noProof="0" dirty="0"/>
              <a:t>Pubococcygeus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noProof="0" dirty="0"/>
              <a:t>Iliococcygien 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noProof="0" dirty="0"/>
              <a:t>Coccygien 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noProof="0" dirty="0"/>
              <a:t>Sphincter anal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noProof="0" dirty="0"/>
              <a:t>Obturateur interne</a:t>
            </a:r>
          </a:p>
        </p:txBody>
      </p:sp>
      <p:pic>
        <p:nvPicPr>
          <p:cNvPr id="18436" name="Picture 5" descr="Levator_ani.png">
            <a:extLst>
              <a:ext uri="{FF2B5EF4-FFF2-40B4-BE49-F238E27FC236}">
                <a16:creationId xmlns:a16="http://schemas.microsoft.com/office/drawing/2014/main" id="{8910E887-FA02-428C-8520-7C0B83E6C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r="15192" b="2"/>
          <a:stretch/>
        </p:blipFill>
        <p:spPr bwMode="auto">
          <a:xfrm>
            <a:off x="6094411" y="1116346"/>
            <a:ext cx="2328669" cy="3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Internal PFM.bmp">
            <a:extLst>
              <a:ext uri="{FF2B5EF4-FFF2-40B4-BE49-F238E27FC236}">
                <a16:creationId xmlns:a16="http://schemas.microsoft.com/office/drawing/2014/main" id="{B3954D3B-C059-4F25-A535-BA8648A46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r="9086" b="2"/>
          <a:stretch/>
        </p:blipFill>
        <p:spPr bwMode="auto">
          <a:xfrm>
            <a:off x="8586806" y="1116345"/>
            <a:ext cx="2328670" cy="3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B5732B-0D41-D827-1C20-A393D4E1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237745"/>
            <a:ext cx="10559554" cy="1616010"/>
          </a:xfrm>
        </p:spPr>
        <p:txBody>
          <a:bodyPr/>
          <a:lstStyle/>
          <a:p>
            <a:r>
              <a:rPr lang="fr-FR" b="1" noProof="0" dirty="0"/>
              <a:t> Questionner Les vécus de la chirurgie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771DD3-D366-DE96-8F56-169DF077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015732"/>
            <a:ext cx="11353799" cy="345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noProof="0" dirty="0"/>
              <a:t>le vécu, le ressenti , la représentation</a:t>
            </a:r>
            <a:r>
              <a:rPr lang="fr-FR" sz="3600" dirty="0"/>
              <a:t>, </a:t>
            </a:r>
            <a:r>
              <a:rPr lang="fr-FR" sz="3600" noProof="0" dirty="0"/>
              <a:t>la pensée, de notre patiente au lendemain de sa chirurgie </a:t>
            </a:r>
          </a:p>
          <a:p>
            <a:r>
              <a:rPr lang="fr-FR" sz="3600" noProof="0" dirty="0"/>
              <a:t>La représentation génitale post-op?</a:t>
            </a:r>
          </a:p>
          <a:p>
            <a:pPr marL="0" indent="0">
              <a:buNone/>
            </a:pPr>
            <a:r>
              <a:rPr lang="fr-FR" sz="3600" noProof="0" dirty="0"/>
              <a:t>Entre ce qu’elle s'est imaginé et le résultat</a:t>
            </a:r>
          </a:p>
          <a:p>
            <a:endParaRPr lang="fr-FR" sz="3600" noProof="0" dirty="0"/>
          </a:p>
        </p:txBody>
      </p:sp>
    </p:spTree>
    <p:extLst>
      <p:ext uri="{BB962C8B-B14F-4D97-AF65-F5344CB8AC3E}">
        <p14:creationId xmlns:p14="http://schemas.microsoft.com/office/powerpoint/2010/main" val="1275321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FFDD0E-680F-9573-78E7-63BB698F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38913"/>
            <a:ext cx="9603275" cy="1414842"/>
          </a:xfrm>
        </p:spPr>
        <p:txBody>
          <a:bodyPr/>
          <a:lstStyle/>
          <a:p>
            <a:r>
              <a:rPr lang="fr-FR" b="1" noProof="0" dirty="0"/>
              <a:t>Anticiper et Répondre à l’anxiété</a:t>
            </a:r>
            <a:br>
              <a:rPr lang="fr-FR" b="1" noProof="0" dirty="0"/>
            </a:br>
            <a:r>
              <a:rPr lang="fr-FR" b="1" noProof="0" dirty="0"/>
              <a:t>Approche psycho-social Interculturel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5CD64-090C-F3A7-24A2-1B2A92D8F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5400" b="1" noProof="0" dirty="0">
                <a:solidFill>
                  <a:srgbClr val="FF0000"/>
                </a:solidFill>
              </a:rPr>
              <a:t>Les ¨ET-SI¨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Les peurs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Les idées reçues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Les systèmes d’évitement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Les phobies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Les vécus traumatiques</a:t>
            </a:r>
          </a:p>
        </p:txBody>
      </p:sp>
    </p:spTree>
    <p:extLst>
      <p:ext uri="{BB962C8B-B14F-4D97-AF65-F5344CB8AC3E}">
        <p14:creationId xmlns:p14="http://schemas.microsoft.com/office/powerpoint/2010/main" val="4056655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D909DE5E-BEA4-4A02-D8F4-20ECA315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sz="3600" i="1" noProof="0" dirty="0"/>
              <a:t>Pain</a:t>
            </a:r>
            <a:br>
              <a:rPr lang="fr-FR" sz="3600" i="1" noProof="0" dirty="0"/>
            </a:br>
            <a:r>
              <a:rPr lang="fr-FR" sz="3600" i="1" noProof="0" dirty="0"/>
              <a:t>Catastrophizing Scale </a:t>
            </a:r>
            <a:br>
              <a:rPr lang="fr-FR" sz="3600" i="1" noProof="0" dirty="0"/>
            </a:br>
            <a:endParaRPr lang="fr-FR" sz="3600" noProof="0" dirty="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76199BEC-18BD-4046-79C4-F85750F18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11784" r="13574" b="19186"/>
          <a:stretch>
            <a:fillRect/>
          </a:stretch>
        </p:blipFill>
        <p:spPr>
          <a:xfrm>
            <a:off x="6880602" y="239712"/>
            <a:ext cx="4800600" cy="6008688"/>
          </a:xfrm>
          <a:noFill/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D78293DF-95E7-A19E-85F3-AEEAA6B20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6248400"/>
            <a:ext cx="384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39763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279525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554163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0113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4685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9257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3829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fr-FR" sz="1800" noProof="0" dirty="0">
                <a:solidFill>
                  <a:schemeClr val="tx1"/>
                </a:solidFill>
              </a:rPr>
              <a:t>PCS; Sullivan, Bishop &amp; Pivik, 1995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9B458D8-8F06-7BAA-4CAA-88931472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91" y="680846"/>
            <a:ext cx="5682297" cy="479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DE4293-182C-110C-1F79-E5B9D3F19C44}"/>
              </a:ext>
            </a:extLst>
          </p:cNvPr>
          <p:cNvSpPr txBox="1"/>
          <p:nvPr/>
        </p:nvSpPr>
        <p:spPr>
          <a:xfrm>
            <a:off x="8462988" y="5303520"/>
            <a:ext cx="260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/>
              <a:t>Photo Jean Moral</a:t>
            </a:r>
          </a:p>
        </p:txBody>
      </p:sp>
    </p:spTree>
    <p:extLst>
      <p:ext uri="{BB962C8B-B14F-4D97-AF65-F5344CB8AC3E}">
        <p14:creationId xmlns:p14="http://schemas.microsoft.com/office/powerpoint/2010/main" val="1023326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">
            <a:extLst>
              <a:ext uri="{FF2B5EF4-FFF2-40B4-BE49-F238E27FC236}">
                <a16:creationId xmlns:a16="http://schemas.microsoft.com/office/drawing/2014/main" id="{002A17A5-3669-4D8A-93B1-0CE3F0713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55" y="169020"/>
            <a:ext cx="11027205" cy="62500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4400" noProof="0" dirty="0">
                <a:solidFill>
                  <a:srgbClr val="FF0066"/>
                </a:solidFill>
              </a:rPr>
              <a:t>Outils thérapeutiques :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4400" noProof="0" dirty="0">
              <a:solidFill>
                <a:srgbClr val="FF0066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3200" b="1" noProof="0" dirty="0">
                <a:solidFill>
                  <a:srgbClr val="FF0066"/>
                </a:solidFill>
              </a:rPr>
              <a:t>L’éducation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3200" b="1" noProof="0" dirty="0">
                <a:solidFill>
                  <a:srgbClr val="FF0066"/>
                </a:solidFill>
              </a:rPr>
              <a:t>des mécanismes douloureux, de l’anatomie, de la chirurgie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3200" noProof="0" dirty="0">
              <a:solidFill>
                <a:srgbClr val="FF0066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3200" noProof="0" dirty="0">
                <a:solidFill>
                  <a:srgbClr val="FF0066"/>
                </a:solidFill>
              </a:rPr>
              <a:t>Favoriser la réappropriation corporelle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3200" noProof="0" dirty="0">
              <a:solidFill>
                <a:srgbClr val="FF0066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3200" noProof="0" dirty="0">
                <a:solidFill>
                  <a:srgbClr val="FF0066"/>
                </a:solidFill>
              </a:rPr>
              <a:t>Suggérer des stratégies de relaxation,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3200" noProof="0" dirty="0">
              <a:solidFill>
                <a:srgbClr val="FF0066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3200" noProof="0" dirty="0">
                <a:solidFill>
                  <a:srgbClr val="FF0066"/>
                </a:solidFill>
              </a:rPr>
              <a:t>Permettre la désensibilisation de la douleur et de la peur de la douleur (en instaurant une routine et une progression)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3200" noProof="0" dirty="0">
              <a:solidFill>
                <a:srgbClr val="FF0066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3200" noProof="0" dirty="0">
                <a:solidFill>
                  <a:srgbClr val="FF0066"/>
                </a:solidFill>
              </a:rPr>
              <a:t>Appliquer des techniques myofasciales de relaxation des spasmes musculaires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sz="2400" noProof="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76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B38AF-6B76-FB5A-5F9A-409E4623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307"/>
            <a:ext cx="3764797" cy="2261355"/>
          </a:xfrm>
        </p:spPr>
        <p:txBody>
          <a:bodyPr>
            <a:normAutofit/>
          </a:bodyPr>
          <a:lstStyle/>
          <a:p>
            <a:r>
              <a:rPr lang="fr-FR" noProof="0" dirty="0">
                <a:solidFill>
                  <a:schemeClr val="tx2"/>
                </a:solidFill>
              </a:rPr>
              <a:t>Expliquer décrire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FB43ECF-B1BE-ECEF-DE25-54FCCDFC8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117067"/>
              </p:ext>
            </p:extLst>
          </p:nvPr>
        </p:nvGraphicFramePr>
        <p:xfrm>
          <a:off x="-124542" y="3476093"/>
          <a:ext cx="6220542" cy="195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MRI atlas of ectopic endometriosis - ScienceDirect">
            <a:extLst>
              <a:ext uri="{FF2B5EF4-FFF2-40B4-BE49-F238E27FC236}">
                <a16:creationId xmlns:a16="http://schemas.microsoft.com/office/drawing/2014/main" id="{7F69AF4E-9FF9-FEC9-28AB-AA349BE35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/>
          <a:stretch/>
        </p:blipFill>
        <p:spPr bwMode="auto">
          <a:xfrm>
            <a:off x="3438144" y="166383"/>
            <a:ext cx="7479792" cy="329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en sex is painful | Family Doctor">
            <a:extLst>
              <a:ext uri="{FF2B5EF4-FFF2-40B4-BE49-F238E27FC236}">
                <a16:creationId xmlns:a16="http://schemas.microsoft.com/office/drawing/2014/main" id="{66DA5B16-2E51-AE8D-EBCF-070FC6C94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9" r="-1" b="5827"/>
          <a:stretch/>
        </p:blipFill>
        <p:spPr bwMode="auto">
          <a:xfrm>
            <a:off x="6113973" y="3644365"/>
            <a:ext cx="4016767" cy="254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7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noProof="0" dirty="0"/>
              <a:t> Prévalence : Déchirures grade 3 et 4 et Episiotomies</a:t>
            </a:r>
            <a:br>
              <a:rPr lang="fr-FR" noProof="0" dirty="0"/>
            </a:br>
            <a:r>
              <a:rPr lang="fr-FR" noProof="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7024" y="2157984"/>
            <a:ext cx="9617827" cy="32918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3200" noProof="0" dirty="0"/>
              <a:t>Une étude de population conduite en 2011  retrouve lors du premier accouchement en France.</a:t>
            </a:r>
          </a:p>
          <a:p>
            <a:pPr marL="114300" indent="0">
              <a:buNone/>
            </a:pPr>
            <a:r>
              <a:rPr lang="fr-FR" sz="3200" noProof="0" dirty="0"/>
              <a:t>4.7% de déchirures de grade 3  </a:t>
            </a:r>
          </a:p>
          <a:p>
            <a:pPr marL="114300" indent="0">
              <a:buNone/>
            </a:pPr>
            <a:r>
              <a:rPr lang="fr-FR" sz="3200" noProof="0" dirty="0"/>
              <a:t> 0.5% de  déchirure de grade 4</a:t>
            </a:r>
          </a:p>
          <a:p>
            <a:pPr marL="114300" indent="0">
              <a:buNone/>
            </a:pPr>
            <a:r>
              <a:rPr lang="fr-FR" sz="3200" dirty="0"/>
              <a:t>                                                         </a:t>
            </a:r>
          </a:p>
          <a:p>
            <a:pPr marL="114300" indent="0">
              <a:buNone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le taux d’épisiotomie continue à diminuer : 27,1 % à 20,1 % des femmes entre 2010 et 2016 </a:t>
            </a:r>
            <a:endParaRPr lang="fr-FR" sz="3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10780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ED587E50-976E-4F24-91FA-9ADC23D0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50" y="369189"/>
            <a:ext cx="8711704" cy="1049235"/>
          </a:xfrm>
        </p:spPr>
        <p:txBody>
          <a:bodyPr/>
          <a:lstStyle/>
          <a:p>
            <a:r>
              <a:rPr lang="fr-FR" noProof="0" dirty="0"/>
              <a:t>Penser territoires des nerfs</a:t>
            </a:r>
          </a:p>
        </p:txBody>
      </p:sp>
      <p:pic>
        <p:nvPicPr>
          <p:cNvPr id="4098" name="Picture 2" descr="Common sites of trigger points in the pelvic floor. ( 1 )... | Download  Scientific Diagram">
            <a:extLst>
              <a:ext uri="{FF2B5EF4-FFF2-40B4-BE49-F238E27FC236}">
                <a16:creationId xmlns:a16="http://schemas.microsoft.com/office/drawing/2014/main" id="{84FBF532-B4A7-78F0-4A14-D50ACFE4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33" y="1348173"/>
            <a:ext cx="3620321" cy="3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ureus | Evaluation and Treatment of Female Sexual Pain: A Clinical Review  | Article">
            <a:extLst>
              <a:ext uri="{FF2B5EF4-FFF2-40B4-BE49-F238E27FC236}">
                <a16:creationId xmlns:a16="http://schemas.microsoft.com/office/drawing/2014/main" id="{BDA110D6-1DAD-38C1-0A80-FA55F92F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6" y="1214166"/>
            <a:ext cx="4476853" cy="38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EC9269C-001C-6E41-9D0E-70147DE1BF2C}"/>
              </a:ext>
            </a:extLst>
          </p:cNvPr>
          <p:cNvSpPr txBox="1"/>
          <p:nvPr/>
        </p:nvSpPr>
        <p:spPr>
          <a:xfrm>
            <a:off x="4521492" y="5418165"/>
            <a:ext cx="4526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0" u="none" strike="noStrike" noProof="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Sorensen</a:t>
            </a:r>
            <a:r>
              <a:rPr lang="fr-FR" sz="2000" b="1" i="0" u="none" strike="noStrike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</a:t>
            </a:r>
            <a:r>
              <a:rPr lang="fr-FR" sz="2000" b="1" i="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2000" b="0" i="0" u="none" strike="noStrike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fr-FR" sz="2000" b="0" i="0" noProof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b="1" i="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DOI: </a:t>
            </a:r>
            <a:r>
              <a:rPr lang="fr-FR" sz="2000" b="0" i="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10.7759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EC8B92-B60B-46CD-B61B-3D93A56A2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8" t="27371" r="13559" b="49209"/>
          <a:stretch/>
        </p:blipFill>
        <p:spPr>
          <a:xfrm>
            <a:off x="325465" y="371959"/>
            <a:ext cx="6385301" cy="163119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ECCC70-3E45-44D4-BB59-9926513B314E}"/>
              </a:ext>
            </a:extLst>
          </p:cNvPr>
          <p:cNvSpPr txBox="1"/>
          <p:nvPr/>
        </p:nvSpPr>
        <p:spPr>
          <a:xfrm>
            <a:off x="588935" y="2460358"/>
            <a:ext cx="11277599" cy="26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RCT 212 femmes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L’éducation thérapeutique </a:t>
            </a:r>
            <a:r>
              <a:rPr lang="fr-FR" sz="2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 partie intégrante de la prise en charge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vise à expliquer le processus d’hypersensibilisation et de la douleur chronique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Description de la Pathophysiologie musculaire dans la douleur chronique </a:t>
            </a:r>
          </a:p>
        </p:txBody>
      </p:sp>
    </p:spTree>
    <p:extLst>
      <p:ext uri="{BB962C8B-B14F-4D97-AF65-F5344CB8AC3E}">
        <p14:creationId xmlns:p14="http://schemas.microsoft.com/office/powerpoint/2010/main" val="2307192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3E9A7F-C6DC-2B2A-D2F2-B40F6124A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81" t="38811" r="19955"/>
          <a:stretch/>
        </p:blipFill>
        <p:spPr>
          <a:xfrm>
            <a:off x="399009" y="216131"/>
            <a:ext cx="7481455" cy="25739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A27EF7-C05C-D2C0-69A1-04B019656F59}"/>
              </a:ext>
            </a:extLst>
          </p:cNvPr>
          <p:cNvSpPr txBox="1"/>
          <p:nvPr/>
        </p:nvSpPr>
        <p:spPr>
          <a:xfrm>
            <a:off x="1" y="3292631"/>
            <a:ext cx="119786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3200" b="0" i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y a un tonus musculaire de repos  plus fort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32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à adresser:</a:t>
            </a:r>
          </a:p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La </a:t>
            </a:r>
            <a:r>
              <a:rPr lang="fr-FR" sz="3200" b="1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relaxation périnéale et des muscles pelviens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93E706-8FEC-01F4-9449-9CC9A4FA970B}"/>
              </a:ext>
            </a:extLst>
          </p:cNvPr>
          <p:cNvSpPr txBox="1"/>
          <p:nvPr/>
        </p:nvSpPr>
        <p:spPr>
          <a:xfrm>
            <a:off x="8596313" y="1523999"/>
            <a:ext cx="2205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Oui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182752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DB38E-BCBB-6A0C-7CB6-90DB32A1F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Relaxation Périnéale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511AE1-3D33-D047-50FC-178097CEB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5" y="1853754"/>
            <a:ext cx="11495314" cy="36125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travail  tissulaire  post chirurgie</a:t>
            </a:r>
            <a:r>
              <a:rPr lang="fr-FR" sz="3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est essentiel</a:t>
            </a:r>
            <a:endParaRPr lang="fr-FR" sz="3200" b="1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32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corps s’adapte en permanence, les tensions tissulaires font parti des processus de vigilance dans les douleurs chroniques et toute chirurgie induit une réaction …</a:t>
            </a:r>
          </a:p>
          <a:p>
            <a:pPr marL="0" indent="0">
              <a:buNone/>
            </a:pPr>
            <a:r>
              <a:rPr lang="fr-FR" sz="24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fr-FR" sz="2400" noProof="0" dirty="0">
                <a:effectLst/>
                <a:latin typeface="g_d0_f5"/>
              </a:rPr>
              <a:t>Kiverstein </a:t>
            </a:r>
            <a:r>
              <a:rPr lang="fr-FR" sz="2400" noProof="0" dirty="0">
                <a:effectLst/>
                <a:latin typeface="g_d0_f6"/>
              </a:rPr>
              <a:t>et al. </a:t>
            </a:r>
            <a:r>
              <a:rPr lang="fr-FR" sz="2400" noProof="0" dirty="0">
                <a:effectLst/>
                <a:latin typeface="g_d0_f1"/>
              </a:rPr>
              <a:t>2022; Wand </a:t>
            </a:r>
            <a:r>
              <a:rPr lang="fr-FR" sz="2400" noProof="0" dirty="0">
                <a:effectLst/>
                <a:latin typeface="g_d0_f6"/>
              </a:rPr>
              <a:t>et al.</a:t>
            </a:r>
            <a:r>
              <a:rPr lang="fr-FR" sz="2400" noProof="0" dirty="0">
                <a:effectLst/>
                <a:latin typeface="g_d0_f5"/>
              </a:rPr>
              <a:t>2023</a:t>
            </a:r>
            <a:r>
              <a:rPr lang="fr-FR" sz="2400" noProof="0" dirty="0"/>
              <a:t> </a:t>
            </a:r>
            <a:br>
              <a:rPr lang="fr-FR" sz="2400" noProof="0" dirty="0"/>
            </a:br>
            <a:endParaRPr lang="fr-FR" sz="2400" noProof="0" dirty="0"/>
          </a:p>
          <a:p>
            <a:br>
              <a:rPr lang="fr-FR" sz="2400" noProof="0" dirty="0"/>
            </a:br>
            <a:endParaRPr lang="fr-FR" sz="2400" noProof="0" dirty="0"/>
          </a:p>
        </p:txBody>
      </p:sp>
    </p:spTree>
    <p:extLst>
      <p:ext uri="{BB962C8B-B14F-4D97-AF65-F5344CB8AC3E}">
        <p14:creationId xmlns:p14="http://schemas.microsoft.com/office/powerpoint/2010/main" val="671680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E73AF-03D3-68E6-D6FD-E62D1D0B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A438A3-7A38-403D-3DE8-1398B06B7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26" y="2015731"/>
            <a:ext cx="11852147" cy="46644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Osteopathie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et approche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myofasciale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 345 patients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suivies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post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chir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endo </a:t>
            </a:r>
          </a:p>
          <a:p>
            <a:pPr marL="0" indent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97 se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plaignant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douleurs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persistente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dyspareunies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recherche </a:t>
            </a:r>
          </a:p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bénéficier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Myofascial,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Osteopathie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ligamentaire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pris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temoigne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 du score NRS de 4 points</a:t>
            </a:r>
          </a:p>
          <a:p>
            <a:pPr marL="0" indent="0">
              <a:buNone/>
            </a:pPr>
            <a:endParaRPr lang="fr-FR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0" indent="0">
              <a:buNone/>
            </a:pPr>
            <a:endParaRPr lang="fr-FR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0" indent="0">
              <a:buNone/>
            </a:pPr>
            <a:r>
              <a:rPr lang="fr-FR" b="0" i="0" dirty="0">
                <a:solidFill>
                  <a:srgbClr val="040C28"/>
                </a:solidFill>
                <a:effectLst/>
                <a:latin typeface="Google Sans"/>
              </a:rPr>
              <a:t>L'échelle NRS-11 classe la gravité de la douleur de 0 (aucune douleur) à 10 (pire douleur possible ou imaginable)</a:t>
            </a:r>
            <a:r>
              <a:rPr lang="fr-FR" b="0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br>
              <a:rPr lang="en-US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F00764-5269-D4F9-853B-30FE6F63C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94" t="19304" r="29550" b="50000"/>
          <a:stretch/>
        </p:blipFill>
        <p:spPr>
          <a:xfrm>
            <a:off x="169926" y="177787"/>
            <a:ext cx="5712714" cy="183794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08359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60FD222A-7A43-3951-6891-C2A41C3BA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447801"/>
            <a:ext cx="8401050" cy="60166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r-FR" noProof="0" dirty="0"/>
              <a:t>                                                                                                                                                              	                                                                                                                    	                                           						</a:t>
            </a:r>
          </a:p>
        </p:txBody>
      </p:sp>
      <p:pic>
        <p:nvPicPr>
          <p:cNvPr id="33796" name="Picture 6">
            <a:extLst>
              <a:ext uri="{FF2B5EF4-FFF2-40B4-BE49-F238E27FC236}">
                <a16:creationId xmlns:a16="http://schemas.microsoft.com/office/drawing/2014/main" id="{3F6CD7E6-BA98-437F-C872-18749924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t="22427" r="34326" b="35995"/>
          <a:stretch>
            <a:fillRect/>
          </a:stretch>
        </p:blipFill>
        <p:spPr bwMode="auto">
          <a:xfrm>
            <a:off x="457557" y="3159213"/>
            <a:ext cx="4876443" cy="259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>
            <a:extLst>
              <a:ext uri="{FF2B5EF4-FFF2-40B4-BE49-F238E27FC236}">
                <a16:creationId xmlns:a16="http://schemas.microsoft.com/office/drawing/2014/main" id="{30D332CA-B7BD-F6B0-0FC3-9B1D67C6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6" r="50000" b="19417"/>
          <a:stretch>
            <a:fillRect/>
          </a:stretch>
        </p:blipFill>
        <p:spPr bwMode="auto">
          <a:xfrm>
            <a:off x="7121524" y="3159213"/>
            <a:ext cx="4345052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94D651-F774-94DE-A75D-107C09E98455}"/>
              </a:ext>
            </a:extLst>
          </p:cNvPr>
          <p:cNvSpPr txBox="1"/>
          <p:nvPr/>
        </p:nvSpPr>
        <p:spPr>
          <a:xfrm>
            <a:off x="457557" y="374651"/>
            <a:ext cx="95579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noProof="0" dirty="0"/>
              <a:t>Approche </a:t>
            </a:r>
            <a:r>
              <a:rPr lang="fr-FR" sz="4000" b="1" noProof="0" dirty="0" err="1"/>
              <a:t>Myo</a:t>
            </a:r>
            <a:r>
              <a:rPr lang="fr-FR" sz="4000" b="1" noProof="0" dirty="0"/>
              <a:t>-fasciale à la maison</a:t>
            </a:r>
          </a:p>
          <a:p>
            <a:r>
              <a:rPr lang="fr-FR" sz="3200" noProof="0" dirty="0"/>
              <a:t>                 </a:t>
            </a:r>
            <a:r>
              <a:rPr lang="fr-FR" sz="3600" b="1" noProof="0" dirty="0"/>
              <a:t>Therawand  or Pelvi wand</a:t>
            </a:r>
          </a:p>
        </p:txBody>
      </p:sp>
    </p:spTree>
    <p:extLst>
      <p:ext uri="{BB962C8B-B14F-4D97-AF65-F5344CB8AC3E}">
        <p14:creationId xmlns:p14="http://schemas.microsoft.com/office/powerpoint/2010/main" val="1729251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>
            <a:extLst>
              <a:ext uri="{FF2B5EF4-FFF2-40B4-BE49-F238E27FC236}">
                <a16:creationId xmlns:a16="http://schemas.microsoft.com/office/drawing/2014/main" id="{99BACDAF-322A-4268-A41D-636EB1A8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08" y="628650"/>
            <a:ext cx="11548872" cy="54844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0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Biofeedback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sera utile pour “améliorer la prise de conscience musculaire, la relaxation.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30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un outil important de prise de conscience et donc de normalisation du bon tonus musculaire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manométrie peut aider pour gagner en perception interne lors du gonflement d’un ballonnet par exemple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800" noProof="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419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069DA161-123F-438D-A86D-576380885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165735"/>
            <a:ext cx="806608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39763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9144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279525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554163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0113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4685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9257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382963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sz="3400" noProof="0" dirty="0">
                <a:solidFill>
                  <a:schemeClr val="tx1"/>
                </a:solidFill>
                <a:latin typeface="Swis721 BT" charset="0"/>
              </a:rPr>
              <a:t>Dilatateurs   </a:t>
            </a:r>
            <a:r>
              <a:rPr lang="fr-FR" sz="3400" noProof="0" dirty="0">
                <a:solidFill>
                  <a:srgbClr val="A90159"/>
                </a:solidFill>
                <a:latin typeface="Swis721 BT" charset="0"/>
              </a:rPr>
              <a:t>    A chaque set une fonction  </a:t>
            </a:r>
            <a:r>
              <a:rPr lang="fr-FR" sz="1600" noProof="0" dirty="0">
                <a:solidFill>
                  <a:srgbClr val="A90159"/>
                </a:solidFill>
                <a:latin typeface="Swis721 BT" charset="0"/>
              </a:rPr>
              <a:t>(Amielle,Femax, VagiWell,SoulSource, Inspire,Gyneas …) 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41FC2AEF-293A-4F1F-8CC7-FDE963C5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1387475"/>
            <a:ext cx="200183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6">
            <a:extLst>
              <a:ext uri="{FF2B5EF4-FFF2-40B4-BE49-F238E27FC236}">
                <a16:creationId xmlns:a16="http://schemas.microsoft.com/office/drawing/2014/main" id="{D1C287D5-E43B-4FE9-A8AB-B7BD19087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598930"/>
            <a:ext cx="20478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extLst>
              <a:ext uri="{FF2B5EF4-FFF2-40B4-BE49-F238E27FC236}">
                <a16:creationId xmlns:a16="http://schemas.microsoft.com/office/drawing/2014/main" id="{B90C05AB-3125-4D7D-9F41-AB1B69648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3609976"/>
            <a:ext cx="2920515" cy="24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extLst>
              <a:ext uri="{FF2B5EF4-FFF2-40B4-BE49-F238E27FC236}">
                <a16:creationId xmlns:a16="http://schemas.microsoft.com/office/drawing/2014/main" id="{59492BB4-118C-4E37-9EB5-8A13CBC0F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4" y="4049714"/>
            <a:ext cx="2663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yaid Femmax Dilatateurs Vaginaux Ensemble de 4 Pièces Rose : Amazon.fr:  Hygiène et Santé">
            <a:extLst>
              <a:ext uri="{FF2B5EF4-FFF2-40B4-BE49-F238E27FC236}">
                <a16:creationId xmlns:a16="http://schemas.microsoft.com/office/drawing/2014/main" id="{00716B38-C70E-A58E-40D9-AA80AE05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1144588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9" descr="Pack Dilatateurs VAGIWELL® PREMIUM - 5 Dilatateurs vaginaux">
            <a:extLst>
              <a:ext uri="{FF2B5EF4-FFF2-40B4-BE49-F238E27FC236}">
                <a16:creationId xmlns:a16="http://schemas.microsoft.com/office/drawing/2014/main" id="{07627D10-AB7D-4396-819A-9041C205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37084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726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4A2C4-4674-3CE0-D63B-73C158D5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A44D8E-23CE-1A0C-D0E9-8E600D6E3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54" y="2906365"/>
            <a:ext cx="11274794" cy="39516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2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chographies musculaires nous démontrent que la réduction de tension musculaire au repos  s’accompagne d’une amélioration des caractéristiques de contractibilité du périnée  avec une amélioration de la </a:t>
            </a:r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vascularisation, une amélioration de la lubrification et de la trophicité …</a:t>
            </a:r>
            <a:r>
              <a:rPr lang="fr-FR" sz="28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en post-op cela parait essentiel                                                              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D9A9F2-8069-EC26-8458-A65B649778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36" t="42691" r="15045"/>
          <a:stretch/>
        </p:blipFill>
        <p:spPr>
          <a:xfrm>
            <a:off x="187570" y="364545"/>
            <a:ext cx="8308038" cy="2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3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39162C-E989-696C-DD38-958F734A18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82" t="34412" r="41773" b="37130"/>
          <a:stretch/>
        </p:blipFill>
        <p:spPr>
          <a:xfrm>
            <a:off x="360217" y="362033"/>
            <a:ext cx="6326333" cy="1828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00FE52-0AF1-6A39-6BEE-0B5C22518BDC}"/>
              </a:ext>
            </a:extLst>
          </p:cNvPr>
          <p:cNvSpPr txBox="1"/>
          <p:nvPr/>
        </p:nvSpPr>
        <p:spPr>
          <a:xfrm>
            <a:off x="182410" y="2459767"/>
            <a:ext cx="1157067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i="0" noProof="0" dirty="0">
                <a:solidFill>
                  <a:srgbClr val="1313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Cette étude est intéressante mettant en avant la problématique de TAILLE !  </a:t>
            </a:r>
          </a:p>
          <a:p>
            <a:r>
              <a:rPr lang="fr-FR" sz="3200" noProof="0" dirty="0">
                <a:solidFill>
                  <a:srgbClr val="13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mesurant 120 vagins l’ auteur conclu que les vagins </a:t>
            </a:r>
          </a:p>
          <a:p>
            <a:r>
              <a:rPr lang="fr-FR" sz="3200" noProof="0" dirty="0">
                <a:solidFill>
                  <a:srgbClr val="13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repos mesurent environs 5 cm </a:t>
            </a:r>
          </a:p>
          <a:p>
            <a:r>
              <a:rPr lang="fr-FR" sz="3200" noProof="0" dirty="0">
                <a:solidFill>
                  <a:srgbClr val="13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une distension possible de 10 cm.</a:t>
            </a:r>
          </a:p>
          <a:p>
            <a:r>
              <a:rPr lang="fr-FR" sz="3200" noProof="0" dirty="0">
                <a:solidFill>
                  <a:srgbClr val="13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plus grand au repos était de 13.5 cm. </a:t>
            </a:r>
          </a:p>
          <a:p>
            <a:r>
              <a:rPr lang="fr-FR" sz="3200" noProof="0" dirty="0">
                <a:solidFill>
                  <a:srgbClr val="13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plus long après distension était de 16 cm . </a:t>
            </a:r>
          </a:p>
          <a:p>
            <a:endParaRPr lang="fr-FR" sz="3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4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noProof="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34778" r="44941" b="11889"/>
          <a:stretch/>
        </p:blipFill>
        <p:spPr bwMode="auto">
          <a:xfrm>
            <a:off x="992017" y="1111161"/>
            <a:ext cx="3726287" cy="364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noProof="0" dirty="0"/>
          </a:p>
        </p:txBody>
      </p:sp>
      <p:pic>
        <p:nvPicPr>
          <p:cNvPr id="11268" name="Picture 4" descr="Image result for fibrose de cicatrice vagin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39" y="586603"/>
            <a:ext cx="6272784" cy="50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FAF68C8-CBB1-B4C9-013A-AC38C48E7F9E}"/>
              </a:ext>
            </a:extLst>
          </p:cNvPr>
          <p:cNvCxnSpPr>
            <a:cxnSpLocks/>
          </p:cNvCxnSpPr>
          <p:nvPr/>
        </p:nvCxnSpPr>
        <p:spPr>
          <a:xfrm>
            <a:off x="7817482" y="3738103"/>
            <a:ext cx="475488" cy="5303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25AC51D-C611-4A8C-75FF-FB24CB5BAF30}"/>
              </a:ext>
            </a:extLst>
          </p:cNvPr>
          <p:cNvCxnSpPr>
            <a:cxnSpLocks/>
          </p:cNvCxnSpPr>
          <p:nvPr/>
        </p:nvCxnSpPr>
        <p:spPr>
          <a:xfrm flipH="1">
            <a:off x="6980487" y="3625327"/>
            <a:ext cx="565334" cy="5303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005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C324F8A5-9FB9-437D-B983-F1DC40E0F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92" y="360771"/>
            <a:ext cx="11160369" cy="4720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00000"/>
              <a:defRPr/>
            </a:pPr>
            <a:endParaRPr lang="fr-FR" sz="32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  <a:defRPr/>
            </a:pPr>
            <a:r>
              <a:rPr lang="fr-FR" sz="3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L’hypothèse thérapeutique pour l’utilisation des dilatateurs vise également </a:t>
            </a:r>
          </a:p>
          <a:p>
            <a:pPr marL="514350" indent="-457200"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3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normalisation du tonus de base, </a:t>
            </a:r>
          </a:p>
          <a:p>
            <a:pPr marL="514350" indent="-457200"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3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stretching progressif des structures tissulaires </a:t>
            </a:r>
          </a:p>
          <a:p>
            <a:pPr marL="514350" indent="-457200"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3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désensibilisation par la routine (surtout quand il y a des pensées phobiques)en vue de réduire les peurs et l’appréhension de la pénétration.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  <a:defRPr/>
            </a:pPr>
            <a:endParaRPr lang="fr-FR" sz="32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73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AA36794F-7742-4208-861B-FA7E79CE5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14" y="2863010"/>
            <a:ext cx="10532905" cy="3250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noProof="0" dirty="0">
              <a:solidFill>
                <a:schemeClr val="tx2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A1EF5E-5D5C-DE6D-6E86-DA5F3956B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8" t="19636" r="60372" b="36264"/>
          <a:stretch/>
        </p:blipFill>
        <p:spPr>
          <a:xfrm>
            <a:off x="449954" y="3657600"/>
            <a:ext cx="2154663" cy="24637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752C490-C1B2-BD87-A787-19E42DB9D251}"/>
              </a:ext>
            </a:extLst>
          </p:cNvPr>
          <p:cNvSpPr txBox="1"/>
          <p:nvPr/>
        </p:nvSpPr>
        <p:spPr>
          <a:xfrm>
            <a:off x="238660" y="226211"/>
            <a:ext cx="111629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6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Tolérance et  seuils de douleurs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28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: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Diminuer les pénétrations profondes ,diminuer les allodynies</a:t>
            </a:r>
          </a:p>
          <a:p>
            <a:pPr indent="-228600"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Choisir les angles grâce aux informations données par les  IRM et  les rapports de chirurgie 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1118EB-3F9E-F42A-1CD1-658110A1B4D9}"/>
              </a:ext>
            </a:extLst>
          </p:cNvPr>
          <p:cNvSpPr txBox="1"/>
          <p:nvPr/>
        </p:nvSpPr>
        <p:spPr>
          <a:xfrm>
            <a:off x="2743200" y="5750065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OHNUT</a:t>
            </a:r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C4E4F14A-A259-349F-8AE8-F05B83FA4C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52" t="27635" r="41785" b="30759"/>
          <a:stretch/>
        </p:blipFill>
        <p:spPr>
          <a:xfrm>
            <a:off x="4877976" y="3143794"/>
            <a:ext cx="6864070" cy="26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48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latan Plus – Boutique Mic France">
            <a:extLst>
              <a:ext uri="{FF2B5EF4-FFF2-40B4-BE49-F238E27FC236}">
                <a16:creationId xmlns:a16="http://schemas.microsoft.com/office/drawing/2014/main" id="{26D3B1A0-CE5F-5AD8-EA0B-CA2E7B3E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54" y="1710729"/>
            <a:ext cx="4119209" cy="34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1AEB0D-C104-B4A9-B006-02414BDFDCAB}"/>
              </a:ext>
            </a:extLst>
          </p:cNvPr>
          <p:cNvSpPr txBox="1"/>
          <p:nvPr/>
        </p:nvSpPr>
        <p:spPr>
          <a:xfrm>
            <a:off x="4637314" y="413657"/>
            <a:ext cx="7295631" cy="61177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600" noProof="0" dirty="0"/>
              <a:t> </a:t>
            </a:r>
            <a:r>
              <a:rPr lang="fr-FR" sz="4400" noProof="0" dirty="0">
                <a:latin typeface="Arial" panose="020B0604020202020204" pitchFamily="34" charset="0"/>
                <a:cs typeface="Arial" panose="020B0604020202020204" pitchFamily="34" charset="0"/>
              </a:rPr>
              <a:t> à connaitre :</a:t>
            </a:r>
            <a:endParaRPr lang="fr-FR" sz="3600" noProof="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Le froid :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Dilatan</a:t>
            </a: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/cryothérapie  voie anale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3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Bobo Vulve ou </a:t>
            </a:r>
            <a:r>
              <a:rPr lang="fr-FR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Vea</a:t>
            </a: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lipogel</a:t>
            </a: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 Vit E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Lubrifiant à base d’ Huile végétale ou silicone plutôt que salive ou </a:t>
            </a:r>
            <a:r>
              <a:rPr lang="fr-FR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waterbased</a:t>
            </a:r>
            <a:endParaRPr lang="fr-FR" sz="3600" noProof="0" dirty="0"/>
          </a:p>
        </p:txBody>
      </p:sp>
    </p:spTree>
    <p:extLst>
      <p:ext uri="{BB962C8B-B14F-4D97-AF65-F5344CB8AC3E}">
        <p14:creationId xmlns:p14="http://schemas.microsoft.com/office/powerpoint/2010/main" val="4232153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F49EE7-A6D3-8839-5FEC-C08E33DD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8F14F1-D0A4-003E-8AE6-C6FBB5F1D808}"/>
              </a:ext>
            </a:extLst>
          </p:cNvPr>
          <p:cNvSpPr txBox="1"/>
          <p:nvPr/>
        </p:nvSpPr>
        <p:spPr>
          <a:xfrm>
            <a:off x="1261872" y="413657"/>
            <a:ext cx="9799547" cy="61177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3600" noProof="0" dirty="0"/>
              <a:t>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3600" noProof="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36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3600" noProof="0" dirty="0"/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fr-FR" sz="3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Crème anesthésiante vulvaire préconisée dans la vulvodynie Quid des dyspareunies post </a:t>
            </a:r>
            <a:r>
              <a:rPr lang="fr-FR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chir</a:t>
            </a:r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9E49F6-4338-5181-8310-4454CB0346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50" t="42119" r="31350" b="11723"/>
          <a:stretch/>
        </p:blipFill>
        <p:spPr>
          <a:xfrm>
            <a:off x="131594" y="326571"/>
            <a:ext cx="6998208" cy="29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9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1A727A-BC48-29C9-9C38-1CC88F7329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50" t="29083" r="19451" b="50000"/>
          <a:stretch/>
        </p:blipFill>
        <p:spPr>
          <a:xfrm>
            <a:off x="0" y="133586"/>
            <a:ext cx="5047488" cy="13441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63624F-AD7F-5710-0C3F-22080F84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50" t="25728" r="10300"/>
          <a:stretch/>
        </p:blipFill>
        <p:spPr>
          <a:xfrm>
            <a:off x="1261872" y="1737360"/>
            <a:ext cx="9893808" cy="4681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925584F-3AB9-73AD-CC66-1E3F60FB0C41}"/>
              </a:ext>
            </a:extLst>
          </p:cNvPr>
          <p:cNvCxnSpPr/>
          <p:nvPr/>
        </p:nvCxnSpPr>
        <p:spPr>
          <a:xfrm>
            <a:off x="579120" y="2633472"/>
            <a:ext cx="9144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671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8848D4-CD78-BA9B-2985-634E1E29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02" y="967166"/>
            <a:ext cx="6749198" cy="4610673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br>
              <a:rPr lang="fr-FR" sz="3700" noProof="0" dirty="0"/>
            </a:br>
            <a:br>
              <a:rPr lang="fr-FR" sz="3700" noProof="0" dirty="0"/>
            </a:br>
            <a:r>
              <a:rPr lang="fr-FR" sz="3700" noProof="0" dirty="0" err="1"/>
              <a:t>Tens</a:t>
            </a:r>
            <a:br>
              <a:rPr lang="fr-FR" sz="3700" noProof="0" dirty="0"/>
            </a:br>
            <a:r>
              <a:rPr lang="fr-FR" sz="3700" noProof="0" dirty="0"/>
              <a:t>programme Nerf Tibial Post ou Racines sacrées</a:t>
            </a:r>
            <a:br>
              <a:rPr lang="fr-FR" sz="3700" noProof="0" dirty="0"/>
            </a:br>
            <a:r>
              <a:rPr lang="fr-FR" sz="3700" noProof="0" dirty="0"/>
              <a:t>Préconisé dans les douleurs chroniques Pelviennes </a:t>
            </a:r>
            <a:br>
              <a:rPr lang="fr-FR" sz="3700" noProof="0" dirty="0"/>
            </a:br>
            <a:r>
              <a:rPr lang="fr-FR" sz="3700" noProof="0" dirty="0"/>
              <a:t>Quid </a:t>
            </a:r>
            <a:br>
              <a:rPr lang="fr-FR" sz="3700" noProof="0" dirty="0"/>
            </a:br>
            <a:r>
              <a:rPr lang="fr-FR" sz="3700" noProof="0" dirty="0"/>
              <a:t>des dyspareunies </a:t>
            </a:r>
            <a:r>
              <a:rPr lang="fr-FR" sz="3700" noProof="0" dirty="0" err="1"/>
              <a:t>post-op</a:t>
            </a:r>
            <a:r>
              <a:rPr lang="fr-FR" sz="3700" noProof="0" dirty="0"/>
              <a:t>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861432-6656-459A-215C-02ED0BAB1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10" r="50122" b="49757"/>
          <a:stretch/>
        </p:blipFill>
        <p:spPr>
          <a:xfrm rot="16200000">
            <a:off x="993589" y="-727605"/>
            <a:ext cx="3352768" cy="49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45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6654D-4A4A-E0A3-DC56-8A2B5AF26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5EC8B-B2EA-192F-9CDD-62BF0FBE1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Radio frequence indiba …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A81707-C333-C4BD-6886-114B90980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504" t="17339" r="38789" b="41201"/>
          <a:stretch/>
        </p:blipFill>
        <p:spPr>
          <a:xfrm>
            <a:off x="1137146" y="1547444"/>
            <a:ext cx="3645877" cy="143021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10246C-9972-9437-C695-65B89928C0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0" t="31506" r="42679" b="59"/>
          <a:stretch/>
        </p:blipFill>
        <p:spPr>
          <a:xfrm>
            <a:off x="7199236" y="63639"/>
            <a:ext cx="4992764" cy="43978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95CAA7-4234-27C4-860E-5D1C3AFF5B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00" t="20720" r="16607" b="37973"/>
          <a:stretch/>
        </p:blipFill>
        <p:spPr>
          <a:xfrm>
            <a:off x="0" y="3134246"/>
            <a:ext cx="8033657" cy="2654441"/>
          </a:xfrm>
          <a:prstGeom prst="rect">
            <a:avLst/>
          </a:prstGeom>
        </p:spPr>
      </p:pic>
      <p:pic>
        <p:nvPicPr>
          <p:cNvPr id="3074" name="Picture 2" descr="appareil-vtone">
            <a:extLst>
              <a:ext uri="{FF2B5EF4-FFF2-40B4-BE49-F238E27FC236}">
                <a16:creationId xmlns:a16="http://schemas.microsoft.com/office/drawing/2014/main" id="{6C8FAAF8-3B62-1B85-788E-3BDB0000F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642" y="1592142"/>
            <a:ext cx="4379617" cy="49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A78AE34-3238-95E3-F798-8060D4BEE920}"/>
              </a:ext>
            </a:extLst>
          </p:cNvPr>
          <p:cNvSpPr txBox="1"/>
          <p:nvPr/>
        </p:nvSpPr>
        <p:spPr>
          <a:xfrm>
            <a:off x="219456" y="2015732"/>
            <a:ext cx="5577840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b="1" noProof="0" dirty="0" err="1"/>
              <a:t>Autonomiser</a:t>
            </a:r>
            <a:endParaRPr lang="en-US" sz="3200" b="1" noProof="0" dirty="0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b="1" noProof="0" dirty="0"/>
              <a:t>Former les </a:t>
            </a:r>
            <a:r>
              <a:rPr lang="en-US" sz="3200" b="1" noProof="0" dirty="0" err="1"/>
              <a:t>maris</a:t>
            </a:r>
            <a:r>
              <a:rPr lang="en-US" sz="3200" b="1" noProof="0" dirty="0"/>
              <a:t> 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b="1" noProof="0" dirty="0" err="1">
                <a:solidFill>
                  <a:srgbClr val="FFFF00"/>
                </a:solidFill>
              </a:rPr>
              <a:t>Éduquer</a:t>
            </a:r>
            <a:r>
              <a:rPr lang="en-US" sz="3200" b="1" noProof="0" dirty="0">
                <a:solidFill>
                  <a:srgbClr val="FFFF00"/>
                </a:solidFill>
              </a:rPr>
              <a:t> à </a:t>
            </a:r>
            <a:r>
              <a:rPr lang="en-US" sz="3200" b="1" noProof="0" dirty="0" err="1">
                <a:solidFill>
                  <a:srgbClr val="FFFF00"/>
                </a:solidFill>
              </a:rPr>
              <a:t>communiquer</a:t>
            </a:r>
            <a:r>
              <a:rPr lang="en-US" sz="3200" b="1" noProof="0" dirty="0">
                <a:solidFill>
                  <a:srgbClr val="FFFF00"/>
                </a:solidFill>
              </a:rPr>
              <a:t> </a:t>
            </a:r>
            <a:r>
              <a:rPr lang="en-US" sz="3200" b="1" noProof="0" dirty="0"/>
              <a:t>sur le type de </a:t>
            </a:r>
            <a:r>
              <a:rPr lang="en-US" sz="3200" b="1" noProof="0" dirty="0" err="1"/>
              <a:t>lubrifiant</a:t>
            </a:r>
            <a:r>
              <a:rPr lang="en-US" sz="3200" b="1" noProof="0" dirty="0"/>
              <a:t> les angles…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noProof="0" dirty="0"/>
          </a:p>
        </p:txBody>
      </p:sp>
      <p:pic>
        <p:nvPicPr>
          <p:cNvPr id="1026" name="Picture 2" descr="Humour : Pas de sexe ! | Bouzou's Weblog">
            <a:extLst>
              <a:ext uri="{FF2B5EF4-FFF2-40B4-BE49-F238E27FC236}">
                <a16:creationId xmlns:a16="http://schemas.microsoft.com/office/drawing/2014/main" id="{9CDE7550-40DC-4C10-E0A8-60864C27A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1" y="1561639"/>
            <a:ext cx="4960442" cy="314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C5A835-EEDD-B038-F3AF-40D4FE4988C0}"/>
              </a:ext>
            </a:extLst>
          </p:cNvPr>
          <p:cNvSpPr txBox="1"/>
          <p:nvPr/>
        </p:nvSpPr>
        <p:spPr>
          <a:xfrm>
            <a:off x="731520" y="329185"/>
            <a:ext cx="8101584" cy="70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600" b="1" noProof="0" dirty="0" err="1"/>
              <a:t>Sexologie</a:t>
            </a:r>
            <a:r>
              <a:rPr lang="en-US" sz="3600" b="1" noProof="0" dirty="0"/>
              <a:t> &amp; </a:t>
            </a:r>
            <a:r>
              <a:rPr lang="en-US" sz="3600" b="1" noProof="0" dirty="0" err="1"/>
              <a:t>multidisciplinarité</a:t>
            </a:r>
            <a:endParaRPr lang="en-US" sz="3600" b="1" noProof="0" dirty="0"/>
          </a:p>
        </p:txBody>
      </p:sp>
    </p:spTree>
    <p:extLst>
      <p:ext uri="{BB962C8B-B14F-4D97-AF65-F5344CB8AC3E}">
        <p14:creationId xmlns:p14="http://schemas.microsoft.com/office/powerpoint/2010/main" val="3866014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chiers dans des dossiers">
            <a:extLst>
              <a:ext uri="{FF2B5EF4-FFF2-40B4-BE49-F238E27FC236}">
                <a16:creationId xmlns:a16="http://schemas.microsoft.com/office/drawing/2014/main" id="{D0DB12B7-AD40-4230-E8EB-FC5500587D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772" r="-1" b="10956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E03AB9-62B8-04B4-EBBA-8B8C1E3065B9}"/>
              </a:ext>
            </a:extLst>
          </p:cNvPr>
          <p:cNvSpPr txBox="1"/>
          <p:nvPr/>
        </p:nvSpPr>
        <p:spPr>
          <a:xfrm>
            <a:off x="1130271" y="1193800"/>
            <a:ext cx="3193050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cap="all" noProof="0" dirty="0">
                <a:latin typeface="+mj-lt"/>
                <a:ea typeface="+mj-ea"/>
                <a:cs typeface="+mj-cs"/>
              </a:rPr>
              <a:t>Cas cliniques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BFFD0B-7CA2-D4CE-B42B-A75FD08C6FF1}"/>
              </a:ext>
            </a:extLst>
          </p:cNvPr>
          <p:cNvSpPr/>
          <p:nvPr/>
        </p:nvSpPr>
        <p:spPr>
          <a:xfrm>
            <a:off x="4976636" y="-1"/>
            <a:ext cx="6975877" cy="68579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G3P3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Fissure anale 1994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Hystérectomie subtotale 2010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STUMP abdominal 2018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Ophrectomie gauche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exérèse Léiomyome sarcome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 obturateur gauche lésé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8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Fracture coccyx Ski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28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28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00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6690A-4327-C5E2-9FBD-8569D144F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chiers dans des dossiers">
            <a:extLst>
              <a:ext uri="{FF2B5EF4-FFF2-40B4-BE49-F238E27FC236}">
                <a16:creationId xmlns:a16="http://schemas.microsoft.com/office/drawing/2014/main" id="{9AF05276-BE9D-205D-F966-475C95D5B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772" r="-1" b="10956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3C80E1-336F-3C62-1ECC-E1B5575E0F5E}"/>
              </a:ext>
            </a:extLst>
          </p:cNvPr>
          <p:cNvSpPr txBox="1"/>
          <p:nvPr/>
        </p:nvSpPr>
        <p:spPr>
          <a:xfrm>
            <a:off x="1130271" y="1193800"/>
            <a:ext cx="3193050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cap="all" noProof="0" dirty="0">
                <a:latin typeface="+mj-lt"/>
                <a:ea typeface="+mj-ea"/>
                <a:cs typeface="+mj-cs"/>
              </a:rPr>
              <a:t>Cas cliniques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1266C1-8343-C46A-37D5-784A61C5AB09}"/>
              </a:ext>
            </a:extLst>
          </p:cNvPr>
          <p:cNvSpPr/>
          <p:nvPr/>
        </p:nvSpPr>
        <p:spPr>
          <a:xfrm>
            <a:off x="4976636" y="-1"/>
            <a:ext cx="6975877" cy="68579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2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400" u="sng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Psycho social :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Arrêt longue maladie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2017-2019  syndrome anxieux  réactif </a:t>
            </a:r>
          </a:p>
          <a:p>
            <a:pPr marL="342900" indent="-3429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Déc. 2005 Home Hacking </a:t>
            </a:r>
          </a:p>
          <a:p>
            <a:pPr marL="342900" indent="-3429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Oct. 2005 décès du frère lymphome </a:t>
            </a:r>
          </a:p>
          <a:p>
            <a:pPr marL="342900" indent="-3429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Nov. 2005 Viol de sa nièce </a:t>
            </a:r>
          </a:p>
          <a:p>
            <a:pPr marL="342900" indent="-3429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Décès mère 2019 COVID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fr-FR" sz="2400" u="sng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clinique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Adhérences Fascia- abdominal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Douleurs point gâchettes Obt int Gauche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possible 3/5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Hypertonie et restriction aperture vaginale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Début de LS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fr-FR" sz="2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61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091F9C-E36F-16C1-66C5-EB38DEC5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20" t="42946" r="17499" b="18764"/>
          <a:stretch/>
        </p:blipFill>
        <p:spPr>
          <a:xfrm>
            <a:off x="197289" y="299258"/>
            <a:ext cx="7959159" cy="24605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C55A37-1A23-1550-CC0A-3A94DC19C989}"/>
              </a:ext>
            </a:extLst>
          </p:cNvPr>
          <p:cNvSpPr txBox="1"/>
          <p:nvPr/>
        </p:nvSpPr>
        <p:spPr>
          <a:xfrm>
            <a:off x="343593" y="2939143"/>
            <a:ext cx="112170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Dyspareunie après déchirure du second degré versus épisiotomie étude déclarative</a:t>
            </a:r>
          </a:p>
          <a:p>
            <a:endParaRPr lang="fr-FR" sz="320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Prévalence  de Dyspareunie post accouchement  en Suède</a:t>
            </a:r>
          </a:p>
          <a:p>
            <a:r>
              <a:rPr lang="fr-FR" sz="32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30%  des femmes avec une déchirure spontanée</a:t>
            </a:r>
            <a:endParaRPr lang="fr-FR" sz="3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29.1% avec  une </a:t>
            </a:r>
            <a:r>
              <a:rPr lang="fr-FR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épisiotomie</a:t>
            </a:r>
            <a:br>
              <a:rPr lang="fr-FR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94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D0E77-18BC-7EDC-1332-4F8447C2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0821AA-AA8A-5425-480A-6B697F4B7085}"/>
              </a:ext>
            </a:extLst>
          </p:cNvPr>
          <p:cNvSpPr/>
          <p:nvPr/>
        </p:nvSpPr>
        <p:spPr>
          <a:xfrm>
            <a:off x="603504" y="587830"/>
            <a:ext cx="10695867" cy="59075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PEC pluridisciplinaire</a:t>
            </a:r>
          </a:p>
          <a:p>
            <a:endParaRPr lang="fr-FR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Crème topicale </a:t>
            </a:r>
          </a:p>
          <a:p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Dilatateurs silicones puis Femax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Lumino Milta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BFB down training  initial tonus au repos à 7 microvolts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Relaxation périnéale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Thérapie manuelle hanche gauche et ventre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Réappropriation corporelle</a:t>
            </a:r>
          </a:p>
          <a:p>
            <a:endParaRPr lang="fr-FR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Rencontre avec le couple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Reprise RS progressive à 9 mois 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Travail sur les angles et positions</a:t>
            </a:r>
          </a:p>
        </p:txBody>
      </p:sp>
    </p:spTree>
    <p:extLst>
      <p:ext uri="{BB962C8B-B14F-4D97-AF65-F5344CB8AC3E}">
        <p14:creationId xmlns:p14="http://schemas.microsoft.com/office/powerpoint/2010/main" val="1577852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A2418E-2040-9AA4-9B09-F75AD7A15772}"/>
              </a:ext>
            </a:extLst>
          </p:cNvPr>
          <p:cNvSpPr/>
          <p:nvPr/>
        </p:nvSpPr>
        <p:spPr>
          <a:xfrm>
            <a:off x="329184" y="182880"/>
            <a:ext cx="11484864" cy="66751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noProof="0" dirty="0">
                <a:solidFill>
                  <a:schemeClr val="tx1"/>
                </a:solidFill>
              </a:rPr>
              <a:t> </a:t>
            </a:r>
          </a:p>
          <a:p>
            <a:endParaRPr lang="fr-FR" sz="20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ans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Résection nodule plus LUS bilat  avec Adénomyose + Atteinte </a:t>
            </a:r>
            <a:r>
              <a:rPr lang="fr-FR" sz="2400" noProof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sigmoïdienne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 scooter a 14 ans  et  AVP en Mars 2022 expliquant des douleurs hanche Droite et fessières en plus des Douleurs abdominales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Colon Irritable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Problème de constipation sévère depuis l’enfance.</a:t>
            </a:r>
          </a:p>
          <a:p>
            <a:r>
              <a:rPr lang="fr-FR" sz="2000" noProof="0" dirty="0">
                <a:solidFill>
                  <a:schemeClr val="tx1"/>
                </a:solidFill>
              </a:rPr>
              <a:t>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Approche myofascial Détente périnéale . </a:t>
            </a:r>
            <a:r>
              <a:rPr lang="fr-FR" sz="2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Dilatateurs Inspire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défécatoire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Milta 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Acupuncture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Myofascial Obt int droit RA drt </a:t>
            </a:r>
          </a:p>
          <a:p>
            <a:r>
              <a:rPr lang="fr-FR" sz="2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Dyspareunie améliorée RS possibles après 5 mois de traitement en multidisciplinaire</a:t>
            </a:r>
          </a:p>
          <a:p>
            <a:endParaRPr lang="fr-FR" sz="2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50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4A5F1F7-708E-DF7E-9CEF-24C581A84B4B}"/>
              </a:ext>
            </a:extLst>
          </p:cNvPr>
          <p:cNvSpPr txBox="1"/>
          <p:nvPr/>
        </p:nvSpPr>
        <p:spPr>
          <a:xfrm>
            <a:off x="362607" y="366623"/>
            <a:ext cx="1136693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70 ans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G5P2 OASIS accouchement 1977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Hystérectomie 1991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Promonto-suspension 2003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2011 </a:t>
            </a:r>
            <a:r>
              <a:rPr lang="fr-FR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cystopéxie</a:t>
            </a:r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2012 TOT puis retrait de la bandelette 3 mois plus tard 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Début des douleurs  dyspareuniantes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Psycho social Trauma intra-familial traité en EMDR </a:t>
            </a:r>
          </a:p>
          <a:p>
            <a:endParaRPr lang="fr-FR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Adressée en 2022  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Asynergie correction </a:t>
            </a:r>
          </a:p>
          <a:p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Travail Myo fascial  endovaginal</a:t>
            </a:r>
          </a:p>
          <a:p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Dilatateurs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FEMAX</a:t>
            </a:r>
            <a:endParaRPr lang="fr-FR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424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 descr="QUESTIONS ?&#10;">
            <a:extLst>
              <a:ext uri="{FF2B5EF4-FFF2-40B4-BE49-F238E27FC236}">
                <a16:creationId xmlns:a16="http://schemas.microsoft.com/office/drawing/2014/main" id="{717668EF-3F64-3AD4-1525-381207485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-2" b="-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91E1C8-B14D-864D-0804-3F327EC56A99}"/>
              </a:ext>
            </a:extLst>
          </p:cNvPr>
          <p:cNvSpPr txBox="1"/>
          <p:nvPr/>
        </p:nvSpPr>
        <p:spPr>
          <a:xfrm>
            <a:off x="7168896" y="1207008"/>
            <a:ext cx="4352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noProof="0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330381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EE5BB27-75D2-137F-A3AF-9907711C71DB}"/>
              </a:ext>
            </a:extLst>
          </p:cNvPr>
          <p:cNvSpPr txBox="1"/>
          <p:nvPr/>
        </p:nvSpPr>
        <p:spPr>
          <a:xfrm>
            <a:off x="189186" y="378372"/>
            <a:ext cx="11761076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Manresa M,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Pereda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Goberna-Tricas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J, Webb SS, Terre-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Rull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Bataller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E. Postpartum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perineal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pain and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dyspareunia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superficial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perineal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muscle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Urogynecol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2020 Nov;31(11):2367–75 </a:t>
            </a:r>
          </a:p>
          <a:p>
            <a:endParaRPr lang="fr-FR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O’Malley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D, Higgins A,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Begley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C, Daly D, Smith V.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Prevalence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and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healthissues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primiparous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6 and 12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postpartum; a longitudinal prospective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theMAMMI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BMC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Childbirth</a:t>
            </a:r>
            <a:r>
              <a:rPr lang="fr-FR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2018 Dec;18(1):196</a:t>
            </a:r>
          </a:p>
          <a:p>
            <a:endParaRPr lang="fr-FR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Glazener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CM,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Breeman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Elders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A, et al.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graft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standard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transvaginal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compartment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prolapse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-group, multicentre,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randomised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trials (PROSPECT) Lancet. 2017;389:381–392.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10.1016/S0140-6736(16)31596-3. </a:t>
            </a:r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0" i="0" noProof="0" dirty="0">
              <a:solidFill>
                <a:srgbClr val="1B1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Ng-Stollmann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Fünfgeld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C, Gabriel B,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Niesel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A. The international discussion and the new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concerning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transvaginal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implants in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prolapse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Urogynecol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2020 Oct;31(10):1997-2002.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10.1007/s00192-020-04407-0. Epub 2020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21. PMID: 32696186; PMCID: PMC7497328.</a:t>
            </a:r>
          </a:p>
          <a:p>
            <a:endParaRPr lang="fr-FR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Jeffery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Roovers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JP. Quo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vadis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vaginal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prolapse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? Int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Urogynecol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J. 2018 Aug;29(8):1073-1074.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: 10.1007/s00192-018-3659-6. Epub 2018 May 7. PMID: 29736589.</a:t>
            </a: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Barber MD, Walters MD,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Cundiff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GW, PESSRI Trial Group (2006)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Responsiveness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Distress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Inventory (PFDI) and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Impact Questionnaire (PFIQ) in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undergoing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vaginal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pessary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prolapse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. Am J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Obstet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Gynecol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194(5):1492–1498</a:t>
            </a: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800" b="0" i="0" u="none" strike="noStrike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800" b="0" i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38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AF44354-76D4-3D8B-E3CB-34380849F70E}"/>
              </a:ext>
            </a:extLst>
          </p:cNvPr>
          <p:cNvSpPr txBox="1"/>
          <p:nvPr/>
        </p:nvSpPr>
        <p:spPr>
          <a:xfrm>
            <a:off x="419100" y="514351"/>
            <a:ext cx="115062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Fauconnier A,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Chapron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C, Dubuisson J-B, Vieira M,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Dousset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Bréart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G. Relation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pain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anatomic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location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infiltrating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Fertil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Steril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2002 Oct;78(4):719–26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Ferrero S,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Abbamonte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LH, Giordano M,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Ragni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Remorgida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V. Deep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dyspareunia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life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laparoscopic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excision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Hum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Reprod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Oxf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2007 Apr;22(4):1142–8.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Mabrouk M,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Montanari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G, Di Donato N, Del Forno S,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Frascà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Geraci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E,Ferrini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Vicenzi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C, Raimondo D, Villa G,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Zukerman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Z,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Alvisi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Seracchioli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R.What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the impact on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laparoscopic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subsequent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oral contraceptive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infiltrating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b="0" i="1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fr-FR" b="0" i="1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</a:t>
            </a:r>
            <a:r>
              <a:rPr lang="fr-FR" b="0" i="1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Med</a:t>
            </a:r>
            <a:r>
              <a:rPr lang="fr-FR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. 2012;9(3):770-778. doi:10.1111/j.1743-6109.2011.02593.</a:t>
            </a:r>
          </a:p>
          <a:p>
            <a:endParaRPr lang="fr-FR" b="0" i="0" u="none" strike="noStrike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0" i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Goździewicz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T.;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Jarząbek-Bielecka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G.;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Luwański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D.;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Wójcik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M.;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Plagens-Rotman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K.;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Mizgier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M.;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Pisarska-Krawczyk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M.;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Kędzia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W. The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Visceral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COVID-19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Pandemic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fr-FR" b="0" i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Clin. Med.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b="1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fr-FR" b="0" i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5825.</a:t>
            </a:r>
          </a:p>
          <a:p>
            <a:endParaRPr lang="fr-FR" b="0" i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Del Forno S, Arena A,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Alessandrini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Pellizzone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Lenzi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J, Raimondo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D,Casadio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P, Youssef A,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Paradisi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R,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Seracchioli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R.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Transperineal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Visual Feedback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Muscle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Physiotherapy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WithDeep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Infiltrating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Dyspareunia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: A Pilot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800" b="0" i="1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fr-FR" sz="1800" b="0" i="1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</a:t>
            </a:r>
            <a:r>
              <a:rPr lang="fr-FR" sz="1800" b="0" i="1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1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MaritalTher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800" b="0" i="0" u="none" strike="noStrike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fr-FR" sz="18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online June 24, 2020:1-9. doi:10.1080/0092623X.2020.1765057</a:t>
            </a:r>
            <a:endParaRPr lang="fr-FR" sz="1800" u="none" strike="noStrike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0" i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17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C78E1-A699-3DD9-DED2-A0B97BA81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4E0506-693B-3CE9-6A27-174930A03172}"/>
              </a:ext>
            </a:extLst>
          </p:cNvPr>
          <p:cNvSpPr txBox="1"/>
          <p:nvPr/>
        </p:nvSpPr>
        <p:spPr>
          <a:xfrm>
            <a:off x="189186" y="378372"/>
            <a:ext cx="11761076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Tsarna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Eleftheriades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Eleftheriades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M, et al. The impact of Mayer-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Rokitansky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Küster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-Hauser Syndrome on Psychology,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Life, and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Life of Patients: A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(Basel) 2022;9(4):484.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10.3390/children9040484</a:t>
            </a:r>
          </a:p>
          <a:p>
            <a:endParaRPr lang="fr-FR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Rall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K.; Schenk, B.; Schäffeler, N.;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Schöller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D.;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Kölle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A.;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Schönfisch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B.;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Brucker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S.Y. Long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Concerning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the Mental and Physical Condition,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of Life and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Sexuality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Laparoscopically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Neovagina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Vecchietti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Technique) in Young MRKHS (Mayer-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Rokitansky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Küster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-Hauser-Syndrome) Patients. J. Clin. Med. 2021, 10, 1269.</a:t>
            </a:r>
          </a:p>
          <a:p>
            <a:endParaRPr lang="fr-FR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Tunuguntla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HS, Gousse AE.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dysfunction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vaginal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Urol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2006;175(2):439–446.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10.1016/S0022-5347(05)00168-0. </a:t>
            </a:r>
          </a:p>
          <a:p>
            <a:endParaRPr lang="fr-FR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abaghi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Zandi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Ilkhani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satisfaction in patients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Mayer-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Rokitansky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Küster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-Hauser syndrome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techniques: a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Int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Urogynecol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2019;30(3):353–362.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10.1007/s00192-018-3854-5. </a:t>
            </a: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Pastor, Z.;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Fronˇek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J.;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Nováˇcková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M.;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Chmel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Life of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Mayer-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Rokitansky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Küster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-Hauser Syndrome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Laparoscopic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Vecchietti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Vaginoplasty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. Med. 2017, 5, e106–e113</a:t>
            </a: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Weijenborg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P.T.M.;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Kluivers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K.B.;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Dessens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A.B.; Kate-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Booij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M.J.;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functioning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esteem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genital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self-image and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psychological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relational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functioning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Mayer-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Rokitansky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Küster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-Hauser syndrome: A case-control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. Hum.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Reprod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. 2019, 34, 1661–1673. </a:t>
            </a: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800" b="0" i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50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DE8FA0C-9E40-8BF4-B35A-F9C49BFC758D}"/>
              </a:ext>
            </a:extLst>
          </p:cNvPr>
          <p:cNvSpPr txBox="1"/>
          <p:nvPr/>
        </p:nvSpPr>
        <p:spPr>
          <a:xfrm>
            <a:off x="146304" y="365760"/>
            <a:ext cx="117043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Forno, S. &amp; Arena, Alessandro &amp;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Pellizzone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V. &amp;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Lenzi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Jacopo &amp; Raimondo, Diego &amp;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Cocchi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Laura &amp;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Paradisi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Roberto &amp; Youssef, Aly &amp;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Casadio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Paolo &amp;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Seracchioli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Renato. (2021).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muscles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3D/4D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transperineal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infiltrating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superficial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dyspareunia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muscle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physiotherapy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trial.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Obstetrics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Gynecology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. 57. 10.1002/uog.23590. </a:t>
            </a: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Wurn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BF,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Wurn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LJ, Patterson K, King CR,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Scharf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ES.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Dyspareunia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Dysmenorrhea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Endometriosis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via a Manual Physical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Endometr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2011;3(4):188–96.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10.5301/JE.2012.9088. Epub 2012 </a:t>
            </a:r>
            <a:r>
              <a:rPr lang="fr-FR" sz="1800" b="0" i="0" noProof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r>
              <a:rPr lang="fr-FR" sz="18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28. PMCID: PMC6154826.</a:t>
            </a:r>
          </a:p>
          <a:p>
            <a:endParaRPr lang="fr-FR" b="0" i="0" noProof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Hurt K,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Zahalka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Halaska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Rakovicova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Rakovic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Cmelisnky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Extracorporeal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treating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dyspareunia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prospective,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double-blind, placebo-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Ann Phys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Rehabil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Med. 2021;64:101545. </a:t>
            </a:r>
            <a:r>
              <a:rPr lang="fr-FR" b="0" i="0" noProof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b="0" i="0" noProof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10.1016/j.rehab.2021.101545</a:t>
            </a:r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800" b="0" i="0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7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BCF4-D9D3-004A-AE73-A19DC2C84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470705C-9965-14FE-2492-AF6CC2FEAAF2}"/>
              </a:ext>
            </a:extLst>
          </p:cNvPr>
          <p:cNvSpPr txBox="1"/>
          <p:nvPr/>
        </p:nvSpPr>
        <p:spPr>
          <a:xfrm>
            <a:off x="1119351" y="1103586"/>
            <a:ext cx="1074607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3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60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’étude MAMMI    le confirme</a:t>
            </a:r>
          </a:p>
          <a:p>
            <a:endParaRPr lang="fr-FR" sz="3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le risque de présenter une dyspareunie persistante à 6 et 12 mois est significativement associé aux déchirures de grade 3 et  aux épisiotomies.</a:t>
            </a:r>
          </a:p>
          <a:p>
            <a:endParaRPr lang="fr-FR" sz="2400" noProof="0" dirty="0">
              <a:latin typeface="g_d0_f3"/>
            </a:endParaRPr>
          </a:p>
          <a:p>
            <a:endParaRPr lang="fr-FR" sz="2400" noProof="0" dirty="0">
              <a:latin typeface="g_d0_f3"/>
            </a:endParaRPr>
          </a:p>
          <a:p>
            <a:r>
              <a:rPr lang="fr-FR" sz="2400" noProof="0" dirty="0">
                <a:effectLst/>
                <a:latin typeface="g_d0_f3"/>
              </a:rPr>
              <a:t>                                                                                                          O'Malley et al. </a:t>
            </a:r>
            <a:r>
              <a:rPr lang="fr-FR" sz="2400" noProof="0" dirty="0">
                <a:latin typeface="g_d0_f3"/>
              </a:rPr>
              <a:t>2018</a:t>
            </a:r>
            <a:endParaRPr lang="fr-FR" sz="2400" noProof="0" dirty="0">
              <a:effectLst/>
              <a:latin typeface="g_d0_f3"/>
            </a:endParaRPr>
          </a:p>
          <a:p>
            <a:br>
              <a:rPr lang="fr-FR" sz="2400" noProof="0" dirty="0"/>
            </a:br>
            <a:endParaRPr lang="fr-FR" sz="2400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9E0C06-77C5-9D33-46F4-CC70566E97D5}"/>
              </a:ext>
            </a:extLst>
          </p:cNvPr>
          <p:cNvSpPr txBox="1"/>
          <p:nvPr/>
        </p:nvSpPr>
        <p:spPr>
          <a:xfrm>
            <a:off x="536028" y="4476193"/>
            <a:ext cx="860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r-FR" noProof="0" dirty="0">
                <a:effectLst/>
                <a:latin typeface="g_d0_f3"/>
              </a:rPr>
            </a:b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5353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CD0B17-4CAF-249B-B32C-DD261227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63" t="34671" r="18455" b="5048"/>
          <a:stretch/>
        </p:blipFill>
        <p:spPr>
          <a:xfrm>
            <a:off x="202096" y="367962"/>
            <a:ext cx="4815786" cy="18602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103347-FF11-A56A-9931-9AFBBAC3247E}"/>
              </a:ext>
            </a:extLst>
          </p:cNvPr>
          <p:cNvSpPr txBox="1"/>
          <p:nvPr/>
        </p:nvSpPr>
        <p:spPr>
          <a:xfrm>
            <a:off x="384048" y="2667121"/>
            <a:ext cx="1149705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noProof="0" dirty="0">
                <a:effectLst/>
                <a:latin typeface="g_d0_f3"/>
              </a:rPr>
              <a:t> D’après Manresa M, et al.,2020</a:t>
            </a:r>
            <a:endParaRPr lang="fr-FR" sz="2800" noProof="0" dirty="0"/>
          </a:p>
          <a:p>
            <a:r>
              <a:rPr lang="fr-FR" sz="2800" noProof="0" dirty="0">
                <a:effectLst/>
                <a:latin typeface="g_d0_f3"/>
              </a:rPr>
              <a:t> Tout résiderait dans la section associée ou non, du muscle transverse  périnéal en plus du muscle Bulbo spongieux .</a:t>
            </a:r>
            <a:r>
              <a:rPr lang="fr-FR" sz="2800" b="1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section du Muscle Transverse associée à plus de 50% de lésion du bulbo spongieux expliquerait les dyspareunies persistantes à 6 mois</a:t>
            </a:r>
          </a:p>
          <a:p>
            <a:endParaRPr lang="fr-FR" sz="2800" noProof="0" dirty="0">
              <a:effectLst/>
              <a:latin typeface="g_d0_f3"/>
            </a:endParaRPr>
          </a:p>
          <a:p>
            <a:r>
              <a:rPr lang="fr-FR" sz="2800" noProof="0" dirty="0">
                <a:latin typeface="g_d0_f3"/>
              </a:rPr>
              <a:t>Si celui ci est intact les douleurs périnéales se résorbent en 10 jours</a:t>
            </a:r>
          </a:p>
        </p:txBody>
      </p:sp>
    </p:spTree>
    <p:extLst>
      <p:ext uri="{BB962C8B-B14F-4D97-AF65-F5344CB8AC3E}">
        <p14:creationId xmlns:p14="http://schemas.microsoft.com/office/powerpoint/2010/main" val="319453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4D1D3E-80A9-61F0-9856-23EA01F2A71E}"/>
              </a:ext>
            </a:extLst>
          </p:cNvPr>
          <p:cNvSpPr txBox="1"/>
          <p:nvPr/>
        </p:nvSpPr>
        <p:spPr>
          <a:xfrm>
            <a:off x="4882896" y="548640"/>
            <a:ext cx="4741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Post Chir POP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92A939-7152-F448-7A35-926923AE9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14" t="33352" r="10750" b="28514"/>
          <a:stretch/>
        </p:blipFill>
        <p:spPr>
          <a:xfrm>
            <a:off x="2706624" y="1711573"/>
            <a:ext cx="5900096" cy="459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1249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3802</TotalTime>
  <Words>3897</Words>
  <Application>Microsoft Office PowerPoint</Application>
  <PresentationFormat>Grand écran</PresentationFormat>
  <Paragraphs>434</Paragraphs>
  <Slides>67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84" baseType="lpstr">
      <vt:lpstr>Arial</vt:lpstr>
      <vt:lpstr>BlinkMacSystemFont</vt:lpstr>
      <vt:lpstr>Calibri</vt:lpstr>
      <vt:lpstr>ElsevierGulliver</vt:lpstr>
      <vt:lpstr>franklingothicbook</vt:lpstr>
      <vt:lpstr>g_d0_f1</vt:lpstr>
      <vt:lpstr>g_d0_f3</vt:lpstr>
      <vt:lpstr>g_d0_f5</vt:lpstr>
      <vt:lpstr>g_d0_f6</vt:lpstr>
      <vt:lpstr>Gill Sans MT</vt:lpstr>
      <vt:lpstr>Google Sans</vt:lpstr>
      <vt:lpstr>Inter Var</vt:lpstr>
      <vt:lpstr>Open Sans</vt:lpstr>
      <vt:lpstr>Swis721 BT</vt:lpstr>
      <vt:lpstr>Times New Roman</vt:lpstr>
      <vt:lpstr>var(--font-medium)</vt:lpstr>
      <vt:lpstr>Galerie</vt:lpstr>
      <vt:lpstr>Les dyspareunies post chirurgies approche kiné</vt:lpstr>
      <vt:lpstr>Présentation PowerPoint</vt:lpstr>
      <vt:lpstr>Présentation PowerPoint</vt:lpstr>
      <vt:lpstr> Prévalence : Déchirures grade 3 et 4 et Episiotomies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Photos du Dr Desaulniers</vt:lpstr>
      <vt:lpstr>Localisation de l’ endométriose et dyspareunie</vt:lpstr>
      <vt:lpstr>Présentation PowerPoint</vt:lpstr>
      <vt:lpstr>Est-ce la douleur des fascias qui diminue ? Est-ce la localisation de la chirurgie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Evaluations et Questionnaires des Dyspareunies post Chirurgies de Novo </vt:lpstr>
      <vt:lpstr>Présentation PowerPoint</vt:lpstr>
      <vt:lpstr> Echographie Trans périnéale </vt:lpstr>
      <vt:lpstr>Cartographie  des points Gâchettes</vt:lpstr>
      <vt:lpstr> Questionner Les vécus de la chirurgie</vt:lpstr>
      <vt:lpstr>Anticiper et Répondre à l’anxiété Approche psycho-social Interculturel </vt:lpstr>
      <vt:lpstr>Pain Catastrophizing Scale  </vt:lpstr>
      <vt:lpstr>Présentation PowerPoint</vt:lpstr>
      <vt:lpstr>Présentation PowerPoint</vt:lpstr>
      <vt:lpstr>Expliquer décrire </vt:lpstr>
      <vt:lpstr>Penser territoires des nerfs</vt:lpstr>
      <vt:lpstr>Présentation PowerPoint</vt:lpstr>
      <vt:lpstr>Présentation PowerPoint</vt:lpstr>
      <vt:lpstr>Relaxation Périnéale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Tens programme Nerf Tibial Post ou Racines sacrées Préconisé dans les douleurs chroniques Pelviennes  Quid  des dyspareunies post-op ?</vt:lpstr>
      <vt:lpstr>Radio frequence indiba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Pourquoi j’ai mal pendant les rapports sexuels?  Les dyspareunies</dc:title>
  <dc:creator>cecile.penager@gmail.com</dc:creator>
  <cp:lastModifiedBy>Anne-Florence Plante</cp:lastModifiedBy>
  <cp:revision>36</cp:revision>
  <dcterms:created xsi:type="dcterms:W3CDTF">2022-02-02T08:32:53Z</dcterms:created>
  <dcterms:modified xsi:type="dcterms:W3CDTF">2025-02-06T07:50:59Z</dcterms:modified>
</cp:coreProperties>
</file>