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g36gYfzn6wcv29qerOdyX3flL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4A7757-ADDD-4B7F-9EF9-BA0450BF6103}">
  <a:tblStyle styleId="{5C4A7757-ADDD-4B7F-9EF9-BA0450BF61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8298"/>
    <p:restoredTop sz="93089"/>
  </p:normalViewPr>
  <p:slideViewPr>
    <p:cSldViewPr snapToGrid="0">
      <p:cViewPr varScale="1">
        <p:scale>
          <a:sx n="135" d="100"/>
          <a:sy n="135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9" Type="http://customschemas.google.com/relationships/presentationmetadata" Target="metadata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Facteurs de risque de DCPO du patient opéré (survenue d’un DCPO, son intensité, sa nature neuropathique)</a:t>
            </a:r>
            <a:endParaRPr/>
          </a:p>
        </p:txBody>
      </p:sp>
      <p:sp>
        <p:nvSpPr>
          <p:cNvPr id="132" name="Google Shape;1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Même </a:t>
            </a:r>
            <a:r>
              <a:rPr lang="fr-FR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nombre d’expériences dissociatives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rapportées (score moyen obtenu sur </a:t>
            </a: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l'échelle des expériences dissociatives (DES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 par les patients souffrant de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scores d'absorption, de dépersonnalisation et d'amnésie</a:t>
            </a: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l'échelle des expériences dissociatives </a:t>
            </a: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(DES)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représentent </a:t>
            </a:r>
            <a:r>
              <a:rPr lang="fr-FR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21% de la variance des symptômes de stress post-traumatique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rapportés par les patients douloureux chroniques (Duckworth, 2000)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processus neurophysiologiques de la douleur sont étroitement liés aux mécanismes de la conscience: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L’expérience douloureuse entraine un état dissociatif</a:t>
            </a:r>
            <a:endParaRPr/>
          </a:p>
          <a:p>
            <a:pPr marL="51435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Mécanismes neurophysiologiques communs de la douleur et de la dissociation :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dissociation peut s’aparenter à un mécanisme de défense / douleur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ESPT peut entrainer une hypersensibilité à la douleur via les mécanismes du stress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il peut aussi entrainer une hypo sensibilité via les mécanismes dissociatifs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tous les cas la perception douloureuse est altérée</a:t>
            </a: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/>
              <a:t>Leviers dans la prise en charge (par tous les professionnels):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Favoriser la position d’acteur (pouvoir décider, dire non, adapter les techniques au patient)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Favoriser la prise de conscience des besoins et limites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Favoriser la bienveillance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1"/>
              <a:t>Améliorer le lien des patientes à leur corps sur le plan comportemental, affectif et cognitifs (croyances)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b="1"/>
              <a:t>Estime de soi (honte, autodépréciation)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b="1"/>
              <a:t>Tendance à l’isolement sociale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b="1"/>
              <a:t>Autres interventions sur la gestion de la douleur chronique:</a:t>
            </a:r>
            <a:endParaRPr/>
          </a:p>
          <a:p>
            <a:pPr marL="102870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Relaxation</a:t>
            </a:r>
            <a:endParaRPr/>
          </a:p>
          <a:p>
            <a:pPr marL="102870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Flexibilité cognitive et attentionnelle</a:t>
            </a:r>
            <a:endParaRPr/>
          </a:p>
          <a:p>
            <a:pPr marL="102870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Activation comportementale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Parution le 6 mars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Commandes possibles dès à présent chez les libraires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 tableau douloureux complexifié par des symptômes physiques associées: 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Vulvodynie, douleurs vésicales, etc.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Syndrome de l’intestin irritable, lombalgies, céphalées, fibromyalgie, etc.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Infertilité, problèmes gynécologiques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Règles abondantes (endométriose)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Fatigue chronique ++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1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Avantages: </a:t>
            </a: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latin typeface="Calibri"/>
                <a:ea typeface="Calibri"/>
                <a:cs typeface="Calibri"/>
                <a:sym typeface="Calibri"/>
              </a:rPr>
              <a:t>DCPO ≠ Douleurs préopératoires</a:t>
            </a:r>
            <a:endParaRPr/>
          </a:p>
          <a:p>
            <a:pPr marL="609600" lvl="1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Inconvénients : 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latin typeface="Calibri"/>
                <a:ea typeface="Calibri"/>
                <a:cs typeface="Calibri"/>
                <a:sym typeface="Calibri"/>
              </a:rPr>
              <a:t>Intensité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latin typeface="Calibri"/>
                <a:ea typeface="Calibri"/>
                <a:cs typeface="Calibri"/>
                <a:sym typeface="Calibri"/>
              </a:rPr>
              <a:t>Caractéristiques de la Douleur</a:t>
            </a: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latin typeface="Calibri"/>
                <a:ea typeface="Calibri"/>
                <a:cs typeface="Calibri"/>
                <a:sym typeface="Calibri"/>
              </a:rPr>
              <a:t>     (neuropathique+ sévère)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0" y="4137854"/>
            <a:ext cx="9144000" cy="53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2"/>
          </p:nvPr>
        </p:nvSpPr>
        <p:spPr>
          <a:xfrm>
            <a:off x="0" y="2348910"/>
            <a:ext cx="9144000" cy="171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 txBox="1">
            <a:spLocks noGrp="1"/>
          </p:cNvSpPr>
          <p:nvPr>
            <p:ph type="title"/>
          </p:nvPr>
        </p:nvSpPr>
        <p:spPr>
          <a:xfrm>
            <a:off x="2" y="1"/>
            <a:ext cx="4820652" cy="93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body" idx="1"/>
          </p:nvPr>
        </p:nvSpPr>
        <p:spPr>
          <a:xfrm>
            <a:off x="1" y="1106905"/>
            <a:ext cx="9144000" cy="384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s://www.google.com/imgres?q=psychologue&amp;imgurl=https://forum-des-professions-liberales.fr/wp-content/uploads/2024/01/Types-de-therapies-du-psychologue.jpg&amp;imgrefurl=https://forum-des-professions-liberales.fr/fiches-metiers-bnc/psychologue-liberal/&amp;docid=ckV4tTauAc48kM&amp;tbnid=4JKKVZmKumRIKM&amp;vet=12ahUKEwj8vpvioqqLAxUvUqQEHTZNEa0QM3oECC4QAA..i&amp;w=600&amp;h=400&amp;hcb=2&amp;ved=2ahUKEwj8vpvioqqLAxUvUqQEHTZNEa0QM3oECC4QAA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>
            <a:spLocks noGrp="1"/>
          </p:cNvSpPr>
          <p:nvPr>
            <p:ph type="body" idx="2"/>
          </p:nvPr>
        </p:nvSpPr>
        <p:spPr>
          <a:xfrm>
            <a:off x="0" y="2348910"/>
            <a:ext cx="9144000" cy="171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/>
              <a:t>Impact du profil psychologique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/>
              <a:t>et rôle du psychotrauma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/>
              <a:t>dans les douleurs pelvi-périnéales post-opératoires</a:t>
            </a:r>
            <a:endParaRPr sz="2800"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-136145" y="4248583"/>
            <a:ext cx="9144000" cy="53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b="1"/>
              <a:t>Anne MASSELIN-DUBOIS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/>
              <a:t>Maîtresse de conférences en psychologie clinique et psychopathologie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/>
              <a:t>Laboratoire Psy-DREPI, UR74-58, Université de Bourgogne Europe</a:t>
            </a:r>
            <a:endParaRPr/>
          </a:p>
        </p:txBody>
      </p:sp>
      <p:pic>
        <p:nvPicPr>
          <p:cNvPr id="23" name="Google Shape;2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1892" y="1039091"/>
            <a:ext cx="1115963" cy="7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494306" y="1987682"/>
            <a:ext cx="7859985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1800"/>
              <a:t/>
            </a:r>
            <a:br>
              <a:rPr lang="fr-FR" sz="1800"/>
            </a:br>
            <a:r>
              <a:rPr lang="fr-FR" sz="3200"/>
              <a:t>Facteurs de risque psychologique de DCPO ?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1800"/>
              <a:t>Y a t-il un risque à être opéré pour les patientes souffrant de douleurs pelvi-périnéales ? 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Facteurs de risque de DCPO du patient opéré</a:t>
            </a:r>
            <a:br>
              <a:rPr lang="fr-FR" sz="2800"/>
            </a:br>
            <a:r>
              <a:rPr lang="fr-FR" sz="1800"/>
              <a:t>(Katz et al. 2009, 2015; Masselin-Dubois &amp; Baudic, 2021)</a:t>
            </a:r>
            <a:endParaRPr sz="1800"/>
          </a:p>
        </p:txBody>
      </p:sp>
      <p:grpSp>
        <p:nvGrpSpPr>
          <p:cNvPr id="135" name="Google Shape;135;p11"/>
          <p:cNvGrpSpPr/>
          <p:nvPr/>
        </p:nvGrpSpPr>
        <p:grpSpPr>
          <a:xfrm>
            <a:off x="159026" y="1133797"/>
            <a:ext cx="8886347" cy="3660248"/>
            <a:chOff x="609599" y="1448667"/>
            <a:chExt cx="10933052" cy="10961502"/>
          </a:xfrm>
        </p:grpSpPr>
        <p:sp>
          <p:nvSpPr>
            <p:cNvPr id="136" name="Google Shape;136;p11"/>
            <p:cNvSpPr/>
            <p:nvPr/>
          </p:nvSpPr>
          <p:spPr>
            <a:xfrm>
              <a:off x="609599" y="1448667"/>
              <a:ext cx="2860222" cy="109993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Préopératoire</a:t>
              </a:r>
              <a:r>
                <a:rPr lang="fr-F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3647214" y="1448667"/>
              <a:ext cx="2100446" cy="1099931"/>
            </a:xfrm>
            <a:prstGeom prst="rect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Intra-opératoire</a:t>
              </a: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5928479" y="1448667"/>
              <a:ext cx="5614172" cy="1099931"/>
            </a:xfrm>
            <a:prstGeom prst="rect">
              <a:avLst/>
            </a:prstGeom>
            <a:solidFill>
              <a:srgbClr val="00206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Postopératoire</a:t>
              </a: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1963796" y="2696918"/>
              <a:ext cx="212035" cy="41081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120465" y="2688485"/>
              <a:ext cx="212035" cy="4108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1"/>
            <p:cNvSpPr txBox="1"/>
            <p:nvPr/>
          </p:nvSpPr>
          <p:spPr>
            <a:xfrm>
              <a:off x="669230" y="3285223"/>
              <a:ext cx="4221541" cy="912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fr-F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Vulnérabilité psychologique : 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dépression, anxiété, névrosisme, pessimisme et autres traits de personnalité </a:t>
              </a:r>
              <a:endParaRPr/>
            </a:p>
            <a:p>
              <a:pPr marL="285750" marR="0" lvl="0" indent="-209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fr-F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Stratégies d’adaptation inadaptées (</a:t>
              </a:r>
              <a:r>
                <a:rPr lang="fr-FR" sz="12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coping</a:t>
              </a:r>
              <a:r>
                <a:rPr lang="fr-F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fonction de la personnalité </a:t>
              </a:r>
              <a:endParaRPr/>
            </a:p>
            <a:p>
              <a:pPr marL="285750" marR="0" lvl="0" indent="-209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fr-F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Cognitions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catastrophisme, attentes erronées, croyances</a:t>
              </a:r>
              <a:endParaRPr/>
            </a:p>
            <a:p>
              <a:pPr marL="285750" marR="0" lvl="0" indent="-209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fr-F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Trouble du traitement des émotions :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alexithymie</a:t>
              </a:r>
              <a:endParaRPr/>
            </a:p>
            <a:p>
              <a:pPr marL="285750" marR="0" lvl="0" indent="-209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fr-F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Altération des fonctions cognitives :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mémoire, flexibilité, planification,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fr-FR" sz="1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dissociation traumatique</a:t>
              </a:r>
              <a:endParaRPr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7549092" y="2688485"/>
              <a:ext cx="212035" cy="4108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1"/>
            <p:cNvSpPr txBox="1"/>
            <p:nvPr/>
          </p:nvSpPr>
          <p:spPr>
            <a:xfrm>
              <a:off x="6896172" y="4012014"/>
              <a:ext cx="2307325" cy="55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Char char="•"/>
              </a:pPr>
              <a:r>
                <a:rPr lang="fr-FR" sz="10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Anxiété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Peur du mouvement (</a:t>
              </a:r>
              <a:r>
                <a:rPr lang="fr-FR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Chirurgies orthopédique et lombaire)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Char char="•"/>
              </a:pPr>
              <a:r>
                <a:rPr lang="fr-FR" sz="10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Croyances et attentes erronées par rapport à la chirurgie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Char char="•"/>
              </a:pPr>
              <a:r>
                <a:rPr lang="fr-FR" sz="10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Catastrophisme</a:t>
              </a: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10397357" y="2688485"/>
              <a:ext cx="212035" cy="4108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1"/>
          <p:cNvSpPr txBox="1"/>
          <p:nvPr/>
        </p:nvSpPr>
        <p:spPr>
          <a:xfrm>
            <a:off x="7014494" y="1890340"/>
            <a:ext cx="2104200" cy="2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Anxiété, dépression</a:t>
            </a:r>
            <a:endParaRPr/>
          </a:p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 de personnalité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•"/>
            </a:pPr>
            <a:r>
              <a:rPr lang="fr-FR" sz="1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Vulnérabilité psychologique</a:t>
            </a:r>
            <a:endParaRPr/>
          </a:p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 et régulation des émotions</a:t>
            </a:r>
            <a:endParaRPr/>
          </a:p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•"/>
            </a:pPr>
            <a:r>
              <a:rPr lang="fr-FR" sz="1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Stress post-traumatique</a:t>
            </a:r>
            <a:endParaRPr sz="1100" b="1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Fonctions cognitives (flexibilité, etc.) et stratégies d’adaptation à la douleur</a:t>
            </a:r>
            <a:endParaRPr/>
          </a:p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Cognitions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5301481" y="1705181"/>
            <a:ext cx="13585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fr-FR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subaiguë</a:t>
            </a:r>
            <a:endParaRPr sz="1400" cap="small" baseline="30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7695725" y="1707323"/>
            <a:ext cx="11912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fr-FR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r-FR" sz="1400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erme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4190356" y="1923074"/>
            <a:ext cx="1334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Peur de la douleur </a:t>
            </a:r>
            <a:endParaRPr/>
          </a:p>
        </p:txBody>
      </p:sp>
      <p:sp>
        <p:nvSpPr>
          <p:cNvPr id="149" name="Google Shape;149;p11"/>
          <p:cNvSpPr txBox="1"/>
          <p:nvPr/>
        </p:nvSpPr>
        <p:spPr>
          <a:xfrm>
            <a:off x="4190356" y="1696466"/>
            <a:ext cx="1151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fr-FR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aiguë</a:t>
            </a:r>
            <a:endParaRPr sz="1400" cap="small" baseline="30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341906" y="2126227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COMPRENDRE LE PSYCHOTRAUMATISME</a:t>
            </a:r>
            <a:br>
              <a:rPr lang="fr-FR" sz="2800"/>
            </a:br>
            <a:r>
              <a:rPr lang="fr-FR" sz="2800"/>
              <a:t/>
            </a:r>
            <a:br>
              <a:rPr lang="fr-FR" sz="2800"/>
            </a:br>
            <a:r>
              <a:rPr lang="fr-FR" sz="1800"/>
              <a:t>COMME ANTÉCÉDENTS / COMORBIDITÉS D’UNE PATHOLOGIE DOULOUREUSE</a:t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1800"/>
              <a:t>COMME FACTEUR DE RISQUE D’UNE DOULEUR CHRONIQUE POST-OPÉRATOIRE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159025" y="326000"/>
            <a:ext cx="61509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Classification des troubles dissociatifs</a:t>
            </a:r>
            <a:r>
              <a:rPr lang="fr-FR" sz="2800" b="0"/>
              <a:t>​</a:t>
            </a:r>
            <a:endParaRPr sz="2800" b="0"/>
          </a:p>
        </p:txBody>
      </p:sp>
      <p:sp>
        <p:nvSpPr>
          <p:cNvPr id="160" name="Google Shape;160;p13"/>
          <p:cNvSpPr/>
          <p:nvPr/>
        </p:nvSpPr>
        <p:spPr>
          <a:xfrm>
            <a:off x="353062" y="1212476"/>
            <a:ext cx="745236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Concerne 10% de la population générale et 16% des patients hospitalisés en psychiatrie (Ross et al., 2002)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1" name="Google Shape;161;p13"/>
          <p:cNvGraphicFramePr/>
          <p:nvPr/>
        </p:nvGraphicFramePr>
        <p:xfrm>
          <a:off x="353062" y="1973853"/>
          <a:ext cx="8414000" cy="2438480"/>
        </p:xfrm>
        <a:graphic>
          <a:graphicData uri="http://schemas.openxmlformats.org/drawingml/2006/table">
            <a:tbl>
              <a:tblPr firstRow="1" bandRow="1">
                <a:noFill/>
                <a:tableStyleId>{5C4A7757-ADDD-4B7F-9EF9-BA0450BF6103}</a:tableStyleId>
              </a:tblPr>
              <a:tblGrid>
                <a:gridCol w="3706900"/>
                <a:gridCol w="4707100"/>
              </a:tblGrid>
              <a:tr h="281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chemeClr val="lt1"/>
                          </a:solidFill>
                        </a:rPr>
                        <a:t>CIM - 11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chemeClr val="lt1"/>
                          </a:solidFill>
                        </a:rPr>
                        <a:t>DSM- V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/>
                    </a:solidFill>
                  </a:tcPr>
                </a:tc>
              </a:tr>
              <a:tr h="28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Trouble neurologique dissociatif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/>
                        <a:t>Trouble dissociatif de l’identité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28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Amnésie dissociative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/>
                        <a:t>Amnésie dissociative</a:t>
                      </a: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avec ou sans fugue dissociative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28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Trouble de transe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/>
                        <a:t>Trouble de la dépersonnalisation</a:t>
                      </a: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/déréalisation</a:t>
                      </a:r>
                      <a:endParaRPr sz="1400"/>
                    </a:p>
                  </a:txBody>
                  <a:tcPr marL="91450" marR="91450" marT="45725" marB="45725"/>
                </a:tc>
              </a:tr>
              <a:tr h="28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Trouble de transe de possession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/>
                        <a:t>Autres troubles dissociatifs spécifiés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28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Trouble de dépersonnalisation-déréalisation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/>
                        <a:t>Troubles dissociatifs non spécifiés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28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Autres troubles dissociatifs spécifiés</a:t>
                      </a:r>
                      <a:endParaRPr sz="14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</a:tr>
              <a:tr h="2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Autres troubles dissociatifs non spécifiés</a:t>
                      </a:r>
                      <a:endParaRPr sz="14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21673" y="254149"/>
            <a:ext cx="8739447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Dissociation dans la douleur chronique et psychopathologie</a:t>
            </a:r>
            <a:endParaRPr sz="2400"/>
          </a:p>
        </p:txBody>
      </p:sp>
      <p:sp>
        <p:nvSpPr>
          <p:cNvPr id="168" name="Google Shape;168;p14"/>
          <p:cNvSpPr txBox="1"/>
          <p:nvPr/>
        </p:nvSpPr>
        <p:spPr>
          <a:xfrm>
            <a:off x="245954" y="1485499"/>
            <a:ext cx="3965374" cy="346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Même </a:t>
            </a: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nombre d’expériences dissociatives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rapportées par les patients souffrant de :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douleur chronique 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troubles affectifs, 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troubles de l'alimentation, 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troubles de la personnalité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schizophrénie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4311081" y="1464179"/>
            <a:ext cx="4040893" cy="313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Expériences dissociatives plus fréquentes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chez les sujets douloureux chroniques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chez les populations: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population normale 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troubles liés à la consommation d'alcool 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phobies spécifiques 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conduites d’évitement agoraphobiques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5745" y="3481339"/>
            <a:ext cx="1695375" cy="112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221673" y="254149"/>
            <a:ext cx="8739447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Dissociation dans la douleur chronique et psychopathologie</a:t>
            </a:r>
            <a:endParaRPr sz="2400"/>
          </a:p>
        </p:txBody>
      </p:sp>
      <p:sp>
        <p:nvSpPr>
          <p:cNvPr id="176" name="Google Shape;176;p15"/>
          <p:cNvSpPr txBox="1"/>
          <p:nvPr/>
        </p:nvSpPr>
        <p:spPr>
          <a:xfrm>
            <a:off x="492063" y="1273423"/>
            <a:ext cx="8029637" cy="316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Classé parmi les </a:t>
            </a: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troubles anxieux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 DSM V: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reviviscence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l'évitement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altérations négatives persistantes dans les cognitions et l'humeur</a:t>
            </a:r>
            <a:endParaRPr/>
          </a:p>
          <a:p>
            <a:pPr marL="5143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l'hyper-réactivité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 </a:t>
            </a:r>
            <a:r>
              <a:rPr lang="fr-F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troubles dissociatifs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5143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Dépersonnalisation</a:t>
            </a:r>
            <a:endParaRPr/>
          </a:p>
          <a:p>
            <a:pPr marL="5143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Reviviscence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5091" y="2897234"/>
            <a:ext cx="1725468" cy="1725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221673" y="254149"/>
            <a:ext cx="8739447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Etat de stress post traumatique (ESPT)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221673" y="1736050"/>
            <a:ext cx="4157669" cy="159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Parmi les sujets douloureux chroniques, le </a:t>
            </a:r>
            <a:r>
              <a:rPr lang="fr-FR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groupe ESPT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rapporte </a:t>
            </a:r>
            <a:r>
              <a:rPr lang="fr-FR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17% de temps d’expériences dissociatives significativement plus fréquent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dans le groupe </a:t>
            </a:r>
            <a:r>
              <a:rPr lang="fr-FR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sans ESPT (11%)</a:t>
            </a:r>
            <a:endParaRPr sz="1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4765665" y="2982413"/>
            <a:ext cx="3992012" cy="137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scores d'absorption, de dépersonnalisation et d'amnésie</a:t>
            </a: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représentent </a:t>
            </a:r>
            <a:r>
              <a:rPr lang="fr-FR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21% de la variance des symptômes de stress post-traumatique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rapportés par les patients douloureux chroniques (Duckworth, 2000)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314" y="1379789"/>
            <a:ext cx="2052173" cy="100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xfrm>
            <a:off x="221673" y="254149"/>
            <a:ext cx="8739447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Mémoire traumatique</a:t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407504" y="1506839"/>
            <a:ext cx="2395331" cy="2783539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Sidération psychique</a:t>
            </a:r>
            <a:endParaRPr/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Réaction de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sa production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adrénaline et de cortisol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3282044" y="1506839"/>
            <a:ext cx="2524539" cy="2783539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Anesthésie 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émotionnelle et physique 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Production de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drogues dures morphine et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kétamine-</a:t>
            </a:r>
            <a: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État dissociatif </a:t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6285792" y="1506839"/>
            <a:ext cx="2601128" cy="278354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L’hippocampe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peut encoder et stocker la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mémoire sensorielle et émotionnelle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souvenir traumatique en </a:t>
            </a:r>
            <a:r>
              <a:rPr lang="fr-FR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mémoire autobiographique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 txBox="1">
            <a:spLocks noGrp="1"/>
          </p:cNvSpPr>
          <p:nvPr>
            <p:ph type="body" idx="1"/>
          </p:nvPr>
        </p:nvSpPr>
        <p:spPr>
          <a:xfrm>
            <a:off x="7229301" y="4390693"/>
            <a:ext cx="17318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fr-FR"/>
              <a:t>Salmona, 2013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600"/>
              <a:t>Répercussions psychologiques de traumatismes précoces</a:t>
            </a:r>
            <a:endParaRPr sz="2600"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1"/>
          </p:nvPr>
        </p:nvSpPr>
        <p:spPr>
          <a:xfrm>
            <a:off x="27045" y="930303"/>
            <a:ext cx="5215079" cy="384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fr-FR" sz="1300" b="1">
                <a:solidFill>
                  <a:schemeClr val="dk2"/>
                </a:solidFill>
              </a:rPr>
              <a:t>Vie psychique :</a:t>
            </a:r>
            <a:endParaRPr sz="16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Inflexibilité psychologique (rigidité cognitive)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Clivages du Moi (“partie de soi inaccessible”), dissociation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Isolement social, méfiance relationnelle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Sentiment d'impuissance apprise (schéma d’échec)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Fatigue 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300" dirty="0"/>
          </a:p>
          <a:p>
            <a:pPr marL="285750" lvl="0" indent="-28575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fr-FR" sz="1300" b="1" dirty="0">
                <a:solidFill>
                  <a:schemeClr val="dk2"/>
                </a:solidFill>
              </a:rPr>
              <a:t>Rapport au corps évitant </a:t>
            </a:r>
            <a:r>
              <a:rPr lang="fr-FR" sz="1600" dirty="0"/>
              <a:t>:</a:t>
            </a:r>
            <a:endParaRPr sz="16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Méconnaissance des limites physiques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Maltraitance/non-</a:t>
            </a:r>
            <a:r>
              <a:rPr lang="fr-FR" sz="1300" dirty="0" err="1"/>
              <a:t>traitance</a:t>
            </a:r>
            <a:r>
              <a:rPr lang="fr-FR" sz="1300" dirty="0"/>
              <a:t> corporelle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Kinésiophobie, phobie intéroceptive</a:t>
            </a:r>
            <a:endParaRPr sz="13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fr-FR" sz="1300" dirty="0"/>
              <a:t>Risque de </a:t>
            </a:r>
            <a:r>
              <a:rPr lang="fr-FR" sz="1300" dirty="0" err="1"/>
              <a:t>re-traumatisation</a:t>
            </a:r>
            <a:r>
              <a:rPr lang="fr-FR" sz="1300" dirty="0"/>
              <a:t> dans les rééducations</a:t>
            </a:r>
            <a:endParaRPr sz="13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fr-FR" sz="1300" dirty="0"/>
              <a:t>Gestion de la phobie intéroceptive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Faible estime de soi </a:t>
            </a: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sz="1300" dirty="0"/>
              <a:t>Distorsions de l’image de soi</a:t>
            </a:r>
            <a:endParaRPr sz="1300" dirty="0"/>
          </a:p>
        </p:txBody>
      </p:sp>
      <p:sp>
        <p:nvSpPr>
          <p:cNvPr id="204" name="Google Shape;204;p18"/>
          <p:cNvSpPr/>
          <p:nvPr/>
        </p:nvSpPr>
        <p:spPr>
          <a:xfrm>
            <a:off x="4950625" y="1360775"/>
            <a:ext cx="3689400" cy="31764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Leviers dans la prise en charge p</a:t>
            </a:r>
            <a:r>
              <a:rPr lang="fr-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tous les professionnels</a:t>
            </a:r>
            <a:r>
              <a:rPr lang="fr-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Falco,</a:t>
            </a:r>
            <a:r>
              <a:rPr lang="fr-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2024) </a:t>
            </a: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Favoriser la position d’acteur (pouvoir décider, dire non, adapter les techniques au patient)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Favoriser la prise de conscience des besoins et limites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Favoriser la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bienveillance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Démarche graduée en partant des zones de confort et de maîtrise de la patiente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Attendre que la phobie proprioceptive soit résolue avant les interventions internes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Accueillir l’histoire douloureuse et traumatique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341906" y="2126227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DEPISTER LES PATIENTES A RISQUE DE DCPO </a:t>
            </a:r>
            <a:br>
              <a:rPr lang="fr-FR" sz="2800"/>
            </a:br>
            <a:r>
              <a:rPr lang="fr-FR" sz="2800"/>
              <a:t>&amp; PRISE EN CHARGE PSYCHOLOGIQUE  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body" idx="1"/>
          </p:nvPr>
        </p:nvSpPr>
        <p:spPr>
          <a:xfrm>
            <a:off x="0" y="1005840"/>
            <a:ext cx="9144000" cy="338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/>
              <a:t>Déclaration: Aucun lien d'intérêt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100348" y="342998"/>
            <a:ext cx="74445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Comment dépister les patientes à risque ?</a:t>
            </a:r>
            <a:endParaRPr sz="2800"/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1"/>
          </p:nvPr>
        </p:nvSpPr>
        <p:spPr>
          <a:xfrm>
            <a:off x="100361" y="2319454"/>
            <a:ext cx="6300439" cy="187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b="1" dirty="0"/>
              <a:t>Questionnaire psychologique de dépistage ? </a:t>
            </a:r>
            <a:endParaRPr dirty="0"/>
          </a:p>
          <a:p>
            <a:pPr marL="10287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dirty="0"/>
              <a:t>Lesquels ? </a:t>
            </a:r>
            <a:r>
              <a:rPr lang="fr-FR" sz="1800" dirty="0"/>
              <a:t>Questionnaires utilisés dans les études ayant identifié les facteurs de risques</a:t>
            </a:r>
            <a:endParaRPr dirty="0"/>
          </a:p>
          <a:p>
            <a:pPr marL="10287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dirty="0"/>
              <a:t>Fiabilité de l’interprétation pour poser un diagnostic psychopathologique ? </a:t>
            </a:r>
            <a:r>
              <a:rPr lang="fr-FR" sz="1800" dirty="0"/>
              <a:t>Peut-on se fier à des résultats quantitatifs seuls ? Qui interprète ces résultats ? </a:t>
            </a:r>
            <a:endParaRPr sz="1800" dirty="0"/>
          </a:p>
          <a:p>
            <a:pPr marL="102870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628650" lvl="0" indent="-285750" algn="ctr" rtl="0">
              <a:spcBef>
                <a:spcPts val="34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Entretien psychologique indispensable pour poser un diagnostic psychopathologique ++</a:t>
            </a:r>
            <a:endParaRPr dirty="0"/>
          </a:p>
          <a:p>
            <a:pPr marL="342900" lvl="0" indent="-1905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  <a:p>
            <a:pPr marL="0" lvl="0" indent="0" algn="ctr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b="1" u="sng" dirty="0">
              <a:solidFill>
                <a:schemeClr val="hlink"/>
              </a:solidFill>
              <a:hlinkClick r:id="rId4"/>
            </a:endParaRPr>
          </a:p>
          <a:p>
            <a:pPr marL="0" lvl="0" indent="0" algn="ctr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dirty="0"/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5">
            <a:alphaModFix/>
          </a:blip>
          <a:srcRect l="20173" t="17220" r="7631" b="12146"/>
          <a:stretch/>
        </p:blipFill>
        <p:spPr>
          <a:xfrm>
            <a:off x="7062179" y="1396180"/>
            <a:ext cx="1312387" cy="128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6">
            <a:alphaModFix/>
          </a:blip>
          <a:srcRect l="17637" t="10553" r="12385" b="8950"/>
          <a:stretch/>
        </p:blipFill>
        <p:spPr>
          <a:xfrm>
            <a:off x="6659006" y="3129072"/>
            <a:ext cx="1828800" cy="139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566265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Thérapies non médicamenteuses </a:t>
            </a:r>
            <a:endParaRPr sz="2800"/>
          </a:p>
        </p:txBody>
      </p:sp>
      <p:sp>
        <p:nvSpPr>
          <p:cNvPr id="223" name="Google Shape;223;p22"/>
          <p:cNvSpPr txBox="1"/>
          <p:nvPr/>
        </p:nvSpPr>
        <p:spPr>
          <a:xfrm>
            <a:off x="159026" y="1127760"/>
            <a:ext cx="4382493" cy="2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fr-F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Objectifs: réduire le stress et améliorer la capacité d'adaptation psychologique:</a:t>
            </a:r>
            <a:endParaRPr sz="1200"/>
          </a:p>
          <a:p>
            <a:pPr marL="742950" marR="0" lvl="1" indent="-2730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fr-FR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Yoga</a:t>
            </a:r>
            <a:r>
              <a:rPr lang="fr-F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(Conçalves et al., 2017) </a:t>
            </a:r>
            <a:endParaRPr sz="1200"/>
          </a:p>
          <a:p>
            <a:pPr marL="742950" marR="0" lvl="1" indent="-2730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fr-FR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Relaxation musculaire progressive </a:t>
            </a:r>
            <a:r>
              <a:rPr lang="fr-F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(Conçalves et al., 2017) </a:t>
            </a:r>
            <a:endParaRPr sz="1200"/>
          </a:p>
          <a:p>
            <a:pPr marL="742950" marR="0" lvl="1" indent="-2730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fr-FR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Acupuncture</a:t>
            </a:r>
            <a:r>
              <a:rPr lang="fr-F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(Meissner et al., 2016) </a:t>
            </a:r>
            <a:endParaRPr sz="1200"/>
          </a:p>
          <a:p>
            <a:pPr marL="742950" marR="0" lvl="1" indent="-2730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fr-FR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TCC centrés sur la pleine conscience</a:t>
            </a:r>
            <a:endParaRPr sz="1200"/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just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fr-F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Peu d'études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 examiné les effets des interventions psychologiques et psychocorporelles, la plupart proposent des</a:t>
            </a:r>
            <a:r>
              <a:rPr lang="fr-F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conclusions limitées sur l'efficacité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raison d'une </a:t>
            </a:r>
            <a:r>
              <a:rPr lang="fr-F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faible qualité méthodologique des essais.</a:t>
            </a:r>
            <a:endParaRPr sz="1200"/>
          </a:p>
          <a:p>
            <a: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4739650" y="1588975"/>
            <a:ext cx="4251900" cy="2691300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interventions psychologiques 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existantes portent essentiellement sur la </a:t>
            </a:r>
            <a:r>
              <a:rPr lang="fr-F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 de la douleur, l’amélioration de la qualité de vie, la prévention de récidives de la maladie, la prévention de la fertilité et des dommages anatomiques.</a:t>
            </a:r>
            <a:endParaRPr sz="13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=&gt; Prises en charge multimodales et personnalisées</a:t>
            </a:r>
            <a:endParaRPr sz="17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4541562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Axes d’interventions</a:t>
            </a:r>
            <a:endParaRPr sz="2800"/>
          </a:p>
        </p:txBody>
      </p:sp>
      <p:grpSp>
        <p:nvGrpSpPr>
          <p:cNvPr id="231" name="Google Shape;231;p23"/>
          <p:cNvGrpSpPr/>
          <p:nvPr/>
        </p:nvGrpSpPr>
        <p:grpSpPr>
          <a:xfrm>
            <a:off x="4243380" y="77562"/>
            <a:ext cx="4729424" cy="4643208"/>
            <a:chOff x="365889" y="941"/>
            <a:chExt cx="4729424" cy="4643208"/>
          </a:xfrm>
        </p:grpSpPr>
        <p:sp>
          <p:nvSpPr>
            <p:cNvPr id="232" name="Google Shape;232;p23"/>
            <p:cNvSpPr/>
            <p:nvPr/>
          </p:nvSpPr>
          <p:spPr>
            <a:xfrm rot="3710750">
              <a:off x="1360535" y="3255088"/>
              <a:ext cx="850718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3" name="Google Shape;233;p23"/>
            <p:cNvSpPr/>
            <p:nvPr/>
          </p:nvSpPr>
          <p:spPr>
            <a:xfrm rot="1309724">
              <a:off x="1842643" y="2637117"/>
              <a:ext cx="637643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4" name="Google Shape;234;p23"/>
            <p:cNvSpPr/>
            <p:nvPr/>
          </p:nvSpPr>
          <p:spPr>
            <a:xfrm rot="-1311903">
              <a:off x="1843056" y="1918820"/>
              <a:ext cx="624067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5" name="Google Shape;235;p23"/>
            <p:cNvSpPr/>
            <p:nvPr/>
          </p:nvSpPr>
          <p:spPr>
            <a:xfrm rot="-3602182">
              <a:off x="1378667" y="1273390"/>
              <a:ext cx="924792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6" name="Google Shape;236;p23"/>
            <p:cNvSpPr/>
            <p:nvPr/>
          </p:nvSpPr>
          <p:spPr>
            <a:xfrm>
              <a:off x="365889" y="1500903"/>
              <a:ext cx="1722961" cy="172296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830610" y="941"/>
              <a:ext cx="964526" cy="96452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 txBox="1"/>
            <p:nvPr/>
          </p:nvSpPr>
          <p:spPr>
            <a:xfrm>
              <a:off x="1971862" y="142193"/>
              <a:ext cx="682022" cy="682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Corps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2891589" y="941"/>
              <a:ext cx="1446790" cy="964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2891589" y="941"/>
              <a:ext cx="1446790" cy="964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38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Réduire la fatigue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Rapport au corps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2407494" y="1121436"/>
              <a:ext cx="1033776" cy="103377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2558887" y="1272829"/>
              <a:ext cx="730990" cy="73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Cognitions (perception)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3544648" y="1121436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 txBox="1"/>
            <p:nvPr/>
          </p:nvSpPr>
          <p:spPr>
            <a:xfrm>
              <a:off x="3544648" y="1121436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Catastrophisme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Ruminations dépressives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Flexibilité cognitive et attentionnelle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2422761" y="2455253"/>
              <a:ext cx="1009348" cy="103377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2570577" y="2606646"/>
              <a:ext cx="713716" cy="73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Emotions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566023" y="2455253"/>
              <a:ext cx="1514022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3566023" y="2455253"/>
              <a:ext cx="1514022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Estime de soi (honte, autodépréciation) Alexithymie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Répression émotionnelle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640987" y="3610373"/>
              <a:ext cx="1193133" cy="103377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1815717" y="3761766"/>
              <a:ext cx="843673" cy="73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Comportement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2738302" y="3610373"/>
              <a:ext cx="1789700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2738302" y="3610373"/>
              <a:ext cx="1789700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Activation comportementale: réduire les comportements d'évitement (kinésiophobie)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Gestion de la douleur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Réduire l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isolement social (activités sociales)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3"/>
          <p:cNvSpPr txBox="1">
            <a:spLocks noGrp="1"/>
          </p:cNvSpPr>
          <p:nvPr>
            <p:ph type="body" idx="1"/>
          </p:nvPr>
        </p:nvSpPr>
        <p:spPr>
          <a:xfrm>
            <a:off x="0" y="1225011"/>
            <a:ext cx="3843337" cy="317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</a:pPr>
            <a:r>
              <a:rPr lang="fr-FR" b="1">
                <a:solidFill>
                  <a:schemeClr val="dk2"/>
                </a:solidFill>
              </a:rPr>
              <a:t>Psychoéducation: </a:t>
            </a:r>
            <a:r>
              <a:rPr lang="fr-FR"/>
              <a:t>Corps (sensations et comportements) + psy (émotions et cognitions) sont indissociables</a:t>
            </a:r>
            <a:endParaRPr/>
          </a:p>
          <a:p>
            <a:pPr marL="514350" lvl="0" indent="-1778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/>
          </a:p>
          <a:p>
            <a:pPr marL="514350" lvl="0" indent="-28575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</a:pPr>
            <a:r>
              <a:rPr lang="fr-FR" b="1">
                <a:solidFill>
                  <a:schemeClr val="dk2"/>
                </a:solidFill>
              </a:rPr>
              <a:t>Origine étiologique </a:t>
            </a:r>
            <a:r>
              <a:rPr lang="fr-FR"/>
              <a:t>(psy ou somatique) n’est pas une « porte d’entrée » de la PEC de la DC</a:t>
            </a:r>
            <a:endParaRPr/>
          </a:p>
          <a:p>
            <a:pPr marL="514350" lvl="0" indent="-1778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/>
          </a:p>
          <a:p>
            <a:pPr marL="514350" lvl="0" indent="-28575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</a:pPr>
            <a:r>
              <a:rPr lang="fr-FR" b="1">
                <a:solidFill>
                  <a:schemeClr val="dk2"/>
                </a:solidFill>
              </a:rPr>
              <a:t>La perception/expérience  douloureuse peut être modulée</a:t>
            </a:r>
            <a:r>
              <a:rPr lang="fr-FR"/>
              <a:t>: agir sur les cibles thérapeutiques 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4541562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700"/>
              <a:t>Cibles thérapeutiques </a:t>
            </a:r>
            <a:endParaRPr sz="2700"/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0" y="1225011"/>
            <a:ext cx="3843337" cy="317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</a:pPr>
            <a:r>
              <a:rPr lang="fr-FR" b="1">
                <a:solidFill>
                  <a:schemeClr val="dk2"/>
                </a:solidFill>
              </a:rPr>
              <a:t>Psychoéducation </a:t>
            </a:r>
            <a:endParaRPr b="1">
              <a:solidFill>
                <a:schemeClr val="dk2"/>
              </a:solidFill>
            </a:endParaRPr>
          </a:p>
          <a:p>
            <a:pPr marL="514350" lvl="0" indent="-1778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b="1"/>
          </a:p>
          <a:p>
            <a:pPr marL="514350" lvl="0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/>
              <a:t>Techniques psychothérapeutiques issues des </a:t>
            </a:r>
            <a:r>
              <a:rPr lang="fr-FR" b="1">
                <a:solidFill>
                  <a:schemeClr val="dk2"/>
                </a:solidFill>
              </a:rPr>
              <a:t>TCCE</a:t>
            </a:r>
            <a:endParaRPr/>
          </a:p>
          <a:p>
            <a:pPr marL="514350" lvl="0" indent="-1778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/>
          </a:p>
          <a:p>
            <a:pPr marL="514350" lvl="0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/>
              <a:t>Construire un plan de PEC à partir de </a:t>
            </a:r>
            <a:r>
              <a:rPr lang="fr-FR" b="1">
                <a:solidFill>
                  <a:schemeClr val="dk2"/>
                </a:solidFill>
              </a:rPr>
              <a:t>l’Analyse fonctionnelle </a:t>
            </a:r>
            <a:r>
              <a:rPr lang="fr-FR"/>
              <a:t>(identifier les facteurs de déclenchement, maintien de la douleur chronique)</a:t>
            </a:r>
            <a:endParaRPr/>
          </a:p>
        </p:txBody>
      </p:sp>
      <p:grpSp>
        <p:nvGrpSpPr>
          <p:cNvPr id="260" name="Google Shape;260;p24"/>
          <p:cNvGrpSpPr/>
          <p:nvPr/>
        </p:nvGrpSpPr>
        <p:grpSpPr>
          <a:xfrm>
            <a:off x="4461357" y="296463"/>
            <a:ext cx="4694327" cy="4643208"/>
            <a:chOff x="400986" y="941"/>
            <a:chExt cx="4694327" cy="4643208"/>
          </a:xfrm>
        </p:grpSpPr>
        <p:sp>
          <p:nvSpPr>
            <p:cNvPr id="261" name="Google Shape;261;p24"/>
            <p:cNvSpPr/>
            <p:nvPr/>
          </p:nvSpPr>
          <p:spPr>
            <a:xfrm rot="3681667">
              <a:off x="1364746" y="3262727"/>
              <a:ext cx="872026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2" name="Google Shape;262;p24"/>
            <p:cNvSpPr/>
            <p:nvPr/>
          </p:nvSpPr>
          <p:spPr>
            <a:xfrm rot="1311903">
              <a:off x="1843056" y="2635220"/>
              <a:ext cx="624067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3" name="Google Shape;263;p24"/>
            <p:cNvSpPr/>
            <p:nvPr/>
          </p:nvSpPr>
          <p:spPr>
            <a:xfrm rot="-1311903">
              <a:off x="1843056" y="1918820"/>
              <a:ext cx="624067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4" name="Google Shape;264;p24"/>
            <p:cNvSpPr/>
            <p:nvPr/>
          </p:nvSpPr>
          <p:spPr>
            <a:xfrm rot="-3602182">
              <a:off x="1378667" y="1273390"/>
              <a:ext cx="924792" cy="56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5" name="Google Shape;265;p24"/>
            <p:cNvSpPr/>
            <p:nvPr/>
          </p:nvSpPr>
          <p:spPr>
            <a:xfrm>
              <a:off x="400986" y="1443752"/>
              <a:ext cx="1722961" cy="172296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1830610" y="941"/>
              <a:ext cx="964526" cy="96452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 txBox="1"/>
            <p:nvPr/>
          </p:nvSpPr>
          <p:spPr>
            <a:xfrm>
              <a:off x="1971862" y="142193"/>
              <a:ext cx="682022" cy="682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Sensations physiques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2891589" y="941"/>
              <a:ext cx="1446790" cy="964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 txBox="1"/>
            <p:nvPr/>
          </p:nvSpPr>
          <p:spPr>
            <a:xfrm>
              <a:off x="2891589" y="941"/>
              <a:ext cx="1446790" cy="964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38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Relaxation 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Mindfulness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Distraction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Imagerie mentale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2407494" y="1121436"/>
              <a:ext cx="1033776" cy="103377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 txBox="1"/>
            <p:nvPr/>
          </p:nvSpPr>
          <p:spPr>
            <a:xfrm>
              <a:off x="2558887" y="1272829"/>
              <a:ext cx="730990" cy="73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Cognitions (perception)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3544648" y="1121436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 txBox="1"/>
            <p:nvPr/>
          </p:nvSpPr>
          <p:spPr>
            <a:xfrm>
              <a:off x="3544648" y="1121436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Restructuration cognitive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Flèche descendante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Reparentalisation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2407494" y="2455253"/>
              <a:ext cx="1033776" cy="103377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 txBox="1"/>
            <p:nvPr/>
          </p:nvSpPr>
          <p:spPr>
            <a:xfrm>
              <a:off x="2558887" y="2606646"/>
              <a:ext cx="730990" cy="73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Emotions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3544648" y="2455253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 txBox="1"/>
            <p:nvPr/>
          </p:nvSpPr>
          <p:spPr>
            <a:xfrm>
              <a:off x="3544648" y="2455253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Verbalisation (« 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entilation »)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Acceptation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740585" y="3610373"/>
              <a:ext cx="1033776" cy="103377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 txBox="1"/>
            <p:nvPr/>
          </p:nvSpPr>
          <p:spPr>
            <a:xfrm>
              <a:off x="1891978" y="3761766"/>
              <a:ext cx="730990" cy="73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Comportement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2877739" y="3610373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 txBox="1"/>
            <p:nvPr/>
          </p:nvSpPr>
          <p:spPr>
            <a:xfrm>
              <a:off x="2877739" y="3610373"/>
              <a:ext cx="1550665" cy="1033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Exposition graduée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Re-confrontation à l’effort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Pacing</a:t>
              </a:r>
              <a:endPara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274320" y="295522"/>
            <a:ext cx="6370320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Conclusion: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Spécificités des TCC dans le contexte chirurgical</a:t>
            </a: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274325" y="1427574"/>
            <a:ext cx="84582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Sortir du clivage psyché/soma =&gt; Adopter un cadre d’analyse “douleur-maladie”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l'ablation chirurgicale dans les pathologies pelvi-périnéales est souvent nécessaire, les facteurs de risque psychologiques ont été démontrés =&gt; dépister les patientes à risque de DCPO et proposer une intervention psychologique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TCC sont efficaces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réduire la douleur chronique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pelvi-périnéale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(Wang et al., 2018; Archer et al., 2016; Evans et al., 2019; Till et al., 2017). Elles agissent sur la modulation de la douleur et la perception douloureuse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Démocratisation des prises en charges psychologiques. Évaluer les programmes TCC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Pour en savoir plus…</a:t>
            </a:r>
            <a:endParaRPr sz="2800"/>
          </a:p>
        </p:txBody>
      </p:sp>
      <p:pic>
        <p:nvPicPr>
          <p:cNvPr id="294" name="Google Shape;294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17314" y="1047505"/>
            <a:ext cx="2547696" cy="35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216" y="1013538"/>
            <a:ext cx="2273300" cy="35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8999" y="1299272"/>
            <a:ext cx="2196603" cy="328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>
            <a:spLocks noGrp="1"/>
          </p:cNvSpPr>
          <p:nvPr>
            <p:ph type="title"/>
          </p:nvPr>
        </p:nvSpPr>
        <p:spPr>
          <a:xfrm>
            <a:off x="341906" y="2126227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MERCI !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title"/>
          </p:nvPr>
        </p:nvSpPr>
        <p:spPr>
          <a:xfrm>
            <a:off x="-200025" y="411053"/>
            <a:ext cx="6346507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La douleur effractante et sidérante </a:t>
            </a:r>
            <a:br>
              <a:rPr lang="fr-FR" sz="2800"/>
            </a:br>
            <a:r>
              <a:rPr lang="fr-FR" sz="2800"/>
              <a:t>au potentiel traumatique</a:t>
            </a:r>
            <a:endParaRPr sz="2800"/>
          </a:p>
        </p:txBody>
      </p:sp>
      <p:sp>
        <p:nvSpPr>
          <p:cNvPr id="307" name="Google Shape;307;p28"/>
          <p:cNvSpPr txBox="1">
            <a:spLocks noGrp="1"/>
          </p:cNvSpPr>
          <p:nvPr>
            <p:ph type="body" idx="1"/>
          </p:nvPr>
        </p:nvSpPr>
        <p:spPr>
          <a:xfrm>
            <a:off x="4434343" y="1885926"/>
            <a:ext cx="4274820" cy="26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/>
              <a:t>La </a:t>
            </a:r>
            <a:r>
              <a:rPr lang="fr-FR" sz="1400" b="1">
                <a:solidFill>
                  <a:schemeClr val="accent6"/>
                </a:solidFill>
              </a:rPr>
              <a:t>répétition imprévisible et incontrôlable des paroxysmes douloureux</a:t>
            </a:r>
            <a:r>
              <a:rPr lang="fr-FR" sz="1400"/>
              <a:t> est l’essence même de l’expérience traumatique du corps en souffrance. Dans un </a:t>
            </a:r>
            <a:r>
              <a:rPr lang="fr-FR" sz="1400" b="1">
                <a:solidFill>
                  <a:schemeClr val="accent6"/>
                </a:solidFill>
              </a:rPr>
              <a:t>surinvestissement narcissique</a:t>
            </a:r>
            <a:r>
              <a:rPr lang="fr-FR" sz="1400"/>
              <a:t>, la vie psychique se centre sur les préoccupations liées aux sensations corporelles, douleurs présentes ou anticipées</a:t>
            </a:r>
            <a:endParaRPr/>
          </a:p>
          <a:p>
            <a:pPr marL="514350" lvl="0" indent="-28575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/>
              <a:t>Elle suscite un </a:t>
            </a:r>
            <a:r>
              <a:rPr lang="fr-FR" sz="1400" b="1">
                <a:solidFill>
                  <a:schemeClr val="accent6"/>
                </a:solidFill>
              </a:rPr>
              <a:t>sentiment d’impuissance, de perte de contrôle et parfois d’envahissement du corps</a:t>
            </a:r>
            <a:endParaRPr sz="1400"/>
          </a:p>
          <a:p>
            <a:pPr marL="514350" lvl="0" indent="-28575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/>
              <a:t>Ainsi, la douleur peut être similaire à un </a:t>
            </a:r>
            <a:r>
              <a:rPr lang="fr-FR" sz="1400" b="1">
                <a:solidFill>
                  <a:schemeClr val="accent6"/>
                </a:solidFill>
              </a:rPr>
              <a:t>symptôme d’intrusion dans l’espace somatique (corps) et psychique (psyché). La répétition des douleurs </a:t>
            </a:r>
            <a:r>
              <a:rPr lang="fr-FR" sz="1400"/>
              <a:t>entraine une </a:t>
            </a:r>
            <a:r>
              <a:rPr lang="fr-FR" sz="1400" b="1">
                <a:solidFill>
                  <a:schemeClr val="accent6"/>
                </a:solidFill>
              </a:rPr>
              <a:t>reviviscence de l’intensité émotionnelle du traumatisme dans l’après-coup</a:t>
            </a:r>
            <a:endParaRPr/>
          </a:p>
          <a:p>
            <a:pPr marL="514350" lvl="0" indent="-19685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sp>
        <p:nvSpPr>
          <p:cNvPr id="308" name="Google Shape;308;p28"/>
          <p:cNvSpPr/>
          <p:nvPr/>
        </p:nvSpPr>
        <p:spPr>
          <a:xfrm>
            <a:off x="-11927" y="1506978"/>
            <a:ext cx="45720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douleur constitue en soi une expérience traumatique de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caractère effractant et sidérant. 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son Freud (1895-1926) évoquait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l’« hémorragie psychique » 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sujet ainsi effracté par la douleur</a:t>
            </a:r>
            <a:endParaRPr/>
          </a:p>
          <a:p>
            <a:pPr marL="5143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Ainsi selon Defontaine- Cattau (2003), la douleur </a:t>
            </a:r>
            <a:r>
              <a:rPr lang="fr-FR" sz="14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« provoque une brèche dans les défenses psychiques du sujet (tout comme le traumatisme) ; il s’agit d’une sorte « d’hémorragie » qui aspire toutes les capacités associatives du douloureux »</a:t>
            </a:r>
            <a:endParaRPr sz="14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-200025" y="411053"/>
            <a:ext cx="6346507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Douleur et rupture identitaire</a:t>
            </a:r>
            <a:endParaRPr sz="2800"/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4562930" y="1128688"/>
            <a:ext cx="4274820" cy="26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/>
              <a:t>Selon Defontaine-Catteau (2003), </a:t>
            </a:r>
            <a:r>
              <a:rPr lang="fr-FR" sz="1400" b="1" i="1">
                <a:solidFill>
                  <a:schemeClr val="accent6"/>
                </a:solidFill>
              </a:rPr>
              <a:t>« La douleur révèle une fracture traumatique à la fois du point de vue de l’existence mais aussi dans le psychisme du patient douloureux</a:t>
            </a:r>
            <a:r>
              <a:rPr lang="fr-FR" sz="1400" i="1"/>
              <a:t> ; elle est elle-même un traumatisme pour celui qui la subit et elle se chronicise souvent là où d’autres traumatismes, beaucoup plus anciens n’ont pu trouver à se résoudre »</a:t>
            </a:r>
            <a:r>
              <a:rPr lang="fr-FR" sz="1400"/>
              <a:t>.</a:t>
            </a:r>
            <a:endParaRPr sz="1400"/>
          </a:p>
        </p:txBody>
      </p:sp>
      <p:sp>
        <p:nvSpPr>
          <p:cNvPr id="315" name="Google Shape;315;p29"/>
          <p:cNvSpPr/>
          <p:nvPr/>
        </p:nvSpPr>
        <p:spPr>
          <a:xfrm>
            <a:off x="-11927" y="1506978"/>
            <a:ext cx="4572000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douleur constitue une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rupture dans le continuum de l’existence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perturbant le sujet dans son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identité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propre et son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rapport au monde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sujet douloureux se redéfinit comme un « autre » porteur de souffrance, dans une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temporalité figée par et sur l’événement traumatique. 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La douleur participe 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alors à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la répétition traumatique 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occupe la fonction psychique de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rendre immuable une identité existentielle (quête sans fin de restauration de l’image de soi). </a:t>
            </a:r>
            <a:endParaRPr/>
          </a:p>
          <a:p>
            <a:pPr marL="5143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-200025" y="411053"/>
            <a:ext cx="6346507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Douleur et rupture identitaire</a:t>
            </a:r>
            <a:endParaRPr sz="2800"/>
          </a:p>
        </p:txBody>
      </p:sp>
      <p:sp>
        <p:nvSpPr>
          <p:cNvPr id="321" name="Google Shape;321;p30"/>
          <p:cNvSpPr/>
          <p:nvPr/>
        </p:nvSpPr>
        <p:spPr>
          <a:xfrm>
            <a:off x="142875" y="1506978"/>
            <a:ext cx="848677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Ainsi, la fonction de communication de la douleur manifestée par sa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plainte (demande d’étayage et de réparation) soutien un mode relationnel (existence sociale) et garantie une continuité et existence identitaire (sensations corporelles qui rappellent que l’on est encore en vie).</a:t>
            </a:r>
            <a:endParaRPr/>
          </a:p>
          <a:p>
            <a:pPr marL="5143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Dans un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contexte de perte d’objet réelle (suppression des douleurs) ou symbolique (un Soi malade) n’ayant pu être élaborée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douleur chronique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réactualise une relation à l’autre comme moyen de « </a:t>
            </a:r>
            <a:r>
              <a:rPr lang="fr-FR" sz="14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défense pour protéger le sujet de la perte » 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(Maillard et al. (2016). </a:t>
            </a:r>
            <a:endParaRPr/>
          </a:p>
          <a:p>
            <a:pPr marL="5143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La peur de l’oubli 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peut être inscrit dans le corps ou psychiquement par un activité qui donne un </a:t>
            </a:r>
            <a:r>
              <a:rPr lang="fr-F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sens au Soi en reconstruction identitaire (rôle d’aidant). </a:t>
            </a:r>
            <a:endParaRPr/>
          </a:p>
          <a:p>
            <a:pPr marL="5143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623034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 dirty="0"/>
              <a:t>Tableau </a:t>
            </a:r>
            <a:r>
              <a:rPr lang="fr-FR" sz="2400" dirty="0" smtClean="0"/>
              <a:t>clinique complexe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des douleurs pelvi-périnéales post-opératoires</a:t>
            </a:r>
            <a:endParaRPr sz="2400"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364000" y="1066053"/>
            <a:ext cx="5850760" cy="23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-FR" dirty="0"/>
              <a:t>Comorbidités somatiques et psychologiques :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</a:pPr>
            <a:r>
              <a:rPr lang="fr-FR" dirty="0" smtClean="0"/>
              <a:t> Lombalgies</a:t>
            </a:r>
            <a:r>
              <a:rPr lang="fr-FR" dirty="0"/>
              <a:t>, céphalées, fibromyalgie, etc</a:t>
            </a:r>
            <a:r>
              <a:rPr lang="fr-FR" dirty="0" smtClean="0"/>
              <a:t>.</a:t>
            </a:r>
          </a:p>
          <a:p>
            <a:pPr marL="285750" indent="-285750" algn="l">
              <a:lnSpc>
                <a:spcPct val="115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dirty="0"/>
              <a:t>Diminution des activités physiques et </a:t>
            </a:r>
            <a:r>
              <a:rPr lang="fr-FR" dirty="0" smtClean="0"/>
              <a:t>kinésiophobie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</a:pPr>
            <a:r>
              <a:rPr lang="fr-FR" dirty="0"/>
              <a:t>Problèmes gynécologiques (infertilité)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</a:pPr>
            <a:r>
              <a:rPr lang="fr-FR" dirty="0" smtClean="0"/>
              <a:t>Fatigue </a:t>
            </a:r>
            <a:r>
              <a:rPr lang="fr-FR" dirty="0"/>
              <a:t>chronique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</a:pPr>
            <a:r>
              <a:rPr lang="fr-FR" dirty="0"/>
              <a:t>Troubles de l’humeur (anxiété-dépression)</a:t>
            </a:r>
            <a:endParaRPr dirty="0"/>
          </a:p>
        </p:txBody>
      </p:sp>
      <p:sp>
        <p:nvSpPr>
          <p:cNvPr id="36" name="Google Shape;36;p3"/>
          <p:cNvSpPr txBox="1"/>
          <p:nvPr/>
        </p:nvSpPr>
        <p:spPr>
          <a:xfrm>
            <a:off x="323427" y="3524154"/>
            <a:ext cx="8473200" cy="941756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Errance diagnostique et absence de prise en charge pluridisciplinaire de la douleur chronique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Dichotomie dans la prise en charge : psychologique ou somatique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639" y="2148852"/>
            <a:ext cx="1474225" cy="123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341906" y="2126227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VULNÉRABILITÉ PSYCHOLOGIQUE </a:t>
            </a:r>
            <a:br>
              <a:rPr lang="fr-FR" sz="2800"/>
            </a:br>
            <a:r>
              <a:rPr lang="fr-FR" sz="2800"/>
              <a:t>DU PATIENT OPÉRÉ:</a:t>
            </a:r>
            <a:br>
              <a:rPr lang="fr-FR" sz="2800"/>
            </a:br>
            <a:r>
              <a:rPr lang="fr-FR" sz="2800"/>
              <a:t/>
            </a:r>
            <a:br>
              <a:rPr lang="fr-FR" sz="2800"/>
            </a:br>
            <a:r>
              <a:rPr lang="fr-FR" sz="2800"/>
              <a:t>QUELS SONT LES RISQUES DE DOULEURS CHRONIQUES POST-OPERATOIRES ? 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Profil psychologique des patientes </a:t>
            </a:r>
            <a:br>
              <a:rPr lang="fr-FR" sz="2800"/>
            </a:br>
            <a:r>
              <a:rPr lang="fr-FR" sz="2800"/>
              <a:t>souffrant de douleurs pelvi-périnéales post-opératoires ?</a:t>
            </a:r>
            <a:endParaRPr sz="2800"/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1" y="1106905"/>
            <a:ext cx="9144000" cy="384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25725" y="359450"/>
            <a:ext cx="53415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De quelle(s) douleur(s) parle t-on ?</a:t>
            </a:r>
            <a:endParaRPr sz="280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-10033" y="1523200"/>
            <a:ext cx="6736588" cy="197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 b="1"/>
              <a:t>Qu’est ce qu’une douleur post-opératoire (Macrae, 2001) ?</a:t>
            </a:r>
            <a:endParaRPr/>
          </a:p>
          <a:p>
            <a:pPr marL="609600" lvl="0" indent="-482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006600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/>
              <a:t>Se développe à l’issue d’une intervention chirurgicale.</a:t>
            </a:r>
            <a:endParaRPr/>
          </a:p>
          <a:p>
            <a:pPr marL="742950" lvl="1" indent="-1841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/>
              <a:t>Dure depuis au moins 2 mois (3 mois, IASP).</a:t>
            </a:r>
            <a:endParaRPr/>
          </a:p>
          <a:p>
            <a:pPr marL="742950" lvl="1" indent="-1841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/>
              <a:t>Ne s’inscrit pas dans la continuité d’un problème préopératoire.</a:t>
            </a:r>
            <a:endParaRPr/>
          </a:p>
          <a:p>
            <a:pPr marL="742950" lvl="1" indent="-1841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/>
              <a:t>Exclusion d’autres causes de douleurs</a:t>
            </a:r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331470" y="4054842"/>
            <a:ext cx="8578800" cy="6465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charset="2"/>
              <a:buChar char="Ø"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Douleurs plurielles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précédents + consécutives à la chirurgie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charset="2"/>
              <a:buChar char="Ø"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Douleurs de type mixte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neuropathiques et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nociplastiques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888" y="19871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341906" y="2126227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VULNÉRABILITÉ PSYCHOLOGIQUE </a:t>
            </a:r>
            <a:br>
              <a:rPr lang="fr-FR" sz="2800"/>
            </a:br>
            <a:r>
              <a:rPr lang="fr-FR" sz="2800"/>
              <a:t>DES PATIENTES SOUFFRANT </a:t>
            </a:r>
            <a:br>
              <a:rPr lang="fr-FR" sz="2800"/>
            </a:br>
            <a:r>
              <a:rPr lang="fr-FR" sz="2800"/>
              <a:t>DE DOULEURS PELVI-PÉRINÉALES</a:t>
            </a:r>
            <a:br>
              <a:rPr lang="fr-FR" sz="2800"/>
            </a:br>
            <a:r>
              <a:rPr lang="fr-FR" sz="2800"/>
              <a:t/>
            </a:r>
            <a:br>
              <a:rPr lang="fr-FR" sz="2800"/>
            </a:br>
            <a:r>
              <a:rPr lang="fr-FR" sz="2800"/>
              <a:t>ET CHRONICISATION DE LA DCPO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58583" y="285123"/>
            <a:ext cx="68652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Impact psychologique </a:t>
            </a:r>
            <a:br>
              <a:rPr lang="fr-FR" sz="2400"/>
            </a:br>
            <a:r>
              <a:rPr lang="fr-FR" sz="2400"/>
              <a:t>des douleurs pelvi-périnéales post-opératoires ?</a:t>
            </a:r>
            <a:endParaRPr sz="2400"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258578" y="1076593"/>
            <a:ext cx="4034602" cy="280367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rPr lang="fr-FR" b="1">
                <a:solidFill>
                  <a:schemeClr val="accent1"/>
                </a:solidFill>
              </a:rPr>
              <a:t>Souffrir de douleurs chroniques impacte :</a:t>
            </a:r>
            <a:endParaRPr/>
          </a:p>
          <a:p>
            <a:pPr marL="102870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Altération de la qualité de vie</a:t>
            </a:r>
            <a:endParaRPr/>
          </a:p>
          <a:p>
            <a:pPr marL="102870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Diminution des activités physiques</a:t>
            </a:r>
            <a:endParaRPr/>
          </a:p>
          <a:p>
            <a:pPr marL="102870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Altération de l’humeur</a:t>
            </a:r>
            <a:endParaRPr/>
          </a:p>
          <a:p>
            <a:pPr marL="102870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Altération cognitive</a:t>
            </a:r>
            <a:endParaRPr/>
          </a:p>
          <a:p>
            <a:pPr marL="102870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/>
              <a:t>Réduction de la vie sociale (isolement)</a:t>
            </a:r>
            <a:endParaRPr/>
          </a:p>
          <a:p>
            <a:pPr marL="1028700" lvl="1" indent="-1778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/>
          </a:p>
        </p:txBody>
      </p:sp>
      <p:sp>
        <p:nvSpPr>
          <p:cNvPr id="58" name="Google Shape;58;p6"/>
          <p:cNvSpPr txBox="1"/>
          <p:nvPr/>
        </p:nvSpPr>
        <p:spPr>
          <a:xfrm>
            <a:off x="4872307" y="1076592"/>
            <a:ext cx="3937156" cy="2803673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fr-FR" sz="1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Souffrir de douleurs pelvi-périnéales :</a:t>
            </a:r>
            <a:endParaRPr/>
          </a:p>
          <a:p>
            <a:pPr marL="1028700" marR="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Altération/ réduction de la sexualité </a:t>
            </a:r>
            <a:endParaRPr/>
          </a:p>
          <a:p>
            <a:pPr marL="1028700" marR="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Pathologie associée à des représentations sociales avec une 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connotation</a:t>
            </a:r>
            <a:r>
              <a:rPr lang="fr-F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honteuse</a:t>
            </a:r>
            <a:endParaRPr/>
          </a:p>
          <a:p>
            <a:pPr marL="1028700" marR="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Difficilement dicible, entraînant un repli sur soi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273886" y="3978174"/>
            <a:ext cx="6752839" cy="723864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fr-FR" sz="1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Souffrir de douleurs pelvi-périnéales post-opératoires </a:t>
            </a:r>
            <a:r>
              <a:rPr lang="fr-FR" sz="1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entraîne</a:t>
            </a:r>
            <a:r>
              <a:rPr lang="fr-FR" sz="1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parfois:</a:t>
            </a:r>
            <a:endParaRPr/>
          </a:p>
          <a:p>
            <a:pPr marL="1028700" marR="0" lvl="1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Sentiment d’injustice lié à la chirurgie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3992385" y="2700055"/>
            <a:ext cx="1248937" cy="48463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 rot="-2589340">
            <a:off x="4542125" y="3341399"/>
            <a:ext cx="1026209" cy="48463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/>
          <p:nvPr/>
        </p:nvSpPr>
        <p:spPr>
          <a:xfrm rot="-7874040">
            <a:off x="3724546" y="3365318"/>
            <a:ext cx="896289" cy="48463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700"/>
              <a:t>Profil psychologique des patientes </a:t>
            </a:r>
            <a:br>
              <a:rPr lang="fr-FR" sz="2700"/>
            </a:br>
            <a:r>
              <a:rPr lang="fr-FR" sz="2700"/>
              <a:t>souffrant de douleurs pelvi-périnéales post-opératoires ?</a:t>
            </a:r>
            <a:endParaRPr sz="2700"/>
          </a:p>
        </p:txBody>
      </p:sp>
      <p:grpSp>
        <p:nvGrpSpPr>
          <p:cNvPr id="68" name="Google Shape;68;p7"/>
          <p:cNvGrpSpPr/>
          <p:nvPr/>
        </p:nvGrpSpPr>
        <p:grpSpPr>
          <a:xfrm>
            <a:off x="1061463" y="1159728"/>
            <a:ext cx="7899656" cy="3380884"/>
            <a:chOff x="1942411" y="11152"/>
            <a:chExt cx="7899656" cy="3380884"/>
          </a:xfrm>
        </p:grpSpPr>
        <p:sp>
          <p:nvSpPr>
            <p:cNvPr id="69" name="Google Shape;69;p7"/>
            <p:cNvSpPr/>
            <p:nvPr/>
          </p:nvSpPr>
          <p:spPr>
            <a:xfrm>
              <a:off x="1942411" y="848009"/>
              <a:ext cx="2544027" cy="2544027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2305995" y="1211593"/>
              <a:ext cx="1816859" cy="1816859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2669366" y="1574965"/>
              <a:ext cx="1090115" cy="1090115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32738" y="1938337"/>
              <a:ext cx="363371" cy="363371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5066684" y="11152"/>
              <a:ext cx="4413175" cy="608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5066684" y="11152"/>
              <a:ext cx="4413175" cy="608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0300" rIns="20300" bIns="20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Vulnérabilité psychologique (</a:t>
              </a: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fr-F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sychotraumatismes ou dissociation) pré-opératoire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" name="Google Shape;75;p7"/>
            <p:cNvCxnSpPr/>
            <p:nvPr/>
          </p:nvCxnSpPr>
          <p:spPr>
            <a:xfrm>
              <a:off x="4592439" y="304223"/>
              <a:ext cx="31800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6" name="Google Shape;76;p7"/>
            <p:cNvCxnSpPr/>
            <p:nvPr/>
          </p:nvCxnSpPr>
          <p:spPr>
            <a:xfrm rot="5400000">
              <a:off x="2993942" y="504565"/>
              <a:ext cx="1797779" cy="1399215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77" name="Google Shape;77;p7"/>
            <p:cNvSpPr/>
            <p:nvPr/>
          </p:nvSpPr>
          <p:spPr>
            <a:xfrm>
              <a:off x="5087132" y="612985"/>
              <a:ext cx="4448219" cy="608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 txBox="1"/>
            <p:nvPr/>
          </p:nvSpPr>
          <p:spPr>
            <a:xfrm>
              <a:off x="5087132" y="612985"/>
              <a:ext cx="4448219" cy="608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0300" rIns="20300" bIns="20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Douleurs pelvi-périnéales c</a:t>
              </a: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hroniques post-opératoires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9" name="Google Shape;79;p7"/>
            <p:cNvCxnSpPr/>
            <p:nvPr/>
          </p:nvCxnSpPr>
          <p:spPr>
            <a:xfrm>
              <a:off x="4592439" y="912669"/>
              <a:ext cx="31800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0" name="Google Shape;80;p7"/>
            <p:cNvCxnSpPr/>
            <p:nvPr/>
          </p:nvCxnSpPr>
          <p:spPr>
            <a:xfrm rot="5400000">
              <a:off x="3305161" y="1103048"/>
              <a:ext cx="1476384" cy="1096051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81" name="Google Shape;81;p7"/>
            <p:cNvSpPr/>
            <p:nvPr/>
          </p:nvSpPr>
          <p:spPr>
            <a:xfrm>
              <a:off x="5074793" y="1305099"/>
              <a:ext cx="4010468" cy="608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135654" y="2039555"/>
              <a:ext cx="4706413" cy="608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 txBox="1"/>
            <p:nvPr/>
          </p:nvSpPr>
          <p:spPr>
            <a:xfrm>
              <a:off x="5135654" y="2039555"/>
              <a:ext cx="4706413" cy="608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0300" rIns="20300" bIns="20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Vulnérabilité psychologique (</a:t>
              </a: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état</a:t>
              </a:r>
              <a:r>
                <a:rPr lang="fr-F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dissociatif ou ESPT post-opératoire)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" name="Google Shape;86;p7"/>
            <p:cNvCxnSpPr/>
            <p:nvPr/>
          </p:nvCxnSpPr>
          <p:spPr>
            <a:xfrm>
              <a:off x="4592439" y="2129563"/>
              <a:ext cx="31800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7" name="Google Shape;87;p7"/>
            <p:cNvCxnSpPr/>
            <p:nvPr/>
          </p:nvCxnSpPr>
          <p:spPr>
            <a:xfrm rot="5400000">
              <a:off x="3908393" y="2220809"/>
              <a:ext cx="774062" cy="591062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59026" y="326002"/>
            <a:ext cx="8802094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700"/>
              <a:t>Profil psychologique des patientes </a:t>
            </a:r>
            <a:br>
              <a:rPr lang="fr-FR" sz="2700"/>
            </a:br>
            <a:r>
              <a:rPr lang="fr-FR" sz="2700"/>
              <a:t>souffrant de douleurs pelvi-périnéales post-opératoires ?</a:t>
            </a:r>
            <a:endParaRPr sz="2700"/>
          </a:p>
        </p:txBody>
      </p:sp>
      <p:sp>
        <p:nvSpPr>
          <p:cNvPr id="93" name="Google Shape;93;p8"/>
          <p:cNvSpPr/>
          <p:nvPr/>
        </p:nvSpPr>
        <p:spPr>
          <a:xfrm>
            <a:off x="159026" y="1051560"/>
            <a:ext cx="3810000" cy="3611881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Vulnérabilité psychologique des patientes souffrant de douleurs pelvi-périnéales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12516" y="3598803"/>
            <a:ext cx="1303020" cy="83039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/>
          <p:nvPr/>
        </p:nvSpPr>
        <p:spPr>
          <a:xfrm>
            <a:off x="4856750" y="1051560"/>
            <a:ext cx="3977640" cy="3611881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Vulnérabilité psychologique favorisant les douleurs post-chirurgicales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8299" y="3433062"/>
            <a:ext cx="1274541" cy="849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/>
          <p:nvPr/>
        </p:nvSpPr>
        <p:spPr>
          <a:xfrm>
            <a:off x="3928521" y="2982245"/>
            <a:ext cx="914400" cy="9144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943761" y="2067845"/>
            <a:ext cx="914400" cy="9144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-60656" y="276583"/>
            <a:ext cx="9265313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Modèle intégratif et multifactoriel de psychologie de la santé</a:t>
            </a:r>
            <a:endParaRPr sz="2800"/>
          </a:p>
        </p:txBody>
      </p:sp>
      <p:sp>
        <p:nvSpPr>
          <p:cNvPr id="104" name="Google Shape;104;p9"/>
          <p:cNvSpPr/>
          <p:nvPr/>
        </p:nvSpPr>
        <p:spPr>
          <a:xfrm>
            <a:off x="323528" y="1450661"/>
            <a:ext cx="3096344" cy="108012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Environnementaux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Evénements de vie stressants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social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Sociodémographiques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323529" y="2657082"/>
            <a:ext cx="3111182" cy="210110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Antécédents psychosociaux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de personnalité (Type A, C)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Hostilité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Névrosisme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Dépression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Anxiété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ESPT, dissociation traumatique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Lieu de contrôle interne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Auto-efficacité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Résilience</a:t>
            </a:r>
            <a:endParaRPr/>
          </a:p>
          <a:p>
            <a:pPr marL="28575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Antécédents médicaux</a:t>
            </a:r>
            <a:endParaRPr/>
          </a:p>
          <a:p>
            <a:pPr marL="28575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1280705" y="983175"/>
            <a:ext cx="11819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Antécédents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(ou prédicteurs)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4009939" y="954942"/>
            <a:ext cx="23741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Transactions individu-contexte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(rôle de médiateur ou modérateur)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7693521" y="1027273"/>
            <a:ext cx="562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4138727" y="1402358"/>
            <a:ext cx="2116601" cy="108012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perçu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Contrôle perçu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Soutien social perçu</a:t>
            </a: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4139952" y="2833676"/>
            <a:ext cx="2136117" cy="622828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Stratégies d’ajustement</a:t>
            </a: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05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coping</a:t>
            </a: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4138727" y="3742264"/>
            <a:ext cx="2137342" cy="987992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Fonctionnement de divers systèmes physiologiques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neurologique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Immunitaire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fr-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endocrinien</a:t>
            </a: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7235071" y="2493337"/>
            <a:ext cx="1725442" cy="98444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Douleurs pelvi-périnéales post-opératoires chroniques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(dimensions somatique et psychique)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9"/>
          <p:cNvCxnSpPr/>
          <p:nvPr/>
        </p:nvCxnSpPr>
        <p:spPr>
          <a:xfrm>
            <a:off x="1763688" y="2516416"/>
            <a:ext cx="0" cy="14401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9"/>
          <p:cNvCxnSpPr/>
          <p:nvPr/>
        </p:nvCxnSpPr>
        <p:spPr>
          <a:xfrm>
            <a:off x="3419872" y="2038857"/>
            <a:ext cx="718855" cy="126025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5" name="Google Shape;115;p9"/>
          <p:cNvCxnSpPr>
            <a:endCxn id="112" idx="1"/>
          </p:cNvCxnSpPr>
          <p:nvPr/>
        </p:nvCxnSpPr>
        <p:spPr>
          <a:xfrm>
            <a:off x="6255271" y="2008758"/>
            <a:ext cx="979800" cy="976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6" name="Google Shape;116;p9"/>
          <p:cNvCxnSpPr/>
          <p:nvPr/>
        </p:nvCxnSpPr>
        <p:spPr>
          <a:xfrm>
            <a:off x="3395950" y="3774686"/>
            <a:ext cx="766698" cy="49852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7" name="Google Shape;117;p9"/>
          <p:cNvCxnSpPr/>
          <p:nvPr/>
        </p:nvCxnSpPr>
        <p:spPr>
          <a:xfrm>
            <a:off x="3418647" y="2038857"/>
            <a:ext cx="692838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8" name="Google Shape;118;p9"/>
          <p:cNvCxnSpPr/>
          <p:nvPr/>
        </p:nvCxnSpPr>
        <p:spPr>
          <a:xfrm>
            <a:off x="5212630" y="3475709"/>
            <a:ext cx="0" cy="26813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19" name="Google Shape;119;p9"/>
          <p:cNvCxnSpPr/>
          <p:nvPr/>
        </p:nvCxnSpPr>
        <p:spPr>
          <a:xfrm>
            <a:off x="5207398" y="2482478"/>
            <a:ext cx="0" cy="36004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20" name="Google Shape;120;p9"/>
          <p:cNvCxnSpPr>
            <a:stCxn id="110" idx="3"/>
            <a:endCxn id="112" idx="1"/>
          </p:cNvCxnSpPr>
          <p:nvPr/>
        </p:nvCxnSpPr>
        <p:spPr>
          <a:xfrm rot="10800000" flipH="1">
            <a:off x="6276069" y="2985490"/>
            <a:ext cx="959100" cy="159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1" name="Google Shape;121;p9"/>
          <p:cNvCxnSpPr/>
          <p:nvPr/>
        </p:nvCxnSpPr>
        <p:spPr>
          <a:xfrm rot="10800000" flipH="1">
            <a:off x="3434711" y="2038857"/>
            <a:ext cx="674057" cy="1659381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2" name="Google Shape;122;p9"/>
          <p:cNvCxnSpPr/>
          <p:nvPr/>
        </p:nvCxnSpPr>
        <p:spPr>
          <a:xfrm>
            <a:off x="1955796" y="4761208"/>
            <a:ext cx="6300600" cy="144000"/>
          </a:xfrm>
          <a:prstGeom prst="bentConnector2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3" name="Google Shape;123;p9"/>
          <p:cNvCxnSpPr>
            <a:endCxn id="112" idx="2"/>
          </p:cNvCxnSpPr>
          <p:nvPr/>
        </p:nvCxnSpPr>
        <p:spPr>
          <a:xfrm rot="10800000" flipH="1">
            <a:off x="8092392" y="3477779"/>
            <a:ext cx="5400" cy="1427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Microsoft Macintosh PowerPoint</Application>
  <PresentationFormat>Présentation à l'écran (16:9)</PresentationFormat>
  <Paragraphs>343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Calibri</vt:lpstr>
      <vt:lpstr>Wingdings</vt:lpstr>
      <vt:lpstr>Arial</vt:lpstr>
      <vt:lpstr>Conception personnalisée</vt:lpstr>
      <vt:lpstr>1_Conception personnalisée</vt:lpstr>
      <vt:lpstr>Présentation PowerPoint</vt:lpstr>
      <vt:lpstr>Présentation PowerPoint</vt:lpstr>
      <vt:lpstr>Tableau clinique complexe  des douleurs pelvi-périnéales post-opératoires</vt:lpstr>
      <vt:lpstr>De quelle(s) douleur(s) parle t-on ?</vt:lpstr>
      <vt:lpstr>VULNÉRABILITÉ PSYCHOLOGIQUE  DES PATIENTES SOUFFRANT  DE DOULEURS PELVI-PÉRINÉALES  ET CHRONICISATION DE LA DCPO</vt:lpstr>
      <vt:lpstr>Impact psychologique  des douleurs pelvi-périnéales post-opératoires ?</vt:lpstr>
      <vt:lpstr>Profil psychologique des patientes  souffrant de douleurs pelvi-périnéales post-opératoires ?</vt:lpstr>
      <vt:lpstr>Profil psychologique des patientes  souffrant de douleurs pelvi-périnéales post-opératoires ?</vt:lpstr>
      <vt:lpstr>Modèle intégratif et multifactoriel de psychologie de la santé</vt:lpstr>
      <vt:lpstr> Facteurs de risque psychologique de DCPO ?  Y a t-il un risque à être opéré pour les patientes souffrant de douleurs pelvi-périnéales ? </vt:lpstr>
      <vt:lpstr>Facteurs de risque de DCPO du patient opéré (Katz et al. 2009, 2015; Masselin-Dubois &amp; Baudic, 2021)</vt:lpstr>
      <vt:lpstr>COMPRENDRE LE PSYCHOTRAUMATISME  COMME ANTÉCÉDENTS / COMORBIDITÉS D’UNE PATHOLOGIE DOULOUREUSE  COMME FACTEUR DE RISQUE D’UNE DOULEUR CHRONIQUE POST-OPÉRATOIRE</vt:lpstr>
      <vt:lpstr>Classification des troubles dissociatifs​</vt:lpstr>
      <vt:lpstr>Dissociation dans la douleur chronique et psychopathologie</vt:lpstr>
      <vt:lpstr>Dissociation dans la douleur chronique et psychopathologie</vt:lpstr>
      <vt:lpstr>Etat de stress post traumatique (ESPT)</vt:lpstr>
      <vt:lpstr>Mémoire traumatique</vt:lpstr>
      <vt:lpstr>Répercussions psychologiques de traumatismes précoces</vt:lpstr>
      <vt:lpstr>DEPISTER LES PATIENTES A RISQUE DE DCPO  &amp; PRISE EN CHARGE PSYCHOLOGIQUE  </vt:lpstr>
      <vt:lpstr>Comment dépister les patientes à risque ?</vt:lpstr>
      <vt:lpstr>Thérapies non médicamenteuses </vt:lpstr>
      <vt:lpstr>Axes d’interventions</vt:lpstr>
      <vt:lpstr>Cibles thérapeutiques </vt:lpstr>
      <vt:lpstr>Conclusion: Spécificités des TCC dans le contexte chirurgical</vt:lpstr>
      <vt:lpstr>Pour en savoir plus…</vt:lpstr>
      <vt:lpstr>MERCI !</vt:lpstr>
      <vt:lpstr>La douleur effractante et sidérante  au potentiel traumatique</vt:lpstr>
      <vt:lpstr>Douleur et rupture identitaire</vt:lpstr>
      <vt:lpstr>Douleur et rupture identitaire</vt:lpstr>
      <vt:lpstr>VULNÉRABILITÉ PSYCHOLOGIQUE  DU PATIENT OPÉRÉ:  QUELS SONT LES RISQUES DE DOULEURS CHRONIQUES POST-OPERATOIRES ? </vt:lpstr>
      <vt:lpstr>Profil psychologique des patientes  souffrant de douleurs pelvi-périnéales post-opératoires 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 Saunier</dc:creator>
  <cp:lastModifiedBy>adrien dubois</cp:lastModifiedBy>
  <cp:revision>1</cp:revision>
  <dcterms:created xsi:type="dcterms:W3CDTF">2019-04-29T10:49:20Z</dcterms:created>
  <dcterms:modified xsi:type="dcterms:W3CDTF">2025-02-05T23:36:59Z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Order">
    <vt:r8>8571500</vt:r8>
  </property>
  <property fmtid="{D5CDD505-2E9C-101B-9397-08002B2CF9AE}" pid="4" name="_dlc_DocIdItemGuid">
    <vt:lpwstr>96f6730b-1359-5d3c-b5f6-2297e0560c51</vt:lpwstr>
  </property>
</Properties>
</file>