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5" r:id="rId5"/>
    <p:sldId id="296" r:id="rId6"/>
    <p:sldId id="351" r:id="rId7"/>
    <p:sldId id="319" r:id="rId8"/>
    <p:sldId id="320" r:id="rId9"/>
    <p:sldId id="352" r:id="rId10"/>
    <p:sldId id="355" r:id="rId11"/>
    <p:sldId id="354" r:id="rId12"/>
    <p:sldId id="353" r:id="rId13"/>
    <p:sldId id="357" r:id="rId14"/>
    <p:sldId id="358" r:id="rId15"/>
    <p:sldId id="359" r:id="rId16"/>
    <p:sldId id="360" r:id="rId17"/>
    <p:sldId id="346" r:id="rId1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AB63211-745A-4210-842B-95FA15BEB439}">
          <p14:sldIdLst>
            <p14:sldId id="305"/>
            <p14:sldId id="296"/>
            <p14:sldId id="351"/>
            <p14:sldId id="319"/>
            <p14:sldId id="320"/>
            <p14:sldId id="352"/>
            <p14:sldId id="355"/>
            <p14:sldId id="354"/>
            <p14:sldId id="353"/>
            <p14:sldId id="357"/>
            <p14:sldId id="358"/>
            <p14:sldId id="359"/>
            <p14:sldId id="360"/>
            <p14:sldId id="346"/>
          </p14:sldIdLst>
        </p14:section>
        <p14:section name="Section sans titre" id="{C356907D-3964-4BFC-A7B7-8E543E2987A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BD535-2705-FF57-2960-1450E7F782CB}" v="5" dt="2025-02-04T21:51:30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879" autoAdjust="0"/>
  </p:normalViewPr>
  <p:slideViewPr>
    <p:cSldViewPr snapToGrid="0">
      <p:cViewPr varScale="1">
        <p:scale>
          <a:sx n="125" d="100"/>
          <a:sy n="12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835A2FAA-00D7-4906-94FC-52F75B867E12}" type="datetime1">
              <a:rPr lang="fr-FR" smtClean="0"/>
              <a:t>06/02/2025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17369B77-94AB-0344-9EBF-9DB9EE8D3AB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E80C4560-5FBB-485D-BE83-008463A93D3F}" type="datetime1">
              <a:rPr lang="fr-FR" smtClean="0"/>
              <a:pPr/>
              <a:t>06/02/2025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0775476F-A808-1F46-A368-07984F6DA2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61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0775476F-A808-1F46-A368-07984F6DA22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contenant du texte, une plante&#10;&#10;Description générée automatiquement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 descr="Image contenant du texte&#10;&#10;Description générée automatiquement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fr-FR" sz="46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9" name="Image 8" descr="Image contenant un tissu&#10;&#10;Description générée automatiquement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 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se en page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36" name="Image 35" descr="Gros plan d’un arbre&#10;&#10;Description générée automatiquement avec un niveau de confiance moyen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contenu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 dirty="0"/>
              <a:t>Modifiez les styles du texte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pic>
        <p:nvPicPr>
          <p:cNvPr id="38" name="Image 37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fr-FR" sz="2000" b="0">
                <a:latin typeface="+mj-lt"/>
              </a:defRPr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fr-FR" sz="1600"/>
            </a:lvl1pPr>
            <a:lvl2pPr>
              <a:buClr>
                <a:srgbClr val="73292A"/>
              </a:buClr>
              <a:defRPr lang="fr-FR" sz="1400"/>
            </a:lvl2pPr>
            <a:lvl3pPr>
              <a:buClr>
                <a:srgbClr val="73292A"/>
              </a:buClr>
              <a:defRPr lang="fr-FR" sz="1200"/>
            </a:lvl3pPr>
            <a:lvl4pPr>
              <a:buClr>
                <a:srgbClr val="73292A"/>
              </a:buClr>
              <a:defRPr lang="fr-FR" sz="1100"/>
            </a:lvl4pPr>
            <a:lvl5pPr>
              <a:buClr>
                <a:srgbClr val="73292A"/>
              </a:buClr>
              <a:defRPr lang="fr-FR" sz="11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age contenant un tissu&#10;&#10;Description générée automatiquement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 9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 11" descr="Gros plan d’une fleur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 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fr-FR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7" name="Image 6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fr-FR" sz="32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’image 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age contenant un tissu&#10;&#10;Description générée automatiquement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3" name="Image 12" descr="Groupe de fleurs&#10;&#10;Description générée automatiquement avec un faible niveau de confia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2" name="Espace réservé du contenu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fr-FR" sz="2400"/>
            </a:lvl1pPr>
            <a:lvl2pPr marL="228600">
              <a:buClr>
                <a:srgbClr val="73292A"/>
              </a:buClr>
              <a:defRPr lang="fr-FR" sz="2000"/>
            </a:lvl2pPr>
            <a:lvl3pPr marL="685800">
              <a:buClr>
                <a:srgbClr val="73292A"/>
              </a:buClr>
              <a:defRPr lang="fr-FR" sz="1800"/>
            </a:lvl3pPr>
            <a:lvl4pPr marL="1143000">
              <a:buClr>
                <a:srgbClr val="73292A"/>
              </a:buClr>
              <a:defRPr lang="fr-FR" sz="1600"/>
            </a:lvl4pPr>
            <a:lvl5pPr marL="1600200">
              <a:buClr>
                <a:srgbClr val="73292A"/>
              </a:buClr>
              <a:defRPr lang="fr-FR" sz="1600"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pic>
        <p:nvPicPr>
          <p:cNvPr id="6" name="Image 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Espace réservé du texte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fr-FR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fr-FR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fr-FR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fr-FR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fr-FR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1" name="Image 10" descr="Gros plan d’une plante&#10;&#10;Description générée automatiquement avec un faible niveau de confia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age 8" descr="Image contenant des draps, du tissu&#10;&#10;Description générée automatiquement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age 14" descr="Image contenant des articles en céramique, de la porcelaine&#10;&#10;Description générée automatiquement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age 16" descr="Image contenant du texte&#10;&#10;Description générée automatiquement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ve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fr-FR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fr-FR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8" name="Image 7" descr="Image contenant un tissu&#10;&#10;Description générée automatiquement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 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6" name="Image 15" descr="Image contenant une fleur, une plante&#10;&#10;Description générée automatiquement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 18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fr-FR" sz="44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fr-FR" sz="2400">
                <a:solidFill>
                  <a:schemeClr val="accent3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»</a:t>
            </a:r>
          </a:p>
        </p:txBody>
      </p:sp>
      <p:sp>
        <p:nvSpPr>
          <p:cNvPr id="28" name="Espace réservé du texte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fr-FR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0" name="Image 9" descr="Image contenant un mollusque, un insecte&#10;&#10;Description générée automatiquement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fr-FR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22" name="Espace réservé d’image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6" name="Espace réservé d’image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’image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’image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’image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’image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7" name="Espace réservé du texte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’image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6" name="Espace réservé du texte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7" name="Espace réservé d’image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1800"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2" name="Espace réservé du texte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1" name="Espace réservé du texte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 spc="20" baseline="0">
                <a:latin typeface="+mn-lt"/>
              </a:defRPr>
            </a:lvl1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fr-FR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fr-FR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maisonduperinee.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811" y="2558018"/>
            <a:ext cx="5139890" cy="170660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br>
              <a:rPr lang="fr-FR" sz="4400" spc="-20" dirty="0"/>
            </a:br>
            <a:r>
              <a:rPr lang="fr-FR" sz="4400" spc="-20" dirty="0"/>
              <a:t>Thérapie par ondes de chocs focales dans le cadre des vulvodynies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4812" y="4482258"/>
            <a:ext cx="4222376" cy="122744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Chloé BLUM</a:t>
            </a:r>
          </a:p>
          <a:p>
            <a:pPr rtl="0"/>
            <a:r>
              <a:rPr lang="fr-FR" dirty="0"/>
              <a:t>Médecin MPR pelvi-</a:t>
            </a:r>
            <a:r>
              <a:rPr lang="fr-FR" dirty="0" err="1"/>
              <a:t>périnéologue</a:t>
            </a:r>
            <a:r>
              <a:rPr lang="fr-FR" dirty="0"/>
              <a:t> - sexologue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349F3-3FC0-6278-8B0F-E30B75848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196E7-0A61-1A21-7985-BF620DA3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2" y="226996"/>
            <a:ext cx="11430000" cy="1325563"/>
          </a:xfrm>
        </p:spPr>
        <p:txBody>
          <a:bodyPr>
            <a:normAutofit fontScale="90000"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Ondes focales et vulvodynies. </a:t>
            </a:r>
            <a:b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</a:b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Etude sur 136 patientes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83FF6-CED2-0AE9-60AB-F0A0E18F00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10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08BD0C4-6A8E-AA8D-43AB-DAF73324E31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5872" y="2405634"/>
            <a:ext cx="11936128" cy="4133278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400" b="1" i="0" dirty="0">
                <a:solidFill>
                  <a:srgbClr val="222222"/>
                </a:solidFill>
                <a:effectLst/>
              </a:rPr>
              <a:t>Ondes focales au niveau vulvaire en balayage + au niveau des trigger point piriforme et obturateur interne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r-FR" sz="18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0" i="0" dirty="0">
                <a:solidFill>
                  <a:srgbClr val="222222"/>
                </a:solidFill>
                <a:effectLst/>
              </a:rPr>
              <a:t>4 séances 1/semaine de 4000 impulsions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0" i="0" dirty="0">
                <a:solidFill>
                  <a:srgbClr val="222222"/>
                </a:solidFill>
                <a:effectLst/>
              </a:rPr>
              <a:t>3 coupleurs pour travailler de la surface à la profondeur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0" i="0" dirty="0">
                <a:solidFill>
                  <a:srgbClr val="222222"/>
                </a:solidFill>
                <a:effectLst/>
              </a:rPr>
              <a:t>Intensité croissante selon tolérance de la patiente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sz="9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0" i="0" dirty="0">
                <a:solidFill>
                  <a:srgbClr val="222222"/>
                </a:solidFill>
                <a:effectLst/>
              </a:rPr>
              <a:t>Evaluation avant la première séance puis à 12 semaines après la dernière séance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0" i="0" dirty="0">
                <a:solidFill>
                  <a:srgbClr val="222222"/>
                </a:solidFill>
                <a:effectLst/>
              </a:rPr>
              <a:t>EVA spontanée et lors des rapports sexuels pénétrants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0" i="0" dirty="0" err="1">
                <a:solidFill>
                  <a:srgbClr val="222222"/>
                </a:solidFill>
                <a:effectLst/>
              </a:rPr>
              <a:t>Marinoff</a:t>
            </a:r>
            <a:endParaRPr lang="fr-FR" sz="18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0" i="0" dirty="0">
                <a:solidFill>
                  <a:srgbClr val="222222"/>
                </a:solidFill>
                <a:effectLst/>
              </a:rPr>
              <a:t>FSFI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800" b="0" i="0" dirty="0">
                <a:solidFill>
                  <a:srgbClr val="222222"/>
                </a:solidFill>
                <a:effectLst/>
              </a:rPr>
              <a:t>Amélioration globale en pourcentage</a:t>
            </a:r>
            <a:endParaRPr lang="fr-FR" sz="2000" b="0" i="0" dirty="0">
              <a:solidFill>
                <a:srgbClr val="222222"/>
              </a:solidFill>
              <a:effectLst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BA760B-55A2-E734-78DC-20C8FAE73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47" t="22201" r="16639" b="22627"/>
          <a:stretch/>
        </p:blipFill>
        <p:spPr>
          <a:xfrm>
            <a:off x="8527983" y="2831925"/>
            <a:ext cx="3664017" cy="21818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A4043EC-82A0-930C-4F96-170F0B54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300" y="4858123"/>
            <a:ext cx="2789572" cy="18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0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6B0C-CEA8-340C-DFB7-2A6154BC7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E27A2-2FD9-C9FA-2554-B1E7A9B6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2" y="226996"/>
            <a:ext cx="11430000" cy="1325563"/>
          </a:xfrm>
        </p:spPr>
        <p:txBody>
          <a:bodyPr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Focus FSFI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2C23E2-89E6-A753-C2E5-BDBE0F9A8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11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2589218-DA54-C1BB-3411-193F70B3C2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8266" y="2562091"/>
            <a:ext cx="10737606" cy="429590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2000" dirty="0">
                <a:solidFill>
                  <a:srgbClr val="222222"/>
                </a:solidFill>
              </a:rPr>
              <a:t>C</a:t>
            </a:r>
            <a:r>
              <a:rPr lang="fr-FR" sz="2000" b="0" i="0" dirty="0">
                <a:solidFill>
                  <a:srgbClr val="222222"/>
                </a:solidFill>
                <a:effectLst/>
              </a:rPr>
              <a:t>omporte 19 questions qui recouvrent les domaines suivants :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r-FR" sz="1600" b="0" i="0" dirty="0">
                <a:solidFill>
                  <a:srgbClr val="222222"/>
                </a:solidFill>
                <a:effectLst/>
              </a:rPr>
              <a:t>désir (Q1, Q2)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r-FR" sz="1600" b="0" i="0" dirty="0">
                <a:solidFill>
                  <a:srgbClr val="222222"/>
                </a:solidFill>
                <a:effectLst/>
              </a:rPr>
              <a:t>excitation (Q3–Q6)	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r-FR" sz="1600" b="0" i="0" dirty="0">
                <a:solidFill>
                  <a:srgbClr val="222222"/>
                </a:solidFill>
                <a:effectLst/>
              </a:rPr>
              <a:t>lubrification (Q7–Q10)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r-FR" sz="1600" b="0" i="0" dirty="0">
                <a:solidFill>
                  <a:srgbClr val="222222"/>
                </a:solidFill>
                <a:effectLst/>
              </a:rPr>
              <a:t>orgasme (Q11–Q13)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r-FR" sz="1600" b="0" i="0" dirty="0">
                <a:solidFill>
                  <a:srgbClr val="222222"/>
                </a:solidFill>
                <a:effectLst/>
              </a:rPr>
              <a:t>satisfaction (Q14–Q16)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r-FR" sz="1600" b="0" i="0" dirty="0">
                <a:solidFill>
                  <a:srgbClr val="222222"/>
                </a:solidFill>
                <a:effectLst/>
              </a:rPr>
              <a:t>douleur (Q17–Q19).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Score de 2 à 36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Valeur seuil &lt; ou = 26,55 : dysfonction sexuelle</a:t>
            </a:r>
            <a:endParaRPr lang="fr-FR" sz="2000" dirty="0">
              <a:solidFill>
                <a:srgbClr val="222222"/>
              </a:solidFill>
            </a:endParaRPr>
          </a:p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endParaRPr lang="fr-FR" sz="20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000" b="0" i="0" dirty="0">
              <a:solidFill>
                <a:srgbClr val="222222"/>
              </a:solidFill>
              <a:effectLst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C4001B5-1965-46B8-5183-29933AFDF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37216"/>
              </p:ext>
            </p:extLst>
          </p:nvPr>
        </p:nvGraphicFramePr>
        <p:xfrm>
          <a:off x="6342226" y="3274467"/>
          <a:ext cx="5731564" cy="2228282"/>
        </p:xfrm>
        <a:graphic>
          <a:graphicData uri="http://schemas.openxmlformats.org/drawingml/2006/table">
            <a:tbl>
              <a:tblPr/>
              <a:tblGrid>
                <a:gridCol w="5731564">
                  <a:extLst>
                    <a:ext uri="{9D8B030D-6E8A-4147-A177-3AD203B41FA5}">
                      <a16:colId xmlns:a16="http://schemas.microsoft.com/office/drawing/2014/main" val="2641603739"/>
                    </a:ext>
                  </a:extLst>
                </a:gridCol>
              </a:tblGrid>
              <a:tr h="546197">
                <a:tc>
                  <a:txBody>
                    <a:bodyPr/>
                    <a:lstStyle/>
                    <a:p>
                      <a:pPr>
                        <a:lnSpc>
                          <a:spcPts val="1177"/>
                        </a:lnSpc>
                        <a:spcAft>
                          <a:spcPts val="800"/>
                        </a:spcAft>
                      </a:pPr>
                      <a:r>
                        <a:rPr lang="fr-FR" sz="1600" b="1">
                          <a:effectLst/>
                          <a:latin typeface="+mn-lt"/>
                        </a:rPr>
                        <a:t>L’activité sexuelle peut comprendre les caresses, les préliminaires, la masturbation et la pénétration vaginale.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255832"/>
                  </a:ext>
                </a:extLst>
              </a:tr>
              <a:tr h="338122">
                <a:tc>
                  <a:txBody>
                    <a:bodyPr/>
                    <a:lstStyle/>
                    <a:p>
                      <a:pPr>
                        <a:lnSpc>
                          <a:spcPts val="1177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+mn-lt"/>
                        </a:rPr>
                        <a:t>Le rapport sexuel se définit comme la pénétration (l’introduction) du pénis.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487641"/>
                  </a:ext>
                </a:extLst>
              </a:tr>
              <a:tr h="546197">
                <a:tc>
                  <a:txBody>
                    <a:bodyPr/>
                    <a:lstStyle/>
                    <a:p>
                      <a:pPr>
                        <a:lnSpc>
                          <a:spcPts val="1177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+mn-lt"/>
                        </a:rPr>
                        <a:t>La stimulation sexuelle comprend, par exemple, les préliminaires avec un partenaire, la masturbation et les fantasmes sexuels.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6427"/>
                  </a:ext>
                </a:extLst>
              </a:tr>
              <a:tr h="546197">
                <a:tc>
                  <a:txBody>
                    <a:bodyPr/>
                    <a:lstStyle/>
                    <a:p>
                      <a:pPr>
                        <a:lnSpc>
                          <a:spcPts val="1177"/>
                        </a:lnSpc>
                        <a:spcAft>
                          <a:spcPts val="800"/>
                        </a:spcAft>
                      </a:pPr>
                      <a:r>
                        <a:rPr lang="fr-FR" sz="1600" b="1" dirty="0">
                          <a:effectLst/>
                          <a:latin typeface="+mn-lt"/>
                        </a:rPr>
                        <a:t>Le désir sexuel est un sentiment qui comprend le désir d’avoir une activité sexuelle, le fait d’être réceptive aux avances sexuelles d’un partenaire et d’avoir des pensées ou des fantasmes à propos de l’acte sexuel.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06007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7EB374F8-A06F-3F89-C698-C77D4B89D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542" y="1365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B92CF-6A9C-ED2D-1AA8-3DED4A7A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09F2D-570A-9462-9A90-6155962D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2" y="226996"/>
            <a:ext cx="11430000" cy="1325563"/>
          </a:xfrm>
        </p:spPr>
        <p:txBody>
          <a:bodyPr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Résultats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4278A6-29D8-A59F-7DDF-69301051D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12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C4032B7-AA93-42AD-A23F-E380E194D6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6345" y="2553237"/>
            <a:ext cx="5233345" cy="4615314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olidFill>
                  <a:srgbClr val="222222"/>
                </a:solidFill>
              </a:rPr>
              <a:t>Amélioration lubrification 90 % + « lifting »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olidFill>
                  <a:srgbClr val="222222"/>
                </a:solidFill>
              </a:rPr>
              <a:t>Biais multiples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dirty="0">
                <a:solidFill>
                  <a:srgbClr val="222222"/>
                </a:solidFill>
              </a:rPr>
              <a:t>Étude sans placebo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dirty="0">
                <a:solidFill>
                  <a:srgbClr val="222222"/>
                </a:solidFill>
              </a:rPr>
              <a:t>Séance cocooning : peur de l’arrêt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dirty="0">
                <a:solidFill>
                  <a:srgbClr val="222222"/>
                </a:solidFill>
              </a:rPr>
              <a:t>PEC globale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dirty="0">
                <a:solidFill>
                  <a:srgbClr val="222222"/>
                </a:solidFill>
              </a:rPr>
              <a:t>Endométriose exclue de cette étude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Quid de la durée d’efficacité?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solidFill>
                  <a:srgbClr val="222222"/>
                </a:solidFill>
              </a:rPr>
              <a:t>Nous avons 3 ans de recul 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dirty="0">
                <a:solidFill>
                  <a:srgbClr val="222222"/>
                </a:solidFill>
              </a:rPr>
              <a:t>50 % des patientes ont « besoin » de refaire des ondes focales. Indication d’une étude à distance et évaluer les mêmes critères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600" b="0" i="0" dirty="0">
                <a:solidFill>
                  <a:srgbClr val="222222"/>
                </a:solidFill>
                <a:effectLst/>
              </a:rPr>
              <a:t>Dépend du travail du kinésithérapeute au décour</a:t>
            </a:r>
            <a:r>
              <a:rPr lang="fr-FR" sz="1600" dirty="0">
                <a:solidFill>
                  <a:srgbClr val="222222"/>
                </a:solidFill>
              </a:rPr>
              <a:t>s</a:t>
            </a:r>
            <a:endParaRPr lang="fr-FR" sz="16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000" dirty="0">
              <a:solidFill>
                <a:srgbClr val="222222"/>
              </a:solidFill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0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000" dirty="0">
              <a:solidFill>
                <a:srgbClr val="222222"/>
              </a:solidFill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0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000" dirty="0">
              <a:solidFill>
                <a:srgbClr val="222222"/>
              </a:solidFill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0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2000" dirty="0">
                <a:solidFill>
                  <a:srgbClr val="222222"/>
                </a:solidFill>
              </a:rPr>
              <a:t>Problème: pas de recul sur la durée de l’effet.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2000" dirty="0">
                <a:solidFill>
                  <a:srgbClr val="222222"/>
                </a:solidFill>
              </a:rPr>
              <a:t>Plusieurs patientes</a:t>
            </a:r>
            <a:endParaRPr lang="fr-FR" sz="2000" b="0" i="0" dirty="0">
              <a:solidFill>
                <a:srgbClr val="222222"/>
              </a:solidFill>
              <a:effectLst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D05A838-B6FF-1FA8-34B8-80B24B864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46170"/>
              </p:ext>
            </p:extLst>
          </p:nvPr>
        </p:nvGraphicFramePr>
        <p:xfrm>
          <a:off x="5879690" y="2736416"/>
          <a:ext cx="630956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123">
                  <a:extLst>
                    <a:ext uri="{9D8B030D-6E8A-4147-A177-3AD203B41FA5}">
                      <a16:colId xmlns:a16="http://schemas.microsoft.com/office/drawing/2014/main" val="3269589997"/>
                    </a:ext>
                  </a:extLst>
                </a:gridCol>
                <a:gridCol w="2243320">
                  <a:extLst>
                    <a:ext uri="{9D8B030D-6E8A-4147-A177-3AD203B41FA5}">
                      <a16:colId xmlns:a16="http://schemas.microsoft.com/office/drawing/2014/main" val="1935833203"/>
                    </a:ext>
                  </a:extLst>
                </a:gridCol>
                <a:gridCol w="2033123">
                  <a:extLst>
                    <a:ext uri="{9D8B030D-6E8A-4147-A177-3AD203B41FA5}">
                      <a16:colId xmlns:a16="http://schemas.microsoft.com/office/drawing/2014/main" val="3800270518"/>
                    </a:ext>
                  </a:extLst>
                </a:gridCol>
              </a:tblGrid>
              <a:tr h="3138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Après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570863"/>
                  </a:ext>
                </a:extLst>
              </a:tr>
              <a:tr h="549221">
                <a:tc>
                  <a:txBody>
                    <a:bodyPr/>
                    <a:lstStyle/>
                    <a:p>
                      <a:r>
                        <a:rPr lang="fr-FR" dirty="0"/>
                        <a:t>EVA moyenne provoquée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329649"/>
                  </a:ext>
                </a:extLst>
              </a:tr>
              <a:tr h="549221">
                <a:tc>
                  <a:txBody>
                    <a:bodyPr/>
                    <a:lstStyle/>
                    <a:p>
                      <a:r>
                        <a:rPr lang="fr-FR" dirty="0"/>
                        <a:t>EVA moyenne spontanée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397077"/>
                  </a:ext>
                </a:extLst>
              </a:tr>
              <a:tr h="572511">
                <a:tc>
                  <a:txBody>
                    <a:bodyPr/>
                    <a:lstStyle/>
                    <a:p>
                      <a:r>
                        <a:rPr lang="fr-FR" dirty="0"/>
                        <a:t>Amélioration subjective globale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84808"/>
                  </a:ext>
                </a:extLst>
              </a:tr>
              <a:tr h="330060">
                <a:tc>
                  <a:txBody>
                    <a:bodyPr/>
                    <a:lstStyle/>
                    <a:p>
                      <a:r>
                        <a:rPr lang="fr-FR" dirty="0" err="1"/>
                        <a:t>Marinoff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40651"/>
                  </a:ext>
                </a:extLst>
              </a:tr>
              <a:tr h="549221">
                <a:tc>
                  <a:txBody>
                    <a:bodyPr/>
                    <a:lstStyle/>
                    <a:p>
                      <a:r>
                        <a:rPr lang="fr-FR" dirty="0"/>
                        <a:t>FSFI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76 % dysfonction sexuelle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38 % dysfonction sexuelle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65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1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77A4A-3BED-C589-690B-8213998AB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CBB13-0F0F-450F-B2E0-23FED210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2" y="226996"/>
            <a:ext cx="10156489" cy="1325563"/>
          </a:xfrm>
        </p:spPr>
        <p:txBody>
          <a:bodyPr>
            <a:normAutofit fontScale="90000"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PEC </a:t>
            </a:r>
            <a:r>
              <a:rPr lang="fr-FR" dirty="0" err="1">
                <a:latin typeface="Gill Sans Nova Light" panose="020B0302020104020203" pitchFamily="34" charset="0"/>
                <a:cs typeface="Gill Sans Light" panose="020B0302020104020203" pitchFamily="34" charset="-79"/>
              </a:rPr>
              <a:t>multi-disciplinaire</a:t>
            </a: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d’une</a:t>
            </a:r>
            <a:b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</a:b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vulvodynie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ECD51B-949C-6C44-5867-2A04694A4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13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DCAA8B5-DF6B-A615-16F1-0857C421E6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8266" y="2425566"/>
            <a:ext cx="10525048" cy="4133278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22222"/>
                </a:solidFill>
              </a:rPr>
              <a:t>Ondes focales + électromagnétiques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22222"/>
                </a:solidFill>
              </a:rPr>
              <a:t>Préparation magistrale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1800" b="0" i="0" dirty="0">
                <a:solidFill>
                  <a:srgbClr val="222222"/>
                </a:solidFill>
                <a:effectLst/>
              </a:rPr>
              <a:t>Kinésithérapie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22222"/>
                </a:solidFill>
              </a:rPr>
              <a:t>Electrostimulation antalgique voire kit nerf vague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1800" b="0" i="0" dirty="0">
                <a:solidFill>
                  <a:srgbClr val="222222"/>
                </a:solidFill>
                <a:effectLst/>
              </a:rPr>
              <a:t>Ostéopathie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22222"/>
                </a:solidFill>
              </a:rPr>
              <a:t>Education thérapeutique santé sexuelle: cercle vicieux, aspirateur clitoridien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22222"/>
                </a:solidFill>
              </a:rPr>
              <a:t>T</a:t>
            </a:r>
            <a:r>
              <a:rPr lang="fr-FR" sz="1800" b="0" i="0" dirty="0">
                <a:solidFill>
                  <a:srgbClr val="222222"/>
                </a:solidFill>
                <a:effectLst/>
              </a:rPr>
              <a:t>raitement de fond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22222"/>
                </a:solidFill>
              </a:rPr>
              <a:t>PEC psychologique / Neurofeedback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1800" dirty="0">
                <a:solidFill>
                  <a:srgbClr val="222222"/>
                </a:solidFill>
              </a:rPr>
              <a:t>Table de traction pour le syndrome de la charnière dorso-lombaire ? 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1800" dirty="0">
              <a:solidFill>
                <a:srgbClr val="222222"/>
              </a:solidFill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18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400" b="0" i="0" dirty="0">
              <a:solidFill>
                <a:srgbClr val="222222"/>
              </a:solidFill>
              <a:effectLst/>
            </a:endParaRPr>
          </a:p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endParaRPr lang="fr-FR" sz="2400" dirty="0">
              <a:solidFill>
                <a:srgbClr val="222222"/>
              </a:solidFill>
            </a:endParaRPr>
          </a:p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endParaRPr lang="fr-FR" sz="2400" b="0" i="0" dirty="0">
              <a:solidFill>
                <a:srgbClr val="222222"/>
              </a:solidFill>
              <a:effectLst/>
            </a:endParaRP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400" b="0" i="0" dirty="0">
              <a:solidFill>
                <a:srgbClr val="222222"/>
              </a:solidFill>
              <a:effectLst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B2450A-852E-F1CF-92A5-154111F35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134151"/>
            <a:ext cx="2476500" cy="18478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799832-8ACC-CF33-8A20-9B3DE835E2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324"/>
          <a:stretch/>
        </p:blipFill>
        <p:spPr>
          <a:xfrm>
            <a:off x="10038778" y="4448632"/>
            <a:ext cx="2153222" cy="21431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8A2E56-B28D-B7FF-B687-5B43D87F7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653" y="4537692"/>
            <a:ext cx="2143125" cy="2143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03F8EA-264C-2207-E8B8-C2420F1CA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764" y="2479577"/>
            <a:ext cx="6492350" cy="20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4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Merci de votre attention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852" y="953845"/>
            <a:ext cx="4299877" cy="284378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Dr Chloé BLUM​</a:t>
            </a:r>
          </a:p>
          <a:p>
            <a:pPr rtl="0"/>
            <a:r>
              <a:rPr lang="fr-FR" dirty="0">
                <a:hlinkClick r:id="rId3"/>
              </a:rPr>
              <a:t>contact@maisonduperinee.fr</a:t>
            </a:r>
            <a:endParaRPr lang="fr-FR" dirty="0"/>
          </a:p>
          <a:p>
            <a:pPr rtl="0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5AAF68-306A-F1DA-7C45-696ABC748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494" y="4183563"/>
            <a:ext cx="7358506" cy="26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3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764" y="1426464"/>
            <a:ext cx="4628308" cy="4242816"/>
          </a:xfrm>
        </p:spPr>
        <p:txBody>
          <a:bodyPr rtlCol="0">
            <a:normAutofit fontScale="32500" lnSpcReduction="20000"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Ondes de chocs focales</a:t>
            </a:r>
          </a:p>
        </p:txBody>
      </p:sp>
      <p:pic>
        <p:nvPicPr>
          <p:cNvPr id="10" name="Image 9" descr="Accent floral en forme de feuille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819872" y="5166874"/>
            <a:ext cx="1243661" cy="790090"/>
          </a:xfrm>
          <a:prstGeom prst="rect">
            <a:avLst/>
          </a:prstGeom>
        </p:spPr>
      </p:pic>
      <p:pic>
        <p:nvPicPr>
          <p:cNvPr id="1929" name="Image 1928" descr="Accent floral en forme de feuille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8" y="4248756"/>
            <a:ext cx="1791038" cy="203369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0675" y="1426464"/>
            <a:ext cx="5154548" cy="4929886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</a:lstStyle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Indications en médecine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Indications en pelvi-</a:t>
            </a:r>
            <a:r>
              <a:rPr lang="fr-FR" b="1" dirty="0" err="1">
                <a:latin typeface="Gill Sans Nova Light" panose="020B0302020104020203" pitchFamily="34" charset="0"/>
                <a:cs typeface="Gill Sans Light" panose="020B0302020104020203" pitchFamily="34" charset="-79"/>
              </a:rPr>
              <a:t>périnéologie</a:t>
            </a:r>
            <a:endParaRPr lang="fr-FR" b="1" dirty="0"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Etudes ondes de chocs focales / DPPC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Etude ondes de chocs focales / dyspareunies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Notre expérience clinique à la    Maison du Périnée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09B1-03F7-574D-7EE5-0D0291866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B3E89-DC1B-2158-1F5F-5BC8626D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Utilisation en médecine depuis 1980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4A6E3F-88E1-1044-345A-CDD323E765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3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EB97190-4681-EB89-3150-721EDFAB9B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2800" y="2370667"/>
            <a:ext cx="9004060" cy="4487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2400" dirty="0">
                <a:solidFill>
                  <a:srgbClr val="222222"/>
                </a:solidFill>
              </a:rPr>
              <a:t>O</a:t>
            </a:r>
            <a:r>
              <a:rPr lang="fr-FR" sz="2400" b="0" i="0" dirty="0">
                <a:solidFill>
                  <a:srgbClr val="222222"/>
                </a:solidFill>
                <a:effectLst/>
              </a:rPr>
              <a:t>ndes sonores audibles à haut niveau énergétique avec multiples indications</a:t>
            </a:r>
            <a:r>
              <a:rPr lang="fr-FR" sz="2400" dirty="0">
                <a:solidFill>
                  <a:srgbClr val="222222"/>
                </a:solidFill>
              </a:rPr>
              <a:t> </a:t>
            </a:r>
            <a:r>
              <a:rPr lang="fr-FR" sz="2400" b="0" i="0" dirty="0">
                <a:solidFill>
                  <a:srgbClr val="222222"/>
                </a:solidFill>
                <a:effectLst/>
              </a:rPr>
              <a:t>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2400" b="1" i="0" dirty="0">
                <a:solidFill>
                  <a:srgbClr val="222222"/>
                </a:solidFill>
                <a:effectLst/>
              </a:rPr>
              <a:t>Néphrologique</a:t>
            </a:r>
            <a:r>
              <a:rPr lang="fr-FR" sz="2400" dirty="0">
                <a:solidFill>
                  <a:srgbClr val="222222"/>
                </a:solidFill>
              </a:rPr>
              <a:t> </a:t>
            </a:r>
            <a:r>
              <a:rPr lang="fr-FR" sz="2400" b="0" i="0" dirty="0">
                <a:solidFill>
                  <a:srgbClr val="222222"/>
                </a:solidFill>
                <a:effectLst/>
              </a:rPr>
              <a:t>: haute intensité pour la lithotritie extra-corporelle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222222"/>
                </a:solidFill>
              </a:rPr>
              <a:t>Orthopédique</a:t>
            </a:r>
            <a:r>
              <a:rPr lang="fr-FR" sz="2400" dirty="0">
                <a:solidFill>
                  <a:srgbClr val="222222"/>
                </a:solidFill>
              </a:rPr>
              <a:t> : 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r-FR" b="0" i="0" dirty="0">
                <a:solidFill>
                  <a:srgbClr val="222222"/>
                </a:solidFill>
                <a:effectLst/>
              </a:rPr>
              <a:t>Ondes de chocs radiales ou focales (ou les 2)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fr-FR" b="0" i="0" dirty="0">
                <a:solidFill>
                  <a:srgbClr val="444444"/>
                </a:solidFill>
                <a:effectLst/>
              </a:rPr>
              <a:t>Pseudarthroses, tendinopathies d’insertion, retards de cicatrisation des plaies et aux syndromes de douleur </a:t>
            </a:r>
            <a:r>
              <a:rPr lang="fr-FR" b="0" i="0" dirty="0" err="1">
                <a:solidFill>
                  <a:srgbClr val="444444"/>
                </a:solidFill>
                <a:effectLst/>
              </a:rPr>
              <a:t>myo</a:t>
            </a:r>
            <a:r>
              <a:rPr lang="fr-FR" b="0" i="0" dirty="0">
                <a:solidFill>
                  <a:srgbClr val="444444"/>
                </a:solidFill>
                <a:effectLst/>
              </a:rPr>
              <a:t>-fasciale.</a:t>
            </a:r>
            <a:endParaRPr lang="fr-FR" b="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fr-FR" sz="2400" b="1" dirty="0"/>
              <a:t>Neurologique</a:t>
            </a:r>
            <a:r>
              <a:rPr lang="fr-FR" sz="2400" dirty="0"/>
              <a:t> : stimulation </a:t>
            </a:r>
            <a:r>
              <a:rPr lang="fr-FR" sz="2400" dirty="0" err="1"/>
              <a:t>trans-crânienne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733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85C80-E94C-6F12-8D60-F6C215A5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3"/>
                </a:solidFill>
                <a:latin typeface="+mn-lt"/>
              </a:rPr>
              <a:t>Indications en pelvi-</a:t>
            </a:r>
            <a:r>
              <a:rPr lang="fr-FR" dirty="0" err="1">
                <a:solidFill>
                  <a:schemeClr val="accent3"/>
                </a:solidFill>
                <a:latin typeface="+mn-lt"/>
              </a:rPr>
              <a:t>périnéologie</a:t>
            </a:r>
            <a:r>
              <a:rPr lang="fr-FR" dirty="0">
                <a:latin typeface="+mn-lt"/>
              </a:rPr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9C7884-2347-D43F-97B3-B0A12FD87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4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305B8C4-8D42-A03B-2D87-4F46EC9D73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2196" y="2630594"/>
            <a:ext cx="8395208" cy="4487333"/>
          </a:xfrm>
        </p:spPr>
        <p:txBody>
          <a:bodyPr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fr-FR" sz="24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Troubles vésico-sphinctériens</a:t>
            </a:r>
          </a:p>
          <a:p>
            <a:pPr marL="571500" lvl="1" indent="-342900">
              <a:lnSpc>
                <a:spcPct val="150000"/>
              </a:lnSpc>
            </a:pPr>
            <a:r>
              <a:rPr lang="fr-FR" sz="20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IUE par renforcement du plancher pelvien</a:t>
            </a:r>
          </a:p>
          <a:p>
            <a:pPr marL="571500" lvl="1" indent="-342900">
              <a:lnSpc>
                <a:spcPct val="150000"/>
              </a:lnSpc>
            </a:pPr>
            <a:r>
              <a:rPr lang="fr-FR" sz="20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SCHAV (comme pour la spasticité musculaire)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fr-FR" sz="24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Troubles érectiles d’origine vasculaire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fr-FR" sz="24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Maladie de Lapeyronie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fr-FR" sz="2400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Douleurs pelvi-périnéales chroniques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8AADC72-5074-730F-FF90-C4E4EF288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377" y="2626512"/>
            <a:ext cx="4894861" cy="27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8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3B091-1EF7-60AC-F1E3-CCD6506C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076864"/>
          </a:xfrm>
        </p:spPr>
        <p:txBody>
          <a:bodyPr/>
          <a:lstStyle/>
          <a:p>
            <a:pPr marL="0" indent="0" rtl="0">
              <a:lnSpc>
                <a:spcPct val="150000"/>
              </a:lnSpc>
              <a:buNone/>
            </a:pP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Effet sur les douleurs chroniques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8A6430-CBF4-43FC-04BE-ACD17C8E52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5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0231181-DEBE-4AEB-E5D5-61E2C6F40A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55634" y="2782712"/>
            <a:ext cx="9620272" cy="40752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b="0" i="0" dirty="0" err="1">
                <a:solidFill>
                  <a:srgbClr val="222222"/>
                </a:solidFill>
                <a:effectLst/>
              </a:rPr>
              <a:t>Angiogénèse</a:t>
            </a:r>
            <a:r>
              <a:rPr lang="fr-FR" sz="2400" b="0" i="0" dirty="0">
                <a:solidFill>
                  <a:srgbClr val="222222"/>
                </a:solidFill>
                <a:effectLst/>
              </a:rPr>
              <a:t> par synthèse de VEGF (facteur de croissance endothéliale vasculaire)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Anti-inflammatoire par synthèse de NO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Activation </a:t>
            </a:r>
            <a:r>
              <a:rPr lang="fr-FR" sz="2400" b="0" i="0" dirty="0" err="1">
                <a:solidFill>
                  <a:srgbClr val="222222"/>
                </a:solidFill>
                <a:effectLst/>
              </a:rPr>
              <a:t>gate</a:t>
            </a:r>
            <a:r>
              <a:rPr lang="fr-FR" sz="2400" b="0" i="0" dirty="0">
                <a:solidFill>
                  <a:srgbClr val="222222"/>
                </a:solidFill>
                <a:effectLst/>
              </a:rPr>
              <a:t>-control par libération de substance 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Stabilisation du seuil douloureux par effet de cavitation qui inhibe la sensibilisation centrale</a:t>
            </a:r>
          </a:p>
          <a:p>
            <a:pPr marL="0" indent="0" algn="l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 </a:t>
            </a:r>
          </a:p>
          <a:p>
            <a:pPr marL="0" indent="0" algn="l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13853-A582-741B-C0D1-1BE4A938702B}"/>
              </a:ext>
            </a:extLst>
          </p:cNvPr>
          <p:cNvSpPr txBox="1"/>
          <p:nvPr/>
        </p:nvSpPr>
        <p:spPr>
          <a:xfrm>
            <a:off x="64698" y="6015161"/>
            <a:ext cx="12127301" cy="83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Mariotto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S, de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Prati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AC, Cavalieri E, Amelio E,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Marlinghaus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E, Suzuki H.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Extracorporeal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shock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wave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therapy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inflammatory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diseases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molecular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mechanism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that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triggers anti-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inflammatory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action.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Curr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Med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Chem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2009;16(19):2366-72</a:t>
            </a:r>
          </a:p>
          <a:p>
            <a:pPr marL="0" indent="0" algn="l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Maier M,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Averbeck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B,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Milz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S,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Refior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H.J, Schmitz C. Substance P and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prostaglandin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E2 release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after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shock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wave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application to the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rabbit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femur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Clin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Orthop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Relat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2003;406:237-45.</a:t>
            </a:r>
          </a:p>
          <a:p>
            <a:pPr marL="0" indent="0" algn="l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Salama AB,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Abouelnaga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WA.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Effect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of radial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shock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wave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on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chronic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pelvic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pain syndrome/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chronic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prostatitis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J Phys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Ther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Sci</a:t>
            </a:r>
            <a:r>
              <a:rPr lang="fr-FR" sz="10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2018;30(9):1145-9.</a:t>
            </a:r>
          </a:p>
        </p:txBody>
      </p:sp>
    </p:spTree>
    <p:extLst>
      <p:ext uri="{BB962C8B-B14F-4D97-AF65-F5344CB8AC3E}">
        <p14:creationId xmlns:p14="http://schemas.microsoft.com/office/powerpoint/2010/main" val="70651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91A11-6274-1C5E-97DA-EE5A0876C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4363F-FA54-661C-9A78-17783A85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2" y="226996"/>
            <a:ext cx="11430000" cy="1325563"/>
          </a:xfrm>
        </p:spPr>
        <p:txBody>
          <a:bodyPr>
            <a:normAutofit fontScale="90000"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Etude efficacité des ondes focales sur les douleurs </a:t>
            </a:r>
            <a:b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</a:b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pelvi-périnéales chroniques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3B3884-91E6-05F0-1842-0C254C008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6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A4C0468-FA50-D324-9E2E-1AA3D72BDA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6920" y="2914182"/>
            <a:ext cx="11204288" cy="3173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dirty="0">
                <a:solidFill>
                  <a:srgbClr val="222222"/>
                </a:solidFill>
              </a:rPr>
              <a:t>Etude double aveugle – prostatite chronique (DPPC)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dirty="0">
                <a:solidFill>
                  <a:srgbClr val="222222"/>
                </a:solidFill>
              </a:rPr>
              <a:t>Ondes de choc appliquées dans la région périnéale.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dirty="0">
                <a:solidFill>
                  <a:srgbClr val="222222"/>
                </a:solidFill>
              </a:rPr>
              <a:t>Tous les patients du groupe traité par ondes de choc = amélioration des douleurs, de la qualité de vie p &lt;0, 0001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dirty="0">
                <a:solidFill>
                  <a:srgbClr val="222222"/>
                </a:solidFill>
              </a:rPr>
              <a:t>Revue systématique de 2017 confirme ESWT permettait un traitement sûr et efficace du CPPS à court terme.</a:t>
            </a:r>
            <a:endParaRPr lang="fr-FR" sz="2400" b="0" i="0" dirty="0">
              <a:solidFill>
                <a:srgbClr val="222222"/>
              </a:solidFill>
              <a:effectLst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867737-F455-924E-5615-42304E77C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327" y="1771287"/>
            <a:ext cx="2928562" cy="186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66F1DF-D311-701C-8D65-DAB06218BAE9}"/>
              </a:ext>
            </a:extLst>
          </p:cNvPr>
          <p:cNvSpPr txBox="1"/>
          <p:nvPr/>
        </p:nvSpPr>
        <p:spPr>
          <a:xfrm>
            <a:off x="7620" y="5904699"/>
            <a:ext cx="12192000" cy="634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fr-FR" sz="1000" b="0" i="0" dirty="0">
                <a:solidFill>
                  <a:srgbClr val="222222"/>
                </a:solidFill>
                <a:effectLst/>
              </a:rPr>
              <a:t>Zimmermann, R.;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Cumpanas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, A.;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Miclea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, F.;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Janetschek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,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Gü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.: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Extracorporeal</a:t>
            </a:r>
            <a:r>
              <a:rPr lang="fr-FR" sz="1000" dirty="0">
                <a:solidFill>
                  <a:srgbClr val="222222"/>
                </a:solidFill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shock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wave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therapy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 for the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treatment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 of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chronic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pelvic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 pain syndrome in males: a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randomised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, double-blind, placebo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controlled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study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,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European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 </a:t>
            </a:r>
            <a:r>
              <a:rPr lang="fr-FR" sz="1000" b="0" i="0" dirty="0" err="1">
                <a:solidFill>
                  <a:srgbClr val="222222"/>
                </a:solidFill>
                <a:effectLst/>
              </a:rPr>
              <a:t>urology</a:t>
            </a:r>
            <a:r>
              <a:rPr lang="fr-FR" sz="1000" b="0" i="0" dirty="0">
                <a:solidFill>
                  <a:srgbClr val="222222"/>
                </a:solidFill>
                <a:effectLst/>
              </a:rPr>
              <a:t>, 2009</a:t>
            </a:r>
          </a:p>
          <a:p>
            <a:pPr marL="0" indent="0" algn="l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000" b="0" i="0" dirty="0">
                <a:solidFill>
                  <a:srgbClr val="222222"/>
                </a:solidFill>
                <a:effectLst/>
              </a:rPr>
              <a:t>Extracorporeal Shock Wave Therapy (ESWT) in Urology: A Systematic Review of Outcome in </a:t>
            </a:r>
            <a:r>
              <a:rPr lang="en-US" sz="1000" b="0" i="0" dirty="0" err="1">
                <a:solidFill>
                  <a:srgbClr val="222222"/>
                </a:solidFill>
                <a:effectLst/>
              </a:rPr>
              <a:t>Peyronie's</a:t>
            </a:r>
            <a:r>
              <a:rPr lang="en-US" sz="1000" b="0" i="0" dirty="0">
                <a:solidFill>
                  <a:srgbClr val="222222"/>
                </a:solidFill>
                <a:effectLst/>
              </a:rPr>
              <a:t> Disease, Erectile Dysfunction and Chronic Pelvic Pain. World J Urol. 2017 Jan</a:t>
            </a:r>
            <a:endParaRPr lang="fr-FR" sz="10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318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F09C8-4ADB-4E5D-2AC3-D9844B274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889CB-60EA-FFD9-AB35-4EFA72A7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2" y="226996"/>
            <a:ext cx="11430000" cy="1325563"/>
          </a:xfrm>
        </p:spPr>
        <p:txBody>
          <a:bodyPr>
            <a:normAutofit fontScale="90000"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Etude efficacité des ondes focales sur les</a:t>
            </a:r>
            <a:b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</a:b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dyspareunies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ED35C9-EFC2-E1B9-4664-F9A4BEC1E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97BA173-578F-F670-F481-98AFE1693A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8266" y="2319688"/>
            <a:ext cx="10737606" cy="4239156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2400" b="1" i="0" u="sng" dirty="0">
                <a:solidFill>
                  <a:srgbClr val="222222"/>
                </a:solidFill>
                <a:effectLst/>
              </a:rPr>
              <a:t>Etude prospective, randomisée, en double aveugle, contrôlée par placebo. </a:t>
            </a:r>
          </a:p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1200" b="0" i="0" dirty="0">
                <a:solidFill>
                  <a:srgbClr val="222222"/>
                </a:solidFill>
                <a:effectLst/>
              </a:rPr>
              <a:t>Karel Hurt, République tchèque</a:t>
            </a:r>
          </a:p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62 femmes présentant une dyspareunie</a:t>
            </a:r>
          </a:p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Traitement par ondes de chocs focales hebdomadaires pendant 4 semaines</a:t>
            </a:r>
          </a:p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Evaluation dyspareunie score </a:t>
            </a:r>
            <a:r>
              <a:rPr lang="fr-FR" sz="2000" b="0" i="0" dirty="0" err="1">
                <a:solidFill>
                  <a:srgbClr val="222222"/>
                </a:solidFill>
                <a:effectLst/>
              </a:rPr>
              <a:t>Marinoff</a:t>
            </a:r>
            <a:r>
              <a:rPr lang="fr-FR" sz="2000" b="0" i="0" dirty="0">
                <a:solidFill>
                  <a:srgbClr val="222222"/>
                </a:solidFill>
                <a:effectLst/>
              </a:rPr>
              <a:t> et EVA 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fr-FR" sz="2000" dirty="0">
                <a:solidFill>
                  <a:srgbClr val="222222"/>
                </a:solidFill>
              </a:rPr>
              <a:t>A</a:t>
            </a:r>
            <a:r>
              <a:rPr lang="fr-FR" sz="2000" b="0" i="0" dirty="0">
                <a:solidFill>
                  <a:srgbClr val="222222"/>
                </a:solidFill>
                <a:effectLst/>
              </a:rPr>
              <a:t>vant traitement </a:t>
            </a:r>
          </a:p>
          <a:p>
            <a:pPr>
              <a:lnSpc>
                <a:spcPct val="100000"/>
              </a:lnSpc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À 1, 4 et 12 semaines après la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dernière séance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0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4F537D-DBB1-8C4E-B6F7-3EBC7BD8A7EB}"/>
              </a:ext>
            </a:extLst>
          </p:cNvPr>
          <p:cNvSpPr txBox="1"/>
          <p:nvPr/>
        </p:nvSpPr>
        <p:spPr>
          <a:xfrm>
            <a:off x="8560790" y="3214339"/>
            <a:ext cx="3590223" cy="33445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ts val="1177"/>
              </a:lnSpc>
              <a:spcAft>
                <a:spcPts val="800"/>
              </a:spcAft>
            </a:pPr>
            <a:endParaRPr lang="fr-FR" sz="180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ts val="1177"/>
              </a:lnSpc>
              <a:spcAft>
                <a:spcPts val="800"/>
              </a:spcAft>
            </a:pPr>
            <a:r>
              <a:rPr lang="fr-FR" sz="180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Marinoff</a:t>
            </a:r>
            <a:endParaRPr lang="fr-FR" sz="180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ts val="1177"/>
              </a:lnSpc>
              <a:spcAft>
                <a:spcPts val="800"/>
              </a:spcAft>
            </a:pPr>
            <a:r>
              <a:rPr lang="fr-FR" sz="180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Incidence de la douleur sur la pratique rapports sexuels pénétrants :</a:t>
            </a:r>
          </a:p>
          <a:p>
            <a:pPr algn="l">
              <a:lnSpc>
                <a:spcPts val="1177"/>
              </a:lnSpc>
              <a:spcAft>
                <a:spcPts val="800"/>
              </a:spcAft>
            </a:pPr>
            <a:endParaRPr lang="fr-FR" sz="180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ts val="1177"/>
              </a:lnSpc>
              <a:spcAft>
                <a:spcPts val="800"/>
              </a:spcAft>
            </a:pPr>
            <a:r>
              <a:rPr lang="fr-FR" sz="180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0 : pas de limitation des rapports sexuels</a:t>
            </a:r>
          </a:p>
          <a:p>
            <a:pPr algn="l">
              <a:lnSpc>
                <a:spcPts val="1177"/>
              </a:lnSpc>
              <a:spcAft>
                <a:spcPts val="800"/>
              </a:spcAft>
            </a:pPr>
            <a:r>
              <a:rPr lang="fr-FR" sz="180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1 : provoque une gêne, mais n'empêche pas les rapports sexuels</a:t>
            </a:r>
          </a:p>
          <a:p>
            <a:pPr algn="l">
              <a:lnSpc>
                <a:spcPts val="1177"/>
              </a:lnSpc>
              <a:spcAft>
                <a:spcPts val="800"/>
              </a:spcAft>
            </a:pPr>
            <a:r>
              <a:rPr lang="fr-FR" sz="180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2 : empêche fréquemment les rapports sexuels</a:t>
            </a:r>
          </a:p>
          <a:p>
            <a:pPr algn="l">
              <a:lnSpc>
                <a:spcPts val="1177"/>
              </a:lnSpc>
              <a:spcAft>
                <a:spcPts val="800"/>
              </a:spcAft>
            </a:pPr>
            <a:r>
              <a:rPr lang="fr-FR" sz="180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3 : empêche complètement le rapport sexuel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B6A342-6900-B72E-635B-5A1DE73F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784" y="4666245"/>
            <a:ext cx="2743201" cy="20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0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CA8E8-538C-8383-6E97-BA90B75E9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2F626-289A-FEFF-16D7-347957D2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2" y="226996"/>
            <a:ext cx="11430000" cy="1325563"/>
          </a:xfrm>
        </p:spPr>
        <p:txBody>
          <a:bodyPr>
            <a:normAutofit fontScale="90000"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Etude efficacité des ondes focales sur les</a:t>
            </a:r>
            <a:b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</a:b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dyspareunies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D5250D-8321-7061-32CF-1491D2F2B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AB32E3-7D2B-2630-73FE-48A205C1EC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8266" y="2319688"/>
            <a:ext cx="10737606" cy="4239156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2400" b="1" i="0" u="sng" dirty="0">
                <a:solidFill>
                  <a:srgbClr val="222222"/>
                </a:solidFill>
                <a:effectLst/>
              </a:rPr>
              <a:t>Etude prospective, randomisée, en double aveugle, contrôlée par placebo. </a:t>
            </a:r>
          </a:p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1100" b="0" i="0" dirty="0">
                <a:solidFill>
                  <a:srgbClr val="222222"/>
                </a:solidFill>
                <a:effectLst/>
              </a:rPr>
              <a:t>Karel Hurt, République tchèque</a:t>
            </a:r>
          </a:p>
          <a:p>
            <a:pPr marL="0" indent="0" algn="l">
              <a:lnSpc>
                <a:spcPct val="100000"/>
              </a:lnSpc>
              <a:spcAft>
                <a:spcPts val="800"/>
              </a:spcAft>
              <a:buNone/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Résultats :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Les différences avant et après traitement au sein des groupes étaient toutes P &lt; 0,001 (effet placebo +++) et entre les groupes P &lt; 0,001.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Réduction de la douleur &gt; 30%.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Tailles d'effet importantes : </a:t>
            </a:r>
            <a:r>
              <a:rPr lang="fr-FR" sz="2000" b="0" i="0" dirty="0" err="1">
                <a:solidFill>
                  <a:srgbClr val="222222"/>
                </a:solidFill>
                <a:effectLst/>
              </a:rPr>
              <a:t>Marinoff</a:t>
            </a:r>
            <a:r>
              <a:rPr lang="fr-FR" sz="2000" b="0" i="0" dirty="0">
                <a:solidFill>
                  <a:srgbClr val="222222"/>
                </a:solidFill>
                <a:effectLst/>
              </a:rPr>
              <a:t> 0,825 et EVA 0,883.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fr-FR" sz="2000" b="0" i="0" dirty="0">
                <a:solidFill>
                  <a:srgbClr val="222222"/>
                </a:solidFill>
                <a:effectLst/>
              </a:rPr>
              <a:t>Conclusions : L'ESWT a significativement réduit la douleur subjective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endParaRPr lang="fr-FR" sz="24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931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919D4-C720-2999-9B00-9A74DAB5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344912-BFCD-9C36-EBE9-634966E0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2" y="226996"/>
            <a:ext cx="11430000" cy="1325563"/>
          </a:xfrm>
        </p:spPr>
        <p:txBody>
          <a:bodyPr>
            <a:normAutofit fontScale="90000"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Indications des ondes focales </a:t>
            </a:r>
            <a:b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</a:br>
            <a:r>
              <a:rPr lang="fr-FR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à la Maison du Périnée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CC09E3-4F0E-8EAE-A466-D4F235A16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01A0C33-E660-FDF3-563C-D030F5CAC8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8266" y="2483556"/>
            <a:ext cx="9264137" cy="4075288"/>
          </a:xfrm>
        </p:spPr>
        <p:txBody>
          <a:bodyPr>
            <a:normAutofit fontScale="92500" lnSpcReduction="20000"/>
          </a:bodyPr>
          <a:lstStyle/>
          <a:p>
            <a:pPr marL="457200" algn="l">
              <a:lnSpc>
                <a:spcPct val="100000"/>
              </a:lnSpc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Vulvodynie spontanée</a:t>
            </a:r>
          </a:p>
          <a:p>
            <a:pPr marL="457200" algn="l">
              <a:lnSpc>
                <a:spcPct val="100000"/>
              </a:lnSpc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Vulvodynie provoquée – dyspareunie</a:t>
            </a:r>
          </a:p>
          <a:p>
            <a:pPr marL="457200" algn="l">
              <a:lnSpc>
                <a:spcPct val="100000"/>
              </a:lnSpc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Endométriose</a:t>
            </a:r>
          </a:p>
          <a:p>
            <a:pPr marL="457200" algn="l">
              <a:lnSpc>
                <a:spcPct val="100000"/>
              </a:lnSpc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Fissure anale – hémorroïdes</a:t>
            </a:r>
          </a:p>
          <a:p>
            <a:pPr marL="457200" algn="l">
              <a:lnSpc>
                <a:spcPct val="100000"/>
              </a:lnSpc>
              <a:spcAft>
                <a:spcPts val="800"/>
              </a:spcAft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Névralgie pudendale</a:t>
            </a:r>
          </a:p>
          <a:p>
            <a:pPr marL="457200" algn="l">
              <a:lnSpc>
                <a:spcPct val="100000"/>
              </a:lnSpc>
              <a:spcAft>
                <a:spcPts val="800"/>
              </a:spcAft>
            </a:pPr>
            <a:r>
              <a:rPr lang="fr-FR" sz="2400" dirty="0">
                <a:solidFill>
                  <a:srgbClr val="222222"/>
                </a:solidFill>
              </a:rPr>
              <a:t>Troubles de l’érection</a:t>
            </a:r>
          </a:p>
          <a:p>
            <a:pPr marL="457200" algn="l">
              <a:lnSpc>
                <a:spcPct val="100000"/>
              </a:lnSpc>
              <a:spcAft>
                <a:spcPts val="800"/>
              </a:spcAft>
            </a:pPr>
            <a:r>
              <a:rPr lang="fr-FR" sz="2400" dirty="0">
                <a:solidFill>
                  <a:srgbClr val="222222"/>
                </a:solidFill>
              </a:rPr>
              <a:t>Maladie de Lapeyronie</a:t>
            </a:r>
          </a:p>
          <a:p>
            <a:pPr marL="457200" algn="l">
              <a:lnSpc>
                <a:spcPct val="100000"/>
              </a:lnSpc>
              <a:spcAft>
                <a:spcPts val="800"/>
              </a:spcAft>
            </a:pPr>
            <a:r>
              <a:rPr lang="fr-FR" sz="2400" b="0" i="0" dirty="0">
                <a:solidFill>
                  <a:srgbClr val="222222"/>
                </a:solidFill>
                <a:effectLst/>
              </a:rPr>
              <a:t>Troubles de l’orgasme chez les patients neurologiques</a:t>
            </a:r>
          </a:p>
          <a:p>
            <a:pPr marL="457200" algn="l">
              <a:lnSpc>
                <a:spcPct val="100000"/>
              </a:lnSpc>
              <a:spcAft>
                <a:spcPts val="800"/>
              </a:spcAft>
            </a:pPr>
            <a:r>
              <a:rPr lang="fr-FR" sz="2400" dirty="0">
                <a:solidFill>
                  <a:srgbClr val="222222"/>
                </a:solidFill>
              </a:rPr>
              <a:t>Troubles vésico-sphinctériens</a:t>
            </a:r>
            <a:endParaRPr lang="fr-FR" sz="2400" b="0" i="0" dirty="0">
              <a:solidFill>
                <a:srgbClr val="222222"/>
              </a:solidFill>
              <a:effectLst/>
            </a:endParaRPr>
          </a:p>
          <a:p>
            <a:pPr indent="0" algn="l">
              <a:lnSpc>
                <a:spcPts val="1177"/>
              </a:lnSpc>
              <a:buNone/>
            </a:pPr>
            <a:endParaRPr lang="fr-FR" sz="48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99863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17_TF56410444_Win32" id="{68477A9D-C4DC-4CB2-9FCF-5CCF7CAC0EB1}" vid="{0D64B0DD-AC28-4E42-82C5-429DF2BAD0E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{DB52BB82-E260-4C2C-89AB-C6F9D631BF80}tf56410444_win32</Template>
  <TotalTime>293</TotalTime>
  <Words>1083</Words>
  <Application>Microsoft Office PowerPoint</Application>
  <PresentationFormat>Grand écran</PresentationFormat>
  <Paragraphs>169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Thème Office</vt:lpstr>
      <vt:lpstr> Thérapie par ondes de chocs focales dans le cadre des vulvodynies</vt:lpstr>
      <vt:lpstr>Présentation PowerPoint</vt:lpstr>
      <vt:lpstr>Utilisation en médecine depuis 1980</vt:lpstr>
      <vt:lpstr>Indications en pelvi-périnéologie </vt:lpstr>
      <vt:lpstr>Effet sur les douleurs chroniques</vt:lpstr>
      <vt:lpstr>Etude efficacité des ondes focales sur les douleurs  pelvi-périnéales chroniques</vt:lpstr>
      <vt:lpstr>Etude efficacité des ondes focales sur les dyspareunies</vt:lpstr>
      <vt:lpstr>Etude efficacité des ondes focales sur les dyspareunies</vt:lpstr>
      <vt:lpstr>Indications des ondes focales  à la Maison du Périnée</vt:lpstr>
      <vt:lpstr>Ondes focales et vulvodynies.  Etude sur 136 patientes </vt:lpstr>
      <vt:lpstr>Focus FSFI</vt:lpstr>
      <vt:lpstr>Résultats</vt:lpstr>
      <vt:lpstr>PEC multi-disciplinaire d’une  vulvodynie </vt:lpstr>
      <vt:lpstr>Merci de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 génito-sexuels  et SEP</dc:title>
  <dc:creator>chloé Blum</dc:creator>
  <cp:lastModifiedBy>LAURENCE Thierry</cp:lastModifiedBy>
  <cp:revision>13</cp:revision>
  <dcterms:created xsi:type="dcterms:W3CDTF">2023-06-21T19:36:08Z</dcterms:created>
  <dcterms:modified xsi:type="dcterms:W3CDTF">2025-02-06T10:03:14Z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1de76be-9bfa-4162-a0ea-3fa99f3af264_Enabled">
    <vt:lpwstr>true</vt:lpwstr>
  </property>
  <property fmtid="{D5CDD505-2E9C-101B-9397-08002B2CF9AE}" pid="4" name="MSIP_Label_d1de76be-9bfa-4162-a0ea-3fa99f3af264_SetDate">
    <vt:lpwstr>2025-02-04T21:52:33Z</vt:lpwstr>
  </property>
  <property fmtid="{D5CDD505-2E9C-101B-9397-08002B2CF9AE}" pid="5" name="MSIP_Label_d1de76be-9bfa-4162-a0ea-3fa99f3af264_Method">
    <vt:lpwstr>Privileged</vt:lpwstr>
  </property>
  <property fmtid="{D5CDD505-2E9C-101B-9397-08002B2CF9AE}" pid="6" name="MSIP_Label_d1de76be-9bfa-4162-a0ea-3fa99f3af264_Name">
    <vt:lpwstr>Public</vt:lpwstr>
  </property>
  <property fmtid="{D5CDD505-2E9C-101B-9397-08002B2CF9AE}" pid="7" name="MSIP_Label_d1de76be-9bfa-4162-a0ea-3fa99f3af264_SiteId">
    <vt:lpwstr>3596192b-fdf5-4e2c-a6fa-acb706c963d8</vt:lpwstr>
  </property>
  <property fmtid="{D5CDD505-2E9C-101B-9397-08002B2CF9AE}" pid="8" name="MSIP_Label_d1de76be-9bfa-4162-a0ea-3fa99f3af264_ActionId">
    <vt:lpwstr>4547d595-d09d-4f52-a3c1-ff50e5aa9c81</vt:lpwstr>
  </property>
  <property fmtid="{D5CDD505-2E9C-101B-9397-08002B2CF9AE}" pid="9" name="MSIP_Label_d1de76be-9bfa-4162-a0ea-3fa99f3af264_ContentBits">
    <vt:lpwstr>0</vt:lpwstr>
  </property>
</Properties>
</file>