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34"/>
  </p:notesMasterIdLst>
  <p:sldIdLst>
    <p:sldId id="256" r:id="rId2"/>
    <p:sldId id="2774" r:id="rId3"/>
    <p:sldId id="269" r:id="rId4"/>
    <p:sldId id="330" r:id="rId5"/>
    <p:sldId id="2777" r:id="rId6"/>
    <p:sldId id="2778" r:id="rId7"/>
    <p:sldId id="2543" r:id="rId8"/>
    <p:sldId id="2545" r:id="rId9"/>
    <p:sldId id="412" r:id="rId10"/>
    <p:sldId id="2782" r:id="rId11"/>
    <p:sldId id="2781" r:id="rId12"/>
    <p:sldId id="2775" r:id="rId13"/>
    <p:sldId id="2780" r:id="rId14"/>
    <p:sldId id="2526" r:id="rId15"/>
    <p:sldId id="2784" r:id="rId16"/>
    <p:sldId id="317" r:id="rId17"/>
    <p:sldId id="322" r:id="rId18"/>
    <p:sldId id="326" r:id="rId19"/>
    <p:sldId id="2547" r:id="rId20"/>
    <p:sldId id="2549" r:id="rId21"/>
    <p:sldId id="2548" r:id="rId22"/>
    <p:sldId id="2550" r:id="rId23"/>
    <p:sldId id="2551" r:id="rId24"/>
    <p:sldId id="323" r:id="rId25"/>
    <p:sldId id="2629" r:id="rId26"/>
    <p:sldId id="2783" r:id="rId27"/>
    <p:sldId id="282" r:id="rId28"/>
    <p:sldId id="2773" r:id="rId29"/>
    <p:sldId id="2556" r:id="rId30"/>
    <p:sldId id="329" r:id="rId31"/>
    <p:sldId id="2729" r:id="rId32"/>
    <p:sldId id="27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7"/>
    <p:restoredTop sz="84558"/>
  </p:normalViewPr>
  <p:slideViewPr>
    <p:cSldViewPr snapToGrid="0" snapToObjects="1">
      <p:cViewPr varScale="1">
        <p:scale>
          <a:sx n="107" d="100"/>
          <a:sy n="107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90BEB-5881-5D4E-9696-D64C795F71FD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301E9-43CE-FB46-8E42-CF987E201A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44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remercie de m’inviter a parler de ce sujet passionnant qu’est l’</a:t>
            </a:r>
            <a:r>
              <a:rPr lang="fr-FR" dirty="0" err="1"/>
              <a:t>echogrpahie</a:t>
            </a:r>
            <a:r>
              <a:rPr lang="fr-FR" dirty="0"/>
              <a:t> </a:t>
            </a:r>
            <a:r>
              <a:rPr lang="fr-FR" dirty="0" err="1"/>
              <a:t>perineale</a:t>
            </a:r>
            <a:r>
              <a:rPr lang="fr-FR" dirty="0"/>
              <a:t> et J’</a:t>
            </a:r>
            <a:r>
              <a:rPr lang="fr-FR" dirty="0" err="1"/>
              <a:t>espere</a:t>
            </a:r>
            <a:r>
              <a:rPr lang="fr-FR" dirty="0"/>
              <a:t> arriver a vous convaincre de son </a:t>
            </a:r>
            <a:r>
              <a:rPr lang="fr-FR" dirty="0" err="1"/>
              <a:t>interet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01E9-43CE-FB46-8E42-CF987E201AD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56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EXAMEN CLINIQUE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9B64F-1D0F-6444-9F30-BE27B5B457B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4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01E9-43CE-FB46-8E42-CF987E201AD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442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FA907-EE7C-14DF-7E34-7BAC32AC3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13430D-81E1-F1CE-0179-2E2D0EA06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A2630C-74F6-3242-F5D8-C853329DF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PLUSIEURS CAS À DISTINGUER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ANOMALIE DE LA PROTHÈSE ET / OU FONCTIONNELLE FRANC </a:t>
            </a:r>
          </a:p>
          <a:p>
            <a:pPr lvl="1"/>
            <a:r>
              <a:rPr lang="fr-FR" dirty="0"/>
              <a:t>ABSENCE DE DOULEUR PRÉ-OPERATOIRE ET / OU DOULEUR IMMÉDIATE POST-OPÉRATOIRE (&lt;3 mois)</a:t>
            </a:r>
          </a:p>
          <a:p>
            <a:pPr lvl="1"/>
            <a:r>
              <a:rPr lang="fr-FR" dirty="0"/>
              <a:t>DOULEUR PRÉ-OPÉRATOIRE  ET / OU A DISTANCE DE LA CHIRURGIE (&gt;3 mois) 	</a:t>
            </a:r>
          </a:p>
          <a:p>
            <a:pPr lvl="1"/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ABSENCE D’ANOMALIE DE LA PROTHESE ET/OU FONCTIONNELLE FRANC </a:t>
            </a:r>
          </a:p>
          <a:p>
            <a:pPr lvl="1"/>
            <a:r>
              <a:rPr lang="fr-FR" dirty="0"/>
              <a:t>ABSENCE  DE DOULEUR PRÉ-OPÉRATOIRE ET/ OU DOULEUR  IMMÉDIATE POST OPERATOIRE (&lt;3 mois) </a:t>
            </a:r>
          </a:p>
          <a:p>
            <a:pPr lvl="1"/>
            <a:r>
              <a:rPr lang="fr-FR" dirty="0"/>
              <a:t>DOULEUR PRÉ-OPÉRATOIRE  ET/ OU A DISTANCE DE LA CHIRURGIE (&gt;3 mois)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38B061-2848-460A-2BCB-E37132377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9B64F-1D0F-6444-9F30-BE27B5B457B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374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mieux vous faire comprendre son </a:t>
            </a:r>
            <a:r>
              <a:rPr lang="fr-FR" dirty="0" err="1"/>
              <a:t>utilite</a:t>
            </a:r>
            <a:r>
              <a:rPr lang="fr-FR" dirty="0"/>
              <a:t> , j’ai </a:t>
            </a:r>
            <a:r>
              <a:rPr lang="fr-FR" dirty="0" err="1"/>
              <a:t>prefere</a:t>
            </a:r>
            <a:r>
              <a:rPr lang="fr-FR" dirty="0"/>
              <a:t> proposer des cas cliniques 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01E9-43CE-FB46-8E42-CF987E201AD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91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2657E-A347-55BA-AEB1-DBCABCBA5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DADBFA-D5E6-40E1-8043-84B35F47D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B0151B-1EED-0501-A877-28B547116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Recidive</a:t>
            </a:r>
            <a:r>
              <a:rPr lang="fr-FR" dirty="0"/>
              <a:t> de l’</a:t>
            </a:r>
            <a:r>
              <a:rPr lang="fr-FR" dirty="0" err="1"/>
              <a:t>hypermobilite</a:t>
            </a:r>
            <a:r>
              <a:rPr lang="fr-FR" dirty="0"/>
              <a:t>, sans fuite urinaire, </a:t>
            </a:r>
            <a:r>
              <a:rPr lang="fr-FR" dirty="0" err="1"/>
              <a:t>persistantce</a:t>
            </a:r>
            <a:r>
              <a:rPr lang="fr-FR" dirty="0"/>
              <a:t> fibre </a:t>
            </a:r>
            <a:r>
              <a:rPr lang="fr-FR" dirty="0" err="1"/>
              <a:t>conctact</a:t>
            </a:r>
            <a:r>
              <a:rPr lang="fr-FR" dirty="0"/>
              <a:t> </a:t>
            </a:r>
            <a:r>
              <a:rPr lang="fr-FR" dirty="0" err="1"/>
              <a:t>ureter</a:t>
            </a:r>
            <a:r>
              <a:rPr lang="fr-FR" dirty="0"/>
              <a:t>; chirurgie difficile , petite partie </a:t>
            </a:r>
            <a:r>
              <a:rPr lang="fr-FR" dirty="0" err="1"/>
              <a:t>reseque</a:t>
            </a:r>
            <a:r>
              <a:rPr lang="fr-FR" dirty="0"/>
              <a:t> </a:t>
            </a:r>
            <a:r>
              <a:rPr lang="fr-FR" dirty="0" err="1"/>
              <a:t>meme</a:t>
            </a:r>
            <a:r>
              <a:rPr lang="fr-FR" dirty="0"/>
              <a:t> si deux fois reprise : qui évoque la difficulté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1C1457-7C3E-9E84-49AD-D89741DED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01E9-43CE-FB46-8E42-CF987E201AD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00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01E9-43CE-FB46-8E42-CF987E201AD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4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D266B-E246-7210-3464-D85C1A473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C92BD7-FB8B-08C6-F535-90B87B8E3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87DA0A-72B3-14B1-AA78-F8E87DD4F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remercie de m’inviter a parler de ce sujet passionnant qu’est l’</a:t>
            </a:r>
            <a:r>
              <a:rPr lang="fr-FR" dirty="0" err="1"/>
              <a:t>echogrpahie</a:t>
            </a:r>
            <a:r>
              <a:rPr lang="fr-FR" dirty="0"/>
              <a:t> </a:t>
            </a:r>
            <a:r>
              <a:rPr lang="fr-FR" dirty="0" err="1"/>
              <a:t>perineale</a:t>
            </a:r>
            <a:r>
              <a:rPr lang="fr-FR" dirty="0"/>
              <a:t> et J’</a:t>
            </a:r>
            <a:r>
              <a:rPr lang="fr-FR" dirty="0" err="1"/>
              <a:t>espere</a:t>
            </a:r>
            <a:r>
              <a:rPr lang="fr-FR" dirty="0"/>
              <a:t> arriver a vous convaincre de son </a:t>
            </a:r>
            <a:r>
              <a:rPr lang="fr-FR" dirty="0" err="1"/>
              <a:t>interet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2ECDAD-16B6-F2E9-0732-CDA7AC62E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01E9-43CE-FB46-8E42-CF987E201AD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98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62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0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91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01CCA7-1267-2B47-9FDC-27696F0BFF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defTabSz="411476">
              <a:defRPr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C6DC8E-0FCC-0E45-B8E7-BAD07B400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4E5B91-0F97-B64F-90DC-9BAA2B2B4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61CDF-7904-324B-A235-0E739A6C023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234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9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42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7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7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4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9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7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0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4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2446849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E6BB152-25AF-20FF-94B7-E3620EDAB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2252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F10151-C53A-254D-B2C8-4D1F47A29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3" y="3713060"/>
            <a:ext cx="8991600" cy="1264762"/>
          </a:xfrm>
        </p:spPr>
        <p:txBody>
          <a:bodyPr>
            <a:normAutofit fontScale="90000"/>
          </a:bodyPr>
          <a:lstStyle/>
          <a:p>
            <a:r>
              <a:rPr lang="fr-FR" sz="2200" dirty="0"/>
              <a:t>Management des douleurs pelvi-périnéales chroniques après chirurgie du </a:t>
            </a:r>
            <a:r>
              <a:rPr lang="fr-FR" sz="2200" dirty="0" err="1"/>
              <a:t>prolapSus</a:t>
            </a:r>
            <a:r>
              <a:rPr lang="fr-FR" sz="2200" dirty="0"/>
              <a:t> et de l’incontinence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FDDFEE-025E-8045-8722-795CF35EA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690" y="5730443"/>
            <a:ext cx="6801612" cy="536125"/>
          </a:xfrm>
        </p:spPr>
        <p:txBody>
          <a:bodyPr>
            <a:normAutofit/>
          </a:bodyPr>
          <a:lstStyle/>
          <a:p>
            <a:r>
              <a:rPr lang="fr-FR" sz="1800" dirty="0"/>
              <a:t>Dr LEVEQUE CHRISTINE,  Aix en Provence</a:t>
            </a:r>
          </a:p>
          <a:p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24BD4A-F773-EB07-4303-6BC755BFC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138"/>
            <a:ext cx="1440873" cy="11828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2DFF6D-5FD1-B567-3209-19C07559D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218" y="5675138"/>
            <a:ext cx="1647782" cy="11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11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D440D-D4F7-D347-2E42-E8051B4C2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57080"/>
            <a:ext cx="7729728" cy="1188720"/>
          </a:xfrm>
        </p:spPr>
        <p:txBody>
          <a:bodyPr/>
          <a:lstStyle/>
          <a:p>
            <a:r>
              <a:rPr lang="fr-FR" dirty="0" err="1"/>
              <a:t>RECOMmANDATION</a:t>
            </a:r>
            <a:r>
              <a:rPr lang="fr-FR" dirty="0"/>
              <a:t> HAS 2023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21571D0-2427-5C5C-9AEC-64FC86856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969445"/>
            <a:ext cx="8589818" cy="43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8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AFA50-7F1E-DB98-4EB9-C1207A3A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194" y="263952"/>
            <a:ext cx="7505206" cy="959206"/>
          </a:xfrm>
        </p:spPr>
        <p:txBody>
          <a:bodyPr/>
          <a:lstStyle/>
          <a:p>
            <a:r>
              <a:rPr lang="fr-FR" dirty="0"/>
              <a:t>EXAMENS COMPLEMENTAIRES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935227-2962-E9DB-DDA0-91031B9A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5" y="2123493"/>
            <a:ext cx="5177642" cy="4113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  <a:latin typeface="+mj-lt"/>
              </a:rPr>
              <a:t>PREMIÈRE INTENTION :	</a:t>
            </a:r>
          </a:p>
          <a:p>
            <a:r>
              <a:rPr lang="fr-FR" dirty="0">
                <a:solidFill>
                  <a:srgbClr val="0070C0"/>
                </a:solidFill>
                <a:latin typeface="+mj-lt"/>
              </a:rPr>
              <a:t>Echographie périnéale / </a:t>
            </a:r>
            <a:r>
              <a:rPr lang="fr-FR" dirty="0" err="1">
                <a:solidFill>
                  <a:srgbClr val="0070C0"/>
                </a:solidFill>
                <a:latin typeface="+mj-lt"/>
              </a:rPr>
              <a:t>introïtale</a:t>
            </a:r>
            <a:r>
              <a:rPr lang="fr-FR" dirty="0">
                <a:solidFill>
                  <a:srgbClr val="0070C0"/>
                </a:solidFill>
                <a:latin typeface="+mj-lt"/>
              </a:rPr>
              <a:t> et pelvienne  : 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symptômes urinaires , douleurs, suspicion de mal positionnées, </a:t>
            </a:r>
            <a:r>
              <a:rPr lang="fr-FR" dirty="0">
                <a:solidFill>
                  <a:srgbClr val="1D1D1D"/>
                </a:solidFill>
                <a:latin typeface="+mj-lt"/>
              </a:rPr>
              <a:t>collection.</a:t>
            </a:r>
            <a:endParaRPr lang="fr-FR" dirty="0">
              <a:solidFill>
                <a:srgbClr val="1D1D1D"/>
              </a:solidFill>
              <a:effectLst/>
              <a:latin typeface="+mj-lt"/>
            </a:endParaRPr>
          </a:p>
          <a:p>
            <a:r>
              <a:rPr lang="fr-FR" dirty="0">
                <a:solidFill>
                  <a:srgbClr val="0070C0"/>
                </a:solidFill>
                <a:latin typeface="+mj-lt"/>
              </a:rPr>
              <a:t>IRM pelvienne : 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symptômes urinaires, digestifs,  douleurs, signes infectieux, spondylodiscite, de trajet fistuleux, rétraction, malposition</a:t>
            </a:r>
          </a:p>
          <a:p>
            <a:pPr lvl="1"/>
            <a:endParaRPr lang="fr-FR" dirty="0">
              <a:latin typeface="+mj-lt"/>
            </a:endParaRPr>
          </a:p>
          <a:p>
            <a:pPr lvl="1"/>
            <a:endParaRPr lang="fr-FR" dirty="0">
              <a:latin typeface="+mj-lt"/>
            </a:endParaRPr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759BB1-E65C-4D39-4918-141CF0C7CF3F}"/>
              </a:ext>
            </a:extLst>
          </p:cNvPr>
          <p:cNvSpPr txBox="1"/>
          <p:nvPr/>
        </p:nvSpPr>
        <p:spPr>
          <a:xfrm>
            <a:off x="5391397" y="2123493"/>
            <a:ext cx="6733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+mj-lt"/>
              </a:rPr>
              <a:t>EN FONCTION DES SYMPTÔMES : </a:t>
            </a:r>
          </a:p>
          <a:p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70C0"/>
                </a:solidFill>
                <a:latin typeface="+mj-lt"/>
              </a:rPr>
              <a:t>Urétrocystoscopie</a:t>
            </a:r>
            <a:r>
              <a:rPr lang="fr-FR" dirty="0">
                <a:solidFill>
                  <a:srgbClr val="0070C0"/>
                </a:solidFill>
                <a:latin typeface="+mj-lt"/>
              </a:rPr>
              <a:t> : 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exposition vésicale ou urétrale,  fistule urinaire, compression urétrale</a:t>
            </a:r>
          </a:p>
          <a:p>
            <a:pPr lvl="1"/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+mj-lt"/>
              </a:rPr>
              <a:t>Explorations urodynamiques : 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obstruction, </a:t>
            </a:r>
            <a:r>
              <a:rPr lang="fr-FR" dirty="0" err="1">
                <a:solidFill>
                  <a:srgbClr val="1D1D1D"/>
                </a:solidFill>
                <a:effectLst/>
                <a:latin typeface="+mj-lt"/>
              </a:rPr>
              <a:t>hypocontractilité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 vésicale,  hyperactivité </a:t>
            </a:r>
            <a:r>
              <a:rPr lang="fr-FR" dirty="0" err="1">
                <a:solidFill>
                  <a:srgbClr val="1D1D1D"/>
                </a:solidFill>
                <a:effectLst/>
                <a:latin typeface="+mj-lt"/>
              </a:rPr>
              <a:t>détrusorienne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, Insuffisance sphinctérienne</a:t>
            </a:r>
          </a:p>
          <a:p>
            <a:endParaRPr lang="fr-FR" dirty="0">
              <a:solidFill>
                <a:srgbClr val="1D1D1D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+mj-lt"/>
              </a:rPr>
              <a:t>Rectoscopie : 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signes rectaux, exposition prothétique, fistule</a:t>
            </a:r>
          </a:p>
          <a:p>
            <a:pPr lvl="1"/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+mj-lt"/>
              </a:rPr>
              <a:t>Manométrie Anorectale : </a:t>
            </a:r>
            <a:r>
              <a:rPr lang="fr-FR" dirty="0" err="1">
                <a:solidFill>
                  <a:srgbClr val="1D1D1D"/>
                </a:solidFill>
                <a:effectLst/>
                <a:latin typeface="+mj-lt"/>
              </a:rPr>
              <a:t>dyschésie</a:t>
            </a:r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 post-opératoire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97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3066-940C-5B71-552C-98DA143CA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A12B32-1353-B923-3339-3AD1EC98C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9" y="2472570"/>
            <a:ext cx="5050416" cy="21941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4813C9-6AEF-F572-C4E9-EBAD639A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94676"/>
            <a:ext cx="7729728" cy="1188720"/>
          </a:xfrm>
        </p:spPr>
        <p:txBody>
          <a:bodyPr>
            <a:normAutofit/>
          </a:bodyPr>
          <a:lstStyle/>
          <a:p>
            <a:r>
              <a:rPr lang="fr-FR" dirty="0"/>
              <a:t>RECOMMANDATION HAS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D56515-6334-ED9D-A190-2BE82E8B6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896" y="2048256"/>
            <a:ext cx="6270015" cy="480974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TOT : </a:t>
            </a:r>
          </a:p>
          <a:p>
            <a:r>
              <a:rPr lang="fr-FR" dirty="0">
                <a:solidFill>
                  <a:srgbClr val="0070C0"/>
                </a:solidFill>
              </a:rPr>
              <a:t>Douleur post opératoire précoce et aigu : ablation de la prothèse </a:t>
            </a:r>
          </a:p>
          <a:p>
            <a:r>
              <a:rPr lang="fr-FR" dirty="0">
                <a:solidFill>
                  <a:srgbClr val="0070C0"/>
                </a:solidFill>
              </a:rPr>
              <a:t>Douleur post opératoire chronique :  </a:t>
            </a:r>
          </a:p>
          <a:p>
            <a:pPr lvl="1"/>
            <a:r>
              <a:rPr lang="fr-FR" dirty="0"/>
              <a:t>Plus fréquentes avec les BSU posées par voie TO avec en particulier des douleurs inguinales et de la racine de la cuisse.</a:t>
            </a:r>
          </a:p>
          <a:p>
            <a:pPr lvl="1"/>
            <a:r>
              <a:rPr lang="fr-FR" u="sng" dirty="0"/>
              <a:t> En première intention </a:t>
            </a:r>
            <a:r>
              <a:rPr lang="fr-FR" dirty="0"/>
              <a:t>: </a:t>
            </a:r>
          </a:p>
          <a:p>
            <a:pPr lvl="2"/>
            <a:r>
              <a:rPr lang="fr-FR" dirty="0"/>
              <a:t>traitements conservateurs non chirurgicaux </a:t>
            </a:r>
          </a:p>
          <a:p>
            <a:pPr lvl="2"/>
            <a:r>
              <a:rPr lang="fr-FR" dirty="0"/>
              <a:t> </a:t>
            </a:r>
            <a:r>
              <a:rPr lang="fr-FR" dirty="0" err="1"/>
              <a:t>Oestrogénothérapie</a:t>
            </a:r>
            <a:r>
              <a:rPr lang="fr-FR" dirty="0"/>
              <a:t> locale, antalgiques, </a:t>
            </a:r>
            <a:r>
              <a:rPr lang="fr-FR" dirty="0" err="1"/>
              <a:t>rééducation,Tens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En cas d’inefficacité : ablation de la BSU</a:t>
            </a:r>
          </a:p>
          <a:p>
            <a:pPr lvl="1"/>
            <a:r>
              <a:rPr lang="fr-FR" dirty="0"/>
              <a:t>Retrait partiel : amélioration douleur 2/3 cas ( AE) </a:t>
            </a:r>
          </a:p>
          <a:p>
            <a:pPr lvl="1"/>
            <a:r>
              <a:rPr lang="fr-FR" dirty="0"/>
              <a:t>Pas d’implantation dans le même temps  (AE)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7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56CAC0E-BCFA-74DF-D986-2CA7D8480A33}"/>
              </a:ext>
            </a:extLst>
          </p:cNvPr>
          <p:cNvSpPr txBox="1">
            <a:spLocks/>
          </p:cNvSpPr>
          <p:nvPr/>
        </p:nvSpPr>
        <p:spPr>
          <a:xfrm>
            <a:off x="5582826" y="291207"/>
            <a:ext cx="6483927" cy="6727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F0000"/>
                </a:solidFill>
              </a:rPr>
              <a:t>PROTHESE ET PROLAPSUS </a:t>
            </a:r>
          </a:p>
          <a:p>
            <a:r>
              <a:rPr lang="fr-FR" dirty="0">
                <a:solidFill>
                  <a:srgbClr val="0070C0"/>
                </a:solidFill>
              </a:rPr>
              <a:t>Douleur post opératoire précoce et aigu (&lt;1 mois) 10% :</a:t>
            </a:r>
          </a:p>
          <a:p>
            <a:pPr lvl="1"/>
            <a:r>
              <a:rPr lang="fr-FR" dirty="0"/>
              <a:t>Douleur neuropathique résistante : retrait </a:t>
            </a:r>
          </a:p>
          <a:p>
            <a:pPr lvl="1"/>
            <a:r>
              <a:rPr lang="fr-FR" dirty="0">
                <a:solidFill>
                  <a:srgbClr val="1D1D1D"/>
                </a:solidFill>
                <a:effectLst/>
                <a:latin typeface="+mj-lt"/>
              </a:rPr>
              <a:t>Prévention : traitement multimodal de la douleur en pré, per et post-opératoires</a:t>
            </a:r>
          </a:p>
          <a:p>
            <a:pPr marL="228600" lvl="1" indent="0">
              <a:buNone/>
            </a:pPr>
            <a:endParaRPr lang="fr-FR" dirty="0"/>
          </a:p>
          <a:p>
            <a:r>
              <a:rPr lang="fr-FR" dirty="0">
                <a:solidFill>
                  <a:srgbClr val="0070C0"/>
                </a:solidFill>
              </a:rPr>
              <a:t>Douleur post opératoire chronique ( 2,5 et 5 %)  :  </a:t>
            </a:r>
          </a:p>
          <a:p>
            <a:pPr lvl="1"/>
            <a:r>
              <a:rPr lang="fr-FR" dirty="0"/>
              <a:t>Examen clinique complet / DN4 </a:t>
            </a:r>
          </a:p>
          <a:p>
            <a:pPr lvl="1"/>
            <a:r>
              <a:rPr lang="fr-FR" dirty="0"/>
              <a:t>Prise en charge pluridisciplinaire : kiné 3 mois </a:t>
            </a:r>
          </a:p>
          <a:p>
            <a:pPr lvl="1"/>
            <a:r>
              <a:rPr lang="fr-FR" dirty="0">
                <a:solidFill>
                  <a:srgbClr val="313131"/>
                </a:solidFill>
                <a:latin typeface="+mj-lt"/>
              </a:rPr>
              <a:t>R</a:t>
            </a:r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etrait complet ou partiel de la prothèse : </a:t>
            </a:r>
          </a:p>
          <a:p>
            <a:pPr lvl="2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 si point gâchette sur le trajet prothétique</a:t>
            </a:r>
          </a:p>
          <a:p>
            <a:pPr lvl="2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exposition prothétique </a:t>
            </a:r>
            <a:endParaRPr lang="fr-FR" dirty="0">
              <a:solidFill>
                <a:srgbClr val="313131"/>
              </a:solidFill>
              <a:latin typeface="+mj-lt"/>
            </a:endParaRPr>
          </a:p>
          <a:p>
            <a:pPr lvl="2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persistance de la douleur malgré les traitements non invasifs.</a:t>
            </a:r>
          </a:p>
          <a:p>
            <a:pPr lvl="1"/>
            <a:endParaRPr lang="fr-FR" dirty="0">
              <a:solidFill>
                <a:srgbClr val="313131"/>
              </a:solidFill>
              <a:effectLst/>
              <a:latin typeface="+mj-lt"/>
            </a:endParaRPr>
          </a:p>
          <a:p>
            <a:pPr marL="228600" lvl="1" indent="0">
              <a:buNone/>
            </a:pPr>
            <a:r>
              <a:rPr lang="fr-FR" dirty="0">
                <a:solidFill>
                  <a:srgbClr val="FF0000"/>
                </a:solidFill>
                <a:effectLst/>
                <a:latin typeface="+mj-lt"/>
              </a:rPr>
              <a:t>INDICATION EXERESE PROTHESE : RCP  ACCORD </a:t>
            </a:r>
          </a:p>
          <a:p>
            <a:pPr lvl="1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un conflit nerveux aux dépens du matériel prothétique ;</a:t>
            </a:r>
          </a:p>
          <a:p>
            <a:pPr lvl="1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un syndrome </a:t>
            </a:r>
            <a:r>
              <a:rPr lang="fr-FR" dirty="0" err="1">
                <a:solidFill>
                  <a:srgbClr val="313131"/>
                </a:solidFill>
                <a:effectLst/>
                <a:latin typeface="+mj-lt"/>
              </a:rPr>
              <a:t>myofascial</a:t>
            </a:r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 persistant malgré une prise en charge rééducative adaptée ;</a:t>
            </a:r>
          </a:p>
          <a:p>
            <a:pPr lvl="1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une sensibilisation pelvienne persistante malgré une prise en charge pluridisciplinaire adaptée ;</a:t>
            </a:r>
          </a:p>
          <a:p>
            <a:pPr lvl="1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un point gâchette sur le trajet matériel prothétique ;</a:t>
            </a:r>
          </a:p>
          <a:p>
            <a:pPr lvl="1"/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une exposition </a:t>
            </a:r>
          </a:p>
          <a:p>
            <a:pPr lvl="1"/>
            <a:r>
              <a:rPr lang="fr-FR" dirty="0">
                <a:solidFill>
                  <a:srgbClr val="313131"/>
                </a:solidFill>
                <a:latin typeface="+mj-lt"/>
              </a:rPr>
              <a:t>Pas de recommandation du retrait complet </a:t>
            </a:r>
          </a:p>
          <a:p>
            <a:pPr lvl="1"/>
            <a:endParaRPr lang="fr-FR" dirty="0">
              <a:solidFill>
                <a:srgbClr val="313131"/>
              </a:solidFill>
              <a:effectLst/>
              <a:latin typeface="+mj-lt"/>
            </a:endParaRPr>
          </a:p>
          <a:p>
            <a:pPr lvl="1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956551-6679-FAC9-6989-C0A5F435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7" y="2077593"/>
            <a:ext cx="5322351" cy="23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3E62-89D5-3BD8-0D50-6788AE9B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01965-39EE-7006-A378-24322167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749" y="293129"/>
            <a:ext cx="6621248" cy="1223787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MANAGEMENT THERAPEUTIQUE OPTIMISÉ PLURIDISCIPLINAIRE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1DC4424-67AC-63BF-8FE4-093BBAC048DF}"/>
                  </a:ext>
                </a:extLst>
              </p:cNvPr>
              <p:cNvSpPr txBox="1"/>
              <p:nvPr/>
            </p:nvSpPr>
            <p:spPr>
              <a:xfrm>
                <a:off x="213137" y="2652891"/>
                <a:ext cx="5641398" cy="335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solidFill>
                      <a:srgbClr val="FF0000"/>
                    </a:solidFill>
                  </a:rPr>
                  <a:t>PHASE DE REHABILITATION PREMIÈRE 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PROGRAMME MEDICO CHIRURGICAL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PROGRAMME COGNITIVO COMPORTEMENTAL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SOINS DE SUPPORTS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u="sng" dirty="0"/>
                  <a:t>Guérison </a:t>
                </a:r>
                <a14:m>
                  <m:oMath xmlns:m="http://schemas.openxmlformats.org/officeDocument/2006/math">
                    <m:r>
                      <a:rPr lang="fr-FR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fr-FR" dirty="0"/>
                  <a:t> Disparition de la douleur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u="sng" dirty="0"/>
                  <a:t>Objectif amélioration de la qualité de vie : EQ5D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F24F48A-A069-BD4C-9975-3DA4A5DC9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37" y="2652891"/>
                <a:ext cx="5641398" cy="3354765"/>
              </a:xfrm>
              <a:prstGeom prst="rect">
                <a:avLst/>
              </a:prstGeom>
              <a:blipFill>
                <a:blip r:embed="rId2"/>
                <a:stretch>
                  <a:fillRect l="-899" t="-7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CBCE7D3-D979-0764-249E-5A1A0B678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1" y="147967"/>
            <a:ext cx="1774517" cy="14567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EE0737-38D1-38DD-5E61-74DCD371B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412" y="1958448"/>
            <a:ext cx="6065451" cy="334884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67CE9C1-C6F6-BF51-0477-D5E0F01F5BB8}"/>
              </a:ext>
            </a:extLst>
          </p:cNvPr>
          <p:cNvSpPr txBox="1">
            <a:spLocks/>
          </p:cNvSpPr>
          <p:nvPr/>
        </p:nvSpPr>
        <p:spPr bwMode="black">
          <a:xfrm>
            <a:off x="866899" y="6007655"/>
            <a:ext cx="10737582" cy="68515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« VIE ET MOI » : VIE ET MEDECINE OPTIMISÉE INTEGRATIVE </a:t>
            </a:r>
          </a:p>
        </p:txBody>
      </p:sp>
    </p:spTree>
    <p:extLst>
      <p:ext uri="{BB962C8B-B14F-4D97-AF65-F5344CB8AC3E}">
        <p14:creationId xmlns:p14="http://schemas.microsoft.com/office/powerpoint/2010/main" val="23530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7C697-2AA6-CF15-2C44-71388545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61" y="26541"/>
            <a:ext cx="11269682" cy="806423"/>
          </a:xfrm>
        </p:spPr>
        <p:txBody>
          <a:bodyPr>
            <a:normAutofit fontScale="90000"/>
          </a:bodyPr>
          <a:lstStyle/>
          <a:p>
            <a:r>
              <a:rPr lang="fr-FR" dirty="0"/>
              <a:t>TRAITEMENT DE L’HYPERSENSIBILISATION PELVIENNE CENTRALE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3D08DB-461C-F5CE-3BF3-4C07C102A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89EF57-F871-4BDF-4F06-D3A7A83E9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" y="864775"/>
            <a:ext cx="12150395" cy="51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3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B8D62-119E-FC21-7BE9-C488C9F02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7EFCAD-1EC7-FCA2-4072-C5682DE5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051" y="403475"/>
            <a:ext cx="6280464" cy="885979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DISTINGUISHING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SEVERAL CASES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17E41A-F13D-C5AC-B31F-8EE8A4E53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137" y="2283220"/>
            <a:ext cx="884238" cy="6826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23760D-0F00-6413-4256-92AAAF258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347" y="365023"/>
            <a:ext cx="1842407" cy="13526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285B8C-CC2F-2588-F073-467874001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658" y="2287090"/>
            <a:ext cx="609600" cy="698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F7EA09-355E-7DBD-D97E-B883B33CA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29" y="501068"/>
            <a:ext cx="2474567" cy="1080561"/>
          </a:xfrm>
          <a:prstGeom prst="rect">
            <a:avLst/>
          </a:prstGeom>
        </p:spPr>
      </p:pic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3965307F-DCBA-530B-E092-A02139BD3D33}"/>
              </a:ext>
            </a:extLst>
          </p:cNvPr>
          <p:cNvSpPr/>
          <p:nvPr/>
        </p:nvSpPr>
        <p:spPr>
          <a:xfrm>
            <a:off x="244929" y="4082287"/>
            <a:ext cx="11192938" cy="683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227F74-9F57-CB50-2C31-A31D6A81392F}"/>
              </a:ext>
            </a:extLst>
          </p:cNvPr>
          <p:cNvSpPr txBox="1"/>
          <p:nvPr/>
        </p:nvSpPr>
        <p:spPr>
          <a:xfrm>
            <a:off x="6593191" y="5044816"/>
            <a:ext cx="127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3 mois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9B3FF0-D2C2-B05B-6825-7CF8D20CE964}"/>
              </a:ext>
            </a:extLst>
          </p:cNvPr>
          <p:cNvSpPr txBox="1"/>
          <p:nvPr/>
        </p:nvSpPr>
        <p:spPr>
          <a:xfrm>
            <a:off x="2124594" y="1690267"/>
            <a:ext cx="8624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MESH ANOMALY ? PRE OPERATORY PAIN? DELAY AFTER SURGERY ?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D19EC36-C764-815B-4A08-9EC903F10402}"/>
              </a:ext>
            </a:extLst>
          </p:cNvPr>
          <p:cNvCxnSpPr>
            <a:cxnSpLocks/>
          </p:cNvCxnSpPr>
          <p:nvPr/>
        </p:nvCxnSpPr>
        <p:spPr>
          <a:xfrm flipV="1">
            <a:off x="7010400" y="4043471"/>
            <a:ext cx="0" cy="721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6BBEAA00-B606-7545-4A22-03BD8E8DF55C}"/>
              </a:ext>
            </a:extLst>
          </p:cNvPr>
          <p:cNvSpPr txBox="1"/>
          <p:nvPr/>
        </p:nvSpPr>
        <p:spPr>
          <a:xfrm>
            <a:off x="3414901" y="3095901"/>
            <a:ext cx="3143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 PRE OPERATORY PAIN AND / OR SHORT DELAY AFTER SURGERY</a:t>
            </a:r>
          </a:p>
          <a:p>
            <a:endParaRPr lang="fr-FR" sz="1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33E3600-321B-BF3E-4DCB-6CFE678EAF27}"/>
              </a:ext>
            </a:extLst>
          </p:cNvPr>
          <p:cNvSpPr txBox="1"/>
          <p:nvPr/>
        </p:nvSpPr>
        <p:spPr>
          <a:xfrm>
            <a:off x="3414900" y="4829128"/>
            <a:ext cx="3143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 PRE OPERATORY PAIN AND/OR A SHORT DELAY </a:t>
            </a:r>
          </a:p>
          <a:p>
            <a:r>
              <a:rPr lang="fr-FR" dirty="0"/>
              <a:t>AFTER SURGERY </a:t>
            </a:r>
          </a:p>
          <a:p>
            <a:endParaRPr lang="fr-FR" sz="12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BAB2B9-6BE4-B26B-B672-B5FD9B9A70C4}"/>
              </a:ext>
            </a:extLst>
          </p:cNvPr>
          <p:cNvSpPr txBox="1"/>
          <p:nvPr/>
        </p:nvSpPr>
        <p:spPr>
          <a:xfrm>
            <a:off x="7641541" y="3074345"/>
            <a:ext cx="31800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PRE OPERATORY PAIN AND / OR LONG DELAY AFTER SURGERY </a:t>
            </a:r>
          </a:p>
          <a:p>
            <a:endParaRPr lang="fr-FR" sz="1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0D8DC7-053E-EACA-A307-24F6803428FA}"/>
              </a:ext>
            </a:extLst>
          </p:cNvPr>
          <p:cNvSpPr txBox="1"/>
          <p:nvPr/>
        </p:nvSpPr>
        <p:spPr>
          <a:xfrm>
            <a:off x="7670800" y="4846320"/>
            <a:ext cx="328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PRE OPERATORY PAIN AND/OR A LONG DELAY AFTER SURGERY </a:t>
            </a:r>
          </a:p>
          <a:p>
            <a:endParaRPr lang="fr-FR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E420A43-C278-7B63-25C6-81C22373F492}"/>
              </a:ext>
            </a:extLst>
          </p:cNvPr>
          <p:cNvCxnSpPr>
            <a:cxnSpLocks/>
          </p:cNvCxnSpPr>
          <p:nvPr/>
        </p:nvCxnSpPr>
        <p:spPr>
          <a:xfrm flipV="1">
            <a:off x="660400" y="4043470"/>
            <a:ext cx="0" cy="721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ADD73249-2094-F73D-7A71-457A158F1182}"/>
              </a:ext>
            </a:extLst>
          </p:cNvPr>
          <p:cNvSpPr txBox="1"/>
          <p:nvPr/>
        </p:nvSpPr>
        <p:spPr>
          <a:xfrm>
            <a:off x="51065" y="4962994"/>
            <a:ext cx="155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SURGERY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1157E8B-6656-789F-7315-1BB14092E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2193551"/>
            <a:ext cx="858520" cy="83758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FB75FF6A-D4FC-DCD6-74C7-8434E42B6811}"/>
              </a:ext>
            </a:extLst>
          </p:cNvPr>
          <p:cNvSpPr txBox="1"/>
          <p:nvPr/>
        </p:nvSpPr>
        <p:spPr>
          <a:xfrm>
            <a:off x="1458119" y="3185459"/>
            <a:ext cx="133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MESH ANOMALY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74E6C87-BA9B-6AE2-1497-66592A3C1DCC}"/>
              </a:ext>
            </a:extLst>
          </p:cNvPr>
          <p:cNvSpPr txBox="1"/>
          <p:nvPr/>
        </p:nvSpPr>
        <p:spPr>
          <a:xfrm>
            <a:off x="1454160" y="4976304"/>
            <a:ext cx="132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 MESH ANOMALY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52AFDCB-4A35-1855-21D0-C0AFAA38F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0475" y="2251113"/>
            <a:ext cx="673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3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9327-5519-06E6-0285-F36D3C954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B7CA1-5AFE-D49D-CB7E-951FA330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69667"/>
            <a:ext cx="6391835" cy="1048306"/>
          </a:xfrm>
        </p:spPr>
        <p:txBody>
          <a:bodyPr>
            <a:normAutofit fontScale="90000"/>
          </a:bodyPr>
          <a:lstStyle/>
          <a:p>
            <a:r>
              <a:rPr lang="fr-FR" dirty="0"/>
              <a:t>ALGORYTHM management of patient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Chronic</a:t>
            </a:r>
            <a:r>
              <a:rPr lang="fr-FR" dirty="0"/>
              <a:t> </a:t>
            </a:r>
            <a:r>
              <a:rPr lang="fr-FR" dirty="0" err="1"/>
              <a:t>Pelvic</a:t>
            </a:r>
            <a:r>
              <a:rPr lang="fr-FR" dirty="0"/>
              <a:t> Pain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surgery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4D8225-5E69-E7C8-0A97-1146BBCE8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4BC13D-4429-4265-21F4-64270FE9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3" y="1126779"/>
            <a:ext cx="12044414" cy="57718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9BCC64-BA76-E517-FC9D-94775EC46213}"/>
              </a:ext>
            </a:extLst>
          </p:cNvPr>
          <p:cNvSpPr/>
          <p:nvPr/>
        </p:nvSpPr>
        <p:spPr>
          <a:xfrm>
            <a:off x="73793" y="6400800"/>
            <a:ext cx="841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212121"/>
                </a:solidFill>
                <a:latin typeface="system-ui"/>
              </a:rPr>
              <a:t> </a:t>
            </a:r>
            <a:r>
              <a:rPr lang="fr-FR" sz="1200" i="1" dirty="0"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 pathway and management of pain complications after surgical vaginal meshes implantation for prolapse and incontinence .</a:t>
            </a:r>
            <a:r>
              <a:rPr lang="fr-FR" sz="1200" i="1" dirty="0" err="1">
                <a:latin typeface="system-ui"/>
              </a:rPr>
              <a:t>Bautrant</a:t>
            </a:r>
            <a:r>
              <a:rPr lang="fr-FR" sz="1200" i="1" dirty="0">
                <a:latin typeface="system-ui"/>
              </a:rPr>
              <a:t> et al . 2020 </a:t>
            </a:r>
            <a:endParaRPr lang="fr-FR" sz="1200" b="0" i="1" dirty="0">
              <a:effectLst/>
              <a:latin typeface="system-u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6700C-6E86-3D79-CEC9-9157272B3D3C}"/>
              </a:ext>
            </a:extLst>
          </p:cNvPr>
          <p:cNvSpPr/>
          <p:nvPr/>
        </p:nvSpPr>
        <p:spPr>
          <a:xfrm>
            <a:off x="73793" y="2742975"/>
            <a:ext cx="12044414" cy="9895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AFF219-AE75-1DF3-148C-55D69AD5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297" y="91460"/>
            <a:ext cx="5222703" cy="12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10151-C53A-254D-B2C8-4D1F47A29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fr-FR" sz="2200" dirty="0"/>
              <a:t>CAS CLINIQUES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FDDFEE-025E-8045-8722-795CF35EA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rmAutofit/>
          </a:bodyPr>
          <a:lstStyle/>
          <a:p>
            <a:r>
              <a:rPr lang="fr-FR" sz="1800"/>
              <a:t>Dr LEVEQUE CHRISTINE</a:t>
            </a:r>
          </a:p>
          <a:p>
            <a:endParaRPr lang="fr-FR" sz="18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6B6B7E8-27C0-684C-9B7F-7DAD1421B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282" y="1732007"/>
            <a:ext cx="2580895" cy="10130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716922-0138-869B-6845-AA6C1B6C9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55" y="1614934"/>
            <a:ext cx="1774517" cy="14567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E8E719-CBCB-4F80-229B-F4A221FBB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069" y="1364639"/>
            <a:ext cx="2452708" cy="17477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7697B6-99C0-A05E-ADFC-89B51B478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389" y="1804376"/>
            <a:ext cx="3149756" cy="8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A50F5-F9F2-EDD9-AE19-919AA8C85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083FC-6E02-B8F7-B827-AFA972C9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3395"/>
            <a:ext cx="7729728" cy="846008"/>
          </a:xfrm>
        </p:spPr>
        <p:txBody>
          <a:bodyPr/>
          <a:lstStyle/>
          <a:p>
            <a:r>
              <a:rPr lang="fr-FR" dirty="0"/>
              <a:t>TOT / DYSURIE / DOULEUR </a:t>
            </a:r>
          </a:p>
        </p:txBody>
      </p:sp>
      <p:pic>
        <p:nvPicPr>
          <p:cNvPr id="4" name="caristo celine - Petite">
            <a:hlinkClick r:id="" action="ppaction://media"/>
            <a:extLst>
              <a:ext uri="{FF2B5EF4-FFF2-40B4-BE49-F238E27FC236}">
                <a16:creationId xmlns:a16="http://schemas.microsoft.com/office/drawing/2014/main" id="{C6E075DE-48FE-9769-CC9C-0D893D585D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413" y="1308100"/>
            <a:ext cx="6516687" cy="4887913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7555A1-8507-1593-8201-047B76A4832A}"/>
              </a:ext>
            </a:extLst>
          </p:cNvPr>
          <p:cNvSpPr txBox="1"/>
          <p:nvPr/>
        </p:nvSpPr>
        <p:spPr>
          <a:xfrm>
            <a:off x="9345881" y="2829222"/>
            <a:ext cx="2517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JAMAIS D’ECHOGRAPHIE DE PROTHESE AVANT LES REPRISES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55E45-3C59-5867-6E48-E037042BF9F4}"/>
              </a:ext>
            </a:extLst>
          </p:cNvPr>
          <p:cNvSpPr/>
          <p:nvPr/>
        </p:nvSpPr>
        <p:spPr>
          <a:xfrm>
            <a:off x="9345881" y="2660073"/>
            <a:ext cx="2612571" cy="1369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CBD20-0D0D-DE61-6E03-5618BCD0012E}"/>
              </a:ext>
            </a:extLst>
          </p:cNvPr>
          <p:cNvSpPr/>
          <p:nvPr/>
        </p:nvSpPr>
        <p:spPr>
          <a:xfrm>
            <a:off x="3479470" y="1698171"/>
            <a:ext cx="2616530" cy="1567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15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822718-9B16-FE4F-B983-49915A1C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905" y="370715"/>
            <a:ext cx="6768823" cy="678156"/>
          </a:xfrm>
        </p:spPr>
        <p:txBody>
          <a:bodyPr>
            <a:normAutofit fontScale="90000"/>
          </a:bodyPr>
          <a:lstStyle/>
          <a:p>
            <a:r>
              <a:rPr lang="fr-FR" dirty="0"/>
              <a:t>EPIDÉMIOLOGIE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86001A-AB05-244D-8011-C2C1BC08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59" y="1523879"/>
            <a:ext cx="11808941" cy="533412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PRÉVALENCE DU PROLAPSUS : </a:t>
            </a:r>
            <a:r>
              <a:rPr lang="fr-FR" dirty="0"/>
              <a:t>31 % pour tous les groupes d’âges. </a:t>
            </a:r>
          </a:p>
          <a:p>
            <a:r>
              <a:rPr lang="fr-FR" dirty="0"/>
              <a:t>Prévalence douleur post prothèse : 3%  </a:t>
            </a:r>
          </a:p>
          <a:p>
            <a:r>
              <a:rPr lang="fr-FR" dirty="0"/>
              <a:t>Pas de différence significative en  terme de douleurs post opératoires autologue vs </a:t>
            </a:r>
            <a:r>
              <a:rPr lang="fr-FR" dirty="0" err="1"/>
              <a:t>mesh</a:t>
            </a:r>
            <a:r>
              <a:rPr lang="fr-FR" dirty="0"/>
              <a:t> à M1 M3 M6  par voie vaginale </a:t>
            </a:r>
          </a:p>
          <a:p>
            <a:r>
              <a:rPr lang="fr-FR" dirty="0"/>
              <a:t>Complication spécifique aux prothèses : exposition , rétraction , infection : 2 à 12% </a:t>
            </a:r>
          </a:p>
          <a:p>
            <a:r>
              <a:rPr lang="fr-FR" dirty="0"/>
              <a:t>Les douleurs arrivent en général dans l’année qui suit la chirurgie 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ETUDE PROSPÈRE </a:t>
            </a:r>
            <a:r>
              <a:rPr lang="fr-FR" dirty="0">
                <a:solidFill>
                  <a:schemeClr val="tx1"/>
                </a:solidFill>
              </a:rPr>
              <a:t>( </a:t>
            </a:r>
            <a:r>
              <a:rPr lang="fr-FR" dirty="0" err="1">
                <a:solidFill>
                  <a:schemeClr val="tx1"/>
                </a:solidFill>
              </a:rPr>
              <a:t>Promontofixation</a:t>
            </a:r>
            <a:r>
              <a:rPr lang="fr-FR" dirty="0">
                <a:solidFill>
                  <a:schemeClr val="tx1"/>
                </a:solidFill>
              </a:rPr>
              <a:t> coelioscopique  vs vaginal prothétique) </a:t>
            </a:r>
            <a:endParaRPr lang="fr-FR" dirty="0"/>
          </a:p>
          <a:p>
            <a:pPr lvl="1"/>
            <a:r>
              <a:rPr lang="fr-FR" dirty="0"/>
              <a:t>Taux de complications liés aux prothèses 2% idem </a:t>
            </a:r>
          </a:p>
          <a:p>
            <a:pPr lvl="1"/>
            <a:r>
              <a:rPr lang="fr-FR" dirty="0"/>
              <a:t>Résultat  anatomique et fonctionnelle identique 	</a:t>
            </a:r>
          </a:p>
          <a:p>
            <a:pPr lvl="1"/>
            <a:r>
              <a:rPr lang="fr-FR" dirty="0"/>
              <a:t>Moins de dyspareunie avec la </a:t>
            </a:r>
            <a:r>
              <a:rPr lang="fr-FR" dirty="0" err="1"/>
              <a:t>Promontofixation</a:t>
            </a:r>
            <a:r>
              <a:rPr lang="fr-FR" dirty="0"/>
              <a:t>  </a:t>
            </a:r>
          </a:p>
          <a:p>
            <a:pPr lvl="1"/>
            <a:r>
              <a:rPr lang="fr-FR" dirty="0"/>
              <a:t> PMF 1 ère intention si possible </a:t>
            </a:r>
          </a:p>
          <a:p>
            <a:pPr lvl="1"/>
            <a:endParaRPr lang="fr-FR" dirty="0"/>
          </a:p>
          <a:p>
            <a:r>
              <a:rPr lang="fr-FR" sz="2000" dirty="0">
                <a:solidFill>
                  <a:srgbClr val="FF0000"/>
                </a:solidFill>
              </a:rPr>
              <a:t>Contre indication des prothèses vaginales (prolapsus) : dyspareunie + complication des prothèses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64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53EF2-ADD2-94AD-8F6A-ED27FA34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film radiographique, Imagerie médicale, radiologie, Radiographie médicale&#10;&#10;Description générée automatiquement">
            <a:extLst>
              <a:ext uri="{FF2B5EF4-FFF2-40B4-BE49-F238E27FC236}">
                <a16:creationId xmlns:a16="http://schemas.microsoft.com/office/drawing/2014/main" id="{67807A5E-A9B3-EE50-BF7B-7345A976F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255" y="1039091"/>
            <a:ext cx="8632655" cy="4312552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B26896-5386-B1A5-64DB-8E7609283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201" y="404103"/>
            <a:ext cx="8308744" cy="4514261"/>
          </a:xfrm>
          <a:prstGeom prst="rect">
            <a:avLst/>
          </a:prstGeom>
        </p:spPr>
      </p:pic>
      <p:pic>
        <p:nvPicPr>
          <p:cNvPr id="8" name="Image 7" descr="Une image contenant Imagerie médicale, Échographie obstétricale, radiologie, Radiographie médicale&#10;&#10;Description générée automatiquement">
            <a:extLst>
              <a:ext uri="{FF2B5EF4-FFF2-40B4-BE49-F238E27FC236}">
                <a16:creationId xmlns:a16="http://schemas.microsoft.com/office/drawing/2014/main" id="{0C9A3996-E2BA-3C59-F139-8ADF71858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201" y="2272348"/>
            <a:ext cx="8308744" cy="44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0090D-64C8-5B27-2A2B-4A6F41227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necho">
            <a:hlinkClick r:id="" action="ppaction://media"/>
            <a:extLst>
              <a:ext uri="{FF2B5EF4-FFF2-40B4-BE49-F238E27FC236}">
                <a16:creationId xmlns:a16="http://schemas.microsoft.com/office/drawing/2014/main" id="{B9DD64CD-8670-A96A-CF80-04FBDA253F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00" y="1719263"/>
            <a:ext cx="5157788" cy="3868737"/>
          </a:xfrm>
        </p:spPr>
      </p:pic>
      <p:pic>
        <p:nvPicPr>
          <p:cNvPr id="5" name="movie242977605">
            <a:hlinkClick r:id="" action="ppaction://media"/>
            <a:extLst>
              <a:ext uri="{FF2B5EF4-FFF2-40B4-BE49-F238E27FC236}">
                <a16:creationId xmlns:a16="http://schemas.microsoft.com/office/drawing/2014/main" id="{20DC9924-75B1-2BC3-8676-EF4E61959A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4052" y="1635458"/>
            <a:ext cx="5381915" cy="403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E464-5FC4-6E5A-E868-3D6528989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B1BAF1-FA83-A159-401F-EA5F0881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16" y="359051"/>
            <a:ext cx="8740397" cy="1188720"/>
          </a:xfrm>
        </p:spPr>
        <p:txBody>
          <a:bodyPr/>
          <a:lstStyle/>
          <a:p>
            <a:r>
              <a:rPr lang="fr-FR" dirty="0"/>
              <a:t>HYPOTHESE DIAGNOSTIQUE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F7CC40-1EBB-5A2A-A3C2-F972E06B1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2" y="2066306"/>
            <a:ext cx="10533413" cy="356684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b="1" i="0" dirty="0">
                <a:solidFill>
                  <a:srgbClr val="FF0000"/>
                </a:solidFill>
                <a:effectLst/>
                <a:latin typeface="+mj-lt"/>
              </a:rPr>
              <a:t>HYPOTHESE DIAGNOSTIQUE PRÉCISE  : </a:t>
            </a:r>
          </a:p>
          <a:p>
            <a:pPr algn="l"/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Dysurie fonctionnelle post TOT non mécanique :  hypertonie urétrale fonctionnelle </a:t>
            </a:r>
          </a:p>
          <a:p>
            <a:pPr algn="l"/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Hypersensibilisation pelvienne centrale secondaire (chirurgie itérative ) : syndrome </a:t>
            </a:r>
            <a:r>
              <a:rPr lang="fr-FR" b="0" i="0" dirty="0" err="1">
                <a:solidFill>
                  <a:srgbClr val="192634"/>
                </a:solidFill>
                <a:effectLst/>
                <a:latin typeface="+mj-lt"/>
              </a:rPr>
              <a:t>myofascial</a:t>
            </a:r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 des muscles obturateurs internes bilatéraux et une hyperactivité vésicale , vestibulodynie, intestin irritable, gastrite chronique : </a:t>
            </a:r>
            <a:r>
              <a:rPr lang="fr-FR" b="0" i="0" dirty="0">
                <a:solidFill>
                  <a:srgbClr val="0070C0"/>
                </a:solidFill>
                <a:effectLst/>
                <a:latin typeface="+mj-lt"/>
              </a:rPr>
              <a:t>la dysfonction donne de la douleur +++ </a:t>
            </a:r>
          </a:p>
          <a:p>
            <a:pPr algn="l"/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Contexte de dysfonction associée : cystocèle et rectocèle de stade II sur les efforts de poussées  / </a:t>
            </a:r>
            <a:r>
              <a:rPr lang="fr-FR" b="0" i="0" dirty="0" err="1">
                <a:solidFill>
                  <a:srgbClr val="192634"/>
                </a:solidFill>
                <a:effectLst/>
                <a:latin typeface="+mj-lt"/>
              </a:rPr>
              <a:t>dysynergie</a:t>
            </a:r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 abdomino</a:t>
            </a:r>
            <a:r>
              <a:rPr lang="fr-FR" dirty="0">
                <a:solidFill>
                  <a:srgbClr val="192634"/>
                </a:solidFill>
                <a:latin typeface="+mj-lt"/>
              </a:rPr>
              <a:t>-</a:t>
            </a:r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périnéal  : </a:t>
            </a:r>
            <a:r>
              <a:rPr lang="fr-FR" b="0" i="0" dirty="0">
                <a:solidFill>
                  <a:srgbClr val="0070C0"/>
                </a:solidFill>
                <a:effectLst/>
                <a:latin typeface="+mj-lt"/>
              </a:rPr>
              <a:t>aggrave la dysfonction </a:t>
            </a:r>
          </a:p>
          <a:p>
            <a:pPr algn="l"/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Antécédent de deux reprises de TOT avec section médiane et latérale</a:t>
            </a:r>
          </a:p>
          <a:p>
            <a:pPr algn="l"/>
            <a:r>
              <a:rPr lang="fr-FR" b="0" i="0" dirty="0">
                <a:solidFill>
                  <a:srgbClr val="192634"/>
                </a:solidFill>
                <a:effectLst/>
                <a:latin typeface="+mj-lt"/>
              </a:rPr>
              <a:t>Absence d'anomalie de position de la prothèse </a:t>
            </a:r>
          </a:p>
          <a:p>
            <a:pPr algn="l"/>
            <a:r>
              <a:rPr lang="fr-FR" dirty="0">
                <a:solidFill>
                  <a:srgbClr val="192634"/>
                </a:solidFill>
                <a:latin typeface="+mj-lt"/>
              </a:rPr>
              <a:t>Récidive hypermobilité urétrale </a:t>
            </a:r>
          </a:p>
          <a:p>
            <a:pPr algn="l"/>
            <a:r>
              <a:rPr lang="fr-FR" dirty="0">
                <a:solidFill>
                  <a:srgbClr val="192634"/>
                </a:solidFill>
                <a:latin typeface="+mj-lt"/>
              </a:rPr>
              <a:t>Retentissement sévère qualité de vie </a:t>
            </a:r>
          </a:p>
        </p:txBody>
      </p:sp>
    </p:spTree>
    <p:extLst>
      <p:ext uri="{BB962C8B-B14F-4D97-AF65-F5344CB8AC3E}">
        <p14:creationId xmlns:p14="http://schemas.microsoft.com/office/powerpoint/2010/main" val="709643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9D86-F9F4-2350-671C-A2AAF7832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7EA19-B07C-22FE-5EEB-1E9CCFAAA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367" y="279070"/>
            <a:ext cx="7729728" cy="789709"/>
          </a:xfrm>
        </p:spPr>
        <p:txBody>
          <a:bodyPr/>
          <a:lstStyle/>
          <a:p>
            <a:r>
              <a:rPr lang="fr-FR" dirty="0"/>
              <a:t>PROPOSITION DE MANAGEMENT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328B35-0A61-A384-9284-F303D14F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223159"/>
            <a:ext cx="11776364" cy="54388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sz="2300" dirty="0"/>
          </a:p>
          <a:p>
            <a:r>
              <a:rPr lang="fr-FR" sz="2300" u="sng" dirty="0">
                <a:solidFill>
                  <a:srgbClr val="0070C0"/>
                </a:solidFill>
                <a:effectLst/>
              </a:rPr>
              <a:t>1/réhabilitation pelvienne chronique : EXPLIQUER LA MALADIE </a:t>
            </a:r>
          </a:p>
          <a:p>
            <a:r>
              <a:rPr lang="fr-FR" sz="2300" dirty="0">
                <a:effectLst/>
              </a:rPr>
              <a:t>Kinésithérapie de relâchement et radiofréquence / </a:t>
            </a:r>
            <a:r>
              <a:rPr lang="fr-FR" sz="2300" dirty="0" err="1">
                <a:effectLst/>
              </a:rPr>
              <a:t>kine</a:t>
            </a:r>
            <a:r>
              <a:rPr lang="fr-FR" sz="2300" dirty="0">
                <a:effectLst/>
              </a:rPr>
              <a:t> </a:t>
            </a:r>
            <a:r>
              <a:rPr lang="fr-FR" sz="2300" dirty="0" err="1">
                <a:effectLst/>
              </a:rPr>
              <a:t>ano</a:t>
            </a:r>
            <a:r>
              <a:rPr lang="fr-FR" sz="2300" dirty="0">
                <a:effectLst/>
              </a:rPr>
              <a:t> rectal et réapprentissage </a:t>
            </a:r>
            <a:r>
              <a:rPr lang="fr-FR" sz="2300" dirty="0"/>
              <a:t>é</a:t>
            </a:r>
            <a:r>
              <a:rPr lang="fr-FR" sz="2300" dirty="0">
                <a:effectLst/>
              </a:rPr>
              <a:t>vacuation </a:t>
            </a:r>
          </a:p>
          <a:p>
            <a:r>
              <a:rPr lang="fr-FR" sz="2300" dirty="0">
                <a:effectLst/>
              </a:rPr>
              <a:t>Injection de toxine botulinique au niveau des muscles obturateurs internes droits et gauches, et injection de toxine périnée urétrale au vu de la pression de clôture </a:t>
            </a:r>
            <a:r>
              <a:rPr lang="fr-FR" sz="2300" dirty="0"/>
              <a:t>é</a:t>
            </a:r>
            <a:r>
              <a:rPr lang="fr-FR" sz="2300" dirty="0">
                <a:effectLst/>
              </a:rPr>
              <a:t>levée et </a:t>
            </a:r>
            <a:r>
              <a:rPr lang="fr-FR" sz="2300" dirty="0" err="1">
                <a:effectLst/>
              </a:rPr>
              <a:t>hydrodistension</a:t>
            </a:r>
            <a:r>
              <a:rPr lang="fr-FR" sz="2300" dirty="0">
                <a:effectLst/>
              </a:rPr>
              <a:t> vésicale (Vessie douloureuse) </a:t>
            </a:r>
          </a:p>
          <a:p>
            <a:r>
              <a:rPr lang="fr-FR" sz="2300" dirty="0">
                <a:effectLst/>
              </a:rPr>
              <a:t>bilan postural / </a:t>
            </a:r>
            <a:r>
              <a:rPr lang="fr-FR" sz="2300" dirty="0" err="1">
                <a:effectLst/>
              </a:rPr>
              <a:t>Sawys</a:t>
            </a:r>
            <a:endParaRPr lang="fr-FR" sz="2300" dirty="0">
              <a:effectLst/>
            </a:endParaRPr>
          </a:p>
          <a:p>
            <a:r>
              <a:rPr lang="fr-FR" sz="2300" dirty="0"/>
              <a:t>T</a:t>
            </a:r>
            <a:r>
              <a:rPr lang="fr-FR" sz="2300" dirty="0">
                <a:effectLst/>
              </a:rPr>
              <a:t>hérapie centrale : Psy </a:t>
            </a:r>
          </a:p>
          <a:p>
            <a:r>
              <a:rPr lang="fr-FR" sz="2300" dirty="0">
                <a:effectLst/>
              </a:rPr>
              <a:t>Laroxyl : continuer </a:t>
            </a:r>
          </a:p>
          <a:p>
            <a:endParaRPr lang="fr-FR" sz="2300" dirty="0">
              <a:effectLst/>
            </a:endParaRPr>
          </a:p>
          <a:p>
            <a:r>
              <a:rPr lang="fr-FR" sz="2300" u="sng" dirty="0">
                <a:solidFill>
                  <a:srgbClr val="0070C0"/>
                </a:solidFill>
                <a:effectLst/>
              </a:rPr>
              <a:t>2/traitement de dysfonction : </a:t>
            </a:r>
          </a:p>
          <a:p>
            <a:r>
              <a:rPr lang="fr-FR" sz="2300" dirty="0">
                <a:effectLst/>
              </a:rPr>
              <a:t>Restauration tissulaire : radiofréquence ou laser / œstrogène locaux </a:t>
            </a:r>
          </a:p>
          <a:p>
            <a:r>
              <a:rPr lang="fr-FR" sz="2300" dirty="0">
                <a:effectLst/>
              </a:rPr>
              <a:t>En cas d'échec : discussion sur une chirurgie du prolapsus cure de rectocèle autologue, vraiment dernière alternative, une fois que le problème de la dysurie sera réglé</a:t>
            </a:r>
          </a:p>
          <a:p>
            <a:endParaRPr lang="fr-FR" sz="2300" dirty="0">
              <a:effectLst/>
            </a:endParaRPr>
          </a:p>
          <a:p>
            <a:r>
              <a:rPr lang="fr-FR" sz="2300" u="sng" dirty="0">
                <a:solidFill>
                  <a:srgbClr val="0070C0"/>
                </a:solidFill>
                <a:effectLst/>
              </a:rPr>
              <a:t>3/ Objectif réaliste et progressif </a:t>
            </a:r>
          </a:p>
          <a:p>
            <a:endParaRPr lang="fr-FR" sz="2300" u="sng" dirty="0"/>
          </a:p>
          <a:p>
            <a:r>
              <a:rPr lang="fr-FR" sz="2300" u="sng" dirty="0">
                <a:solidFill>
                  <a:srgbClr val="0070C0"/>
                </a:solidFill>
                <a:effectLst/>
              </a:rPr>
              <a:t>4/ Evaluation qualité de vie </a:t>
            </a:r>
          </a:p>
          <a:p>
            <a:pPr marL="0" indent="0">
              <a:buNone/>
            </a:pP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38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B11ED-260B-6E0B-E195-EF529089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681" y="132026"/>
            <a:ext cx="8369051" cy="1008005"/>
          </a:xfrm>
        </p:spPr>
        <p:txBody>
          <a:bodyPr>
            <a:normAutofit fontScale="90000"/>
          </a:bodyPr>
          <a:lstStyle/>
          <a:p>
            <a:r>
              <a:rPr lang="fr-FR" dirty="0"/>
              <a:t>Douleur post chirurgie du prolapsus sans prothèse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66C616F-F680-B7AA-F434-1F40F929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460665"/>
            <a:ext cx="11349267" cy="5182182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r-FR" u="sng" dirty="0">
                <a:solidFill>
                  <a:srgbClr val="FF0000"/>
                </a:solidFill>
              </a:rPr>
              <a:t>ALGORYTHME IDENTIQUE DE PRISE EN CHARGE </a:t>
            </a:r>
          </a:p>
          <a:p>
            <a:pPr lvl="1"/>
            <a:r>
              <a:rPr lang="fr-FR" dirty="0"/>
              <a:t>IMPORTANCE EXAMEN CLINIQUE / INTERROGATOIRE +++ </a:t>
            </a:r>
          </a:p>
          <a:p>
            <a:pPr lvl="2"/>
            <a:r>
              <a:rPr lang="fr-FR" dirty="0"/>
              <a:t>Hypothèses diagnostique précises </a:t>
            </a:r>
          </a:p>
          <a:p>
            <a:pPr lvl="2"/>
            <a:r>
              <a:rPr lang="fr-FR" dirty="0"/>
              <a:t>Contexte hypersensibilisation pelvienne centrale.  </a:t>
            </a:r>
          </a:p>
          <a:p>
            <a:pPr lvl="2"/>
            <a:endParaRPr lang="fr-FR" dirty="0"/>
          </a:p>
          <a:p>
            <a:pPr lvl="1"/>
            <a:r>
              <a:rPr lang="fr-FR" u="sng" dirty="0"/>
              <a:t>Si indication chirurgicale et DPPC :  </a:t>
            </a:r>
            <a:r>
              <a:rPr lang="fr-FR" dirty="0"/>
              <a:t>réhabilitation pré - opératoire complète centré sur les zones douloureuses et traitement de l’hypersensibilisation pelvienne centrale : PEC multidisciplinaire </a:t>
            </a:r>
          </a:p>
          <a:p>
            <a:pPr lvl="1"/>
            <a:endParaRPr lang="fr-FR" dirty="0"/>
          </a:p>
          <a:p>
            <a:pPr lvl="1"/>
            <a:r>
              <a:rPr lang="fr-FR" u="sng" dirty="0"/>
              <a:t>CHIRURGIE : </a:t>
            </a:r>
          </a:p>
          <a:p>
            <a:pPr lvl="2"/>
            <a:r>
              <a:rPr lang="fr-FR" dirty="0"/>
              <a:t>SI complications immédiates / hématomes : drainages / antibiotique / </a:t>
            </a:r>
            <a:r>
              <a:rPr lang="fr-FR" dirty="0" err="1"/>
              <a:t>photobiomodulation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Si anomalie cicatricielle post opératoire : Lipofilling vulvaire , </a:t>
            </a:r>
            <a:r>
              <a:rPr lang="fr-FR" dirty="0" err="1"/>
              <a:t>adhésiolyse</a:t>
            </a:r>
            <a:r>
              <a:rPr lang="fr-FR" dirty="0"/>
              <a:t> de la cicatrice</a:t>
            </a:r>
          </a:p>
          <a:p>
            <a:pPr lvl="2"/>
            <a:r>
              <a:rPr lang="fr-FR" dirty="0"/>
              <a:t>Si lichen associé : PRP / </a:t>
            </a:r>
            <a:r>
              <a:rPr lang="fr-FR" dirty="0" err="1"/>
              <a:t>Nanofat</a:t>
            </a:r>
            <a:r>
              <a:rPr lang="fr-FR" dirty="0"/>
              <a:t> ? </a:t>
            </a:r>
          </a:p>
          <a:p>
            <a:pPr lvl="2"/>
            <a:r>
              <a:rPr lang="fr-FR" dirty="0"/>
              <a:t>Si syndrome </a:t>
            </a:r>
            <a:r>
              <a:rPr lang="fr-FR" dirty="0" err="1"/>
              <a:t>myofasciale</a:t>
            </a:r>
            <a:r>
              <a:rPr lang="fr-FR" dirty="0"/>
              <a:t> : toxine botulinique / </a:t>
            </a:r>
            <a:r>
              <a:rPr lang="fr-FR" dirty="0" err="1"/>
              <a:t>naropéine</a:t>
            </a:r>
            <a:endParaRPr lang="fr-FR" dirty="0"/>
          </a:p>
          <a:p>
            <a:pPr lvl="2"/>
            <a:r>
              <a:rPr lang="fr-FR" dirty="0"/>
              <a:t>Si vestibulodynie résistante au traitement médical  et cicatrice : </a:t>
            </a:r>
            <a:r>
              <a:rPr lang="fr-FR" dirty="0" err="1"/>
              <a:t>vestibulectomie</a:t>
            </a:r>
            <a:r>
              <a:rPr lang="fr-FR" dirty="0"/>
              <a:t> et lambeau vaginale d’avancement</a:t>
            </a:r>
          </a:p>
          <a:p>
            <a:pPr lvl="2"/>
            <a:endParaRPr lang="fr-FR" dirty="0"/>
          </a:p>
          <a:p>
            <a:pPr lvl="1"/>
            <a:r>
              <a:rPr lang="fr-FR" u="sng" dirty="0"/>
              <a:t>TECHNIQUE DE REJUVENATION / SOINS DE SUPPORTS </a:t>
            </a:r>
          </a:p>
          <a:p>
            <a:pPr lvl="2"/>
            <a:r>
              <a:rPr lang="fr-FR" dirty="0" err="1"/>
              <a:t>Photbiomodulation</a:t>
            </a:r>
            <a:r>
              <a:rPr lang="fr-FR" dirty="0"/>
              <a:t> / radiofréquence / Laser / HIFU</a:t>
            </a:r>
          </a:p>
        </p:txBody>
      </p:sp>
    </p:spTree>
    <p:extLst>
      <p:ext uri="{BB962C8B-B14F-4D97-AF65-F5344CB8AC3E}">
        <p14:creationId xmlns:p14="http://schemas.microsoft.com/office/powerpoint/2010/main" val="11571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14D22-31C2-7C47-98C8-00FCB840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02" y="266700"/>
            <a:ext cx="6926743" cy="1188720"/>
          </a:xfrm>
        </p:spPr>
        <p:txBody>
          <a:bodyPr>
            <a:normAutofit fontScale="90000"/>
          </a:bodyPr>
          <a:lstStyle/>
          <a:p>
            <a:r>
              <a:rPr lang="fr-FR" sz="2800" b="1" dirty="0">
                <a:solidFill>
                  <a:srgbClr val="FF0000"/>
                </a:solidFill>
                <a:cs typeface="Calibri" panose="020F0502020204030204" pitchFamily="34" charset="0"/>
              </a:rPr>
              <a:t>Nouvelles </a:t>
            </a:r>
            <a:r>
              <a:rPr lang="fr-FR" sz="28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thÉrapeutiques</a:t>
            </a:r>
            <a:r>
              <a:rPr lang="fr-FR" sz="2800" b="1" dirty="0">
                <a:solidFill>
                  <a:srgbClr val="FF0000"/>
                </a:solidFill>
                <a:cs typeface="Calibri" panose="020F0502020204030204" pitchFamily="34" charset="0"/>
              </a:rPr>
              <a:t> AU SERVICE DE  </a:t>
            </a:r>
            <a:r>
              <a:rPr lang="fr-FR" sz="2800" b="1" dirty="0" err="1">
                <a:solidFill>
                  <a:srgbClr val="FF0000"/>
                </a:solidFill>
                <a:cs typeface="Calibri" panose="020F0502020204030204" pitchFamily="34" charset="0"/>
              </a:rPr>
              <a:t>lA</a:t>
            </a:r>
            <a:r>
              <a:rPr lang="fr-FR" sz="28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cs typeface="Calibri" panose="020F0502020204030204" pitchFamily="34" charset="0"/>
              </a:rPr>
              <a:t>rÉPARATION</a:t>
            </a:r>
            <a:r>
              <a:rPr lang="fr-FR" sz="2800" b="1" dirty="0">
                <a:solidFill>
                  <a:srgbClr val="FF0000"/>
                </a:solidFill>
                <a:cs typeface="Calibri" panose="020F0502020204030204" pitchFamily="34" charset="0"/>
              </a:rPr>
              <a:t> VULVO VAGINALE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39077C-2170-664C-B8FE-D6ECD618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74" y="2141694"/>
            <a:ext cx="10012922" cy="4227338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TRAITEMENTS INJECTABLES :</a:t>
            </a:r>
          </a:p>
          <a:p>
            <a:pPr lvl="1"/>
            <a:r>
              <a:rPr lang="fr-FR" dirty="0"/>
              <a:t>ACIDE HYALURONIQUE INJECTABLE : DESIRIAL</a:t>
            </a:r>
          </a:p>
          <a:p>
            <a:pPr lvl="1"/>
            <a:r>
              <a:rPr lang="fr-FR" dirty="0"/>
              <a:t>TOXINE BOTULINIQUE</a:t>
            </a:r>
          </a:p>
          <a:p>
            <a:pPr lvl="1"/>
            <a:endParaRPr lang="fr-FR" dirty="0"/>
          </a:p>
          <a:p>
            <a:r>
              <a:rPr lang="fr-FR" b="1" dirty="0"/>
              <a:t>TRAITEMENTS PHYSIQUES :</a:t>
            </a:r>
          </a:p>
          <a:p>
            <a:pPr lvl="1"/>
            <a:r>
              <a:rPr lang="fr-FR" dirty="0"/>
              <a:t>LASER C02 fractionné</a:t>
            </a:r>
          </a:p>
          <a:p>
            <a:pPr lvl="1"/>
            <a:r>
              <a:rPr lang="fr-FR" dirty="0"/>
              <a:t>LED</a:t>
            </a:r>
          </a:p>
          <a:p>
            <a:pPr lvl="1"/>
            <a:r>
              <a:rPr lang="fr-FR" dirty="0"/>
              <a:t>RADIOFREQUENCE</a:t>
            </a:r>
          </a:p>
          <a:p>
            <a:pPr lvl="1"/>
            <a:endParaRPr lang="fr-FR" dirty="0"/>
          </a:p>
          <a:p>
            <a:r>
              <a:rPr lang="fr-FR" b="1" dirty="0"/>
              <a:t>TRAITEMENT DE REGENERATION TISSULAIRE  :</a:t>
            </a:r>
          </a:p>
          <a:p>
            <a:pPr lvl="1"/>
            <a:r>
              <a:rPr lang="fr-FR" dirty="0"/>
              <a:t>LIPOFILLING VULVAIRE </a:t>
            </a:r>
          </a:p>
          <a:p>
            <a:pPr lvl="1"/>
            <a:r>
              <a:rPr lang="fr-FR" dirty="0"/>
              <a:t>PRP</a:t>
            </a:r>
          </a:p>
          <a:p>
            <a:pPr lvl="1"/>
            <a:r>
              <a:rPr lang="fr-FR" dirty="0"/>
              <a:t>NANOFAT</a:t>
            </a:r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7823B3-B431-F1E0-7BD5-820F9369E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270" y="2152181"/>
            <a:ext cx="5160730" cy="38980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58EE5-73BF-4C67-CB04-1339CD3344B2}"/>
              </a:ext>
            </a:extLst>
          </p:cNvPr>
          <p:cNvSpPr/>
          <p:nvPr/>
        </p:nvSpPr>
        <p:spPr>
          <a:xfrm>
            <a:off x="11630346" y="6050234"/>
            <a:ext cx="277402" cy="3187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C5D378-3DA1-1AC1-BD7D-269591B31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626" y="370803"/>
            <a:ext cx="2343224" cy="13418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6DF26F-F19F-53E7-4613-9B7B6D2C8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776" y="5302429"/>
            <a:ext cx="2741179" cy="14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53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86E9E-8982-D1AE-7725-865FEEA36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E7D98-9E73-03BA-BF2C-7E4DD589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144" y="394676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fr-FR" dirty="0"/>
              <a:t>PREVENTION DES DOULEURS POST OPÉRATOIRES CHIRURGIE DU PROLAPSUS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1BA004-C35A-A02F-B866-5D951F0DC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524" y="1878008"/>
            <a:ext cx="10984675" cy="3798397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DEPISTER LES FACTEUR DE RISQUE DCPO  : </a:t>
            </a:r>
          </a:p>
          <a:p>
            <a:pPr lvl="1"/>
            <a:r>
              <a:rPr lang="fr-FR" dirty="0"/>
              <a:t>L’âge &gt; 45 ans, , un prolapsus de stade  élevé, des saignements per-opératoires  importants, tabagisme, Traumatisme , Hypersensibilisation pelvienne centrale </a:t>
            </a:r>
          </a:p>
          <a:p>
            <a:pPr lvl="1"/>
            <a:endParaRPr lang="fr-FR" dirty="0"/>
          </a:p>
          <a:p>
            <a:r>
              <a:rPr lang="fr-FR" dirty="0"/>
              <a:t>L’utilisation de kétamine en per-opératoire est recommandée en prévention des DCPO, notamment pour les patientes présentant des facteurs de risque (accord d’experts)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313131"/>
                </a:solidFill>
                <a:effectLst/>
                <a:latin typeface="+mj-lt"/>
              </a:rPr>
              <a:t>En préventif : limiter la prescription d’opioïdes en post opératoire immédiat</a:t>
            </a:r>
          </a:p>
          <a:p>
            <a:pPr marL="0" indent="0">
              <a:buNone/>
            </a:pPr>
            <a:endParaRPr lang="fr-FR" dirty="0">
              <a:solidFill>
                <a:srgbClr val="313131"/>
              </a:solidFill>
              <a:effectLst/>
              <a:latin typeface="+mj-lt"/>
            </a:endParaRPr>
          </a:p>
          <a:p>
            <a:r>
              <a:rPr lang="fr-FR" i="1" dirty="0"/>
              <a:t>Il est recommandé de préférer une voie rétro-pubienne chez les patientes ayant des douleurs chroniques </a:t>
            </a:r>
            <a:r>
              <a:rPr lang="fr-FR" i="1" dirty="0" err="1"/>
              <a:t>pré-opératoires</a:t>
            </a:r>
            <a:r>
              <a:rPr lang="fr-FR" i="1" dirty="0"/>
              <a:t>, une sensibilisation pelvienne ou des douleurs </a:t>
            </a:r>
            <a:r>
              <a:rPr lang="fr-FR" i="1" dirty="0" err="1"/>
              <a:t>myofasciales</a:t>
            </a:r>
            <a:r>
              <a:rPr lang="fr-FR" i="1" dirty="0"/>
              <a:t> (accord d’experts )  : ne pas mettre de prothèse ?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6C2667F-8C5C-A6FC-7DDA-FF98C2F071D6}"/>
              </a:ext>
            </a:extLst>
          </p:cNvPr>
          <p:cNvSpPr txBox="1">
            <a:spLocks/>
          </p:cNvSpPr>
          <p:nvPr/>
        </p:nvSpPr>
        <p:spPr bwMode="black">
          <a:xfrm>
            <a:off x="2231136" y="5971017"/>
            <a:ext cx="6972241" cy="75742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RECOMmANDATION</a:t>
            </a:r>
            <a:r>
              <a:rPr lang="fr-FR" dirty="0"/>
              <a:t> HAS 2023 </a:t>
            </a:r>
          </a:p>
        </p:txBody>
      </p:sp>
    </p:spTree>
    <p:extLst>
      <p:ext uri="{BB962C8B-B14F-4D97-AF65-F5344CB8AC3E}">
        <p14:creationId xmlns:p14="http://schemas.microsoft.com/office/powerpoint/2010/main" val="3051868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D0EC37-DD82-6D49-ABED-F6706B3A4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3" y="1532965"/>
            <a:ext cx="11376211" cy="5109882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PAS DE PROTHESE CHEZ LES PATIENTES DOULOUREUSES EN PRE OPERATOIRE : BONNE PATIENTE = BONNE INDICATION</a:t>
            </a:r>
          </a:p>
          <a:p>
            <a:pPr lvl="1"/>
            <a:r>
              <a:rPr lang="fr-FR" dirty="0"/>
              <a:t>FORMATION DES GYNECOLOGUES A LA DOULEUR : Score Convergences PP &gt;5 </a:t>
            </a:r>
          </a:p>
          <a:p>
            <a:pPr lvl="1"/>
            <a:r>
              <a:rPr lang="fr-FR" dirty="0"/>
              <a:t>Discussion pluridisciplinaire  : RCP </a:t>
            </a:r>
          </a:p>
          <a:p>
            <a:pPr lvl="1"/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CHIRURGIEN EXPERIMENTÉ/ INFORMÉ /FORMÉ</a:t>
            </a:r>
          </a:p>
          <a:p>
            <a:pPr lvl="1"/>
            <a:r>
              <a:rPr lang="fr-FR" dirty="0"/>
              <a:t>Formation des chirurgiens initiale en pelvi </a:t>
            </a:r>
            <a:r>
              <a:rPr lang="fr-FR" dirty="0" err="1"/>
              <a:t>périnéologie</a:t>
            </a:r>
            <a:r>
              <a:rPr lang="fr-FR" dirty="0"/>
              <a:t> , complications des prothèses </a:t>
            </a:r>
          </a:p>
          <a:p>
            <a:pPr lvl="1"/>
            <a:r>
              <a:rPr lang="fr-FR" dirty="0"/>
              <a:t>Minimum Volume activité par centre/chirurgie  : 20 procédures de prolapsus par an ?</a:t>
            </a:r>
          </a:p>
          <a:p>
            <a:pPr lvl="1"/>
            <a:r>
              <a:rPr lang="fr-FR" dirty="0"/>
              <a:t>Asepsie et hémostase +++</a:t>
            </a:r>
          </a:p>
          <a:p>
            <a:pPr marL="228600" lvl="1" indent="0">
              <a:buNone/>
            </a:pPr>
            <a:endParaRPr lang="fr-FR" dirty="0"/>
          </a:p>
          <a:p>
            <a:r>
              <a:rPr lang="fr-FR" dirty="0"/>
              <a:t>BON MATERIEL PROTHETIQUE VALIDÉE : ETUDE PREALABLE INDISPENSABLE </a:t>
            </a:r>
          </a:p>
          <a:p>
            <a:r>
              <a:rPr lang="fr-FR" dirty="0"/>
              <a:t>PATIENTE INFORME ++++ DES AVANTAGES / RISQUES/ ALTERNATIVE DE CETTE TECHNIQUE , RCP. </a:t>
            </a:r>
          </a:p>
          <a:p>
            <a:endParaRPr lang="fr-FR" dirty="0"/>
          </a:p>
          <a:p>
            <a:r>
              <a:rPr lang="fr-FR" dirty="0">
                <a:solidFill>
                  <a:srgbClr val="0070C0"/>
                </a:solidFill>
              </a:rPr>
              <a:t>ET PUIS SI Malgré toutes ces précautions .... DOULEUR ET PROTHESE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CENTRE  REFERENT DOULEUR PELVI-PERINEAL POUR LE MANAGEMENT DE CES COMPLICATIONS</a:t>
            </a:r>
          </a:p>
          <a:p>
            <a:pPr lvl="1"/>
            <a:r>
              <a:rPr lang="fr-FR" u="sng" dirty="0">
                <a:solidFill>
                  <a:srgbClr val="FF0000"/>
                </a:solidFill>
              </a:rPr>
              <a:t>EVITER L’ERRANCE ET LA PERTE DE TEMPS : PHENOMENE NOCIPLASTIQUE ++++ </a:t>
            </a:r>
          </a:p>
          <a:p>
            <a:pPr lvl="1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6BB6D1-595D-35DF-201E-29957434BB23}"/>
              </a:ext>
            </a:extLst>
          </p:cNvPr>
          <p:cNvSpPr txBox="1"/>
          <p:nvPr/>
        </p:nvSpPr>
        <p:spPr>
          <a:xfrm>
            <a:off x="9296578" y="6363914"/>
            <a:ext cx="265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Etude PROSPERE 2022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38619E6-E7AD-E8CE-8E6C-116B7FC21D97}"/>
              </a:ext>
            </a:extLst>
          </p:cNvPr>
          <p:cNvSpPr txBox="1">
            <a:spLocks/>
          </p:cNvSpPr>
          <p:nvPr/>
        </p:nvSpPr>
        <p:spPr bwMode="black">
          <a:xfrm>
            <a:off x="2504269" y="151295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PREVENTION DES DOULEURS POST OPÉRATOIRES CHIRURGIE DU PROLAPSUS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419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BC289-BA6C-EA50-B2FD-ADF0C378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105" y="359283"/>
            <a:ext cx="8932164" cy="1210818"/>
          </a:xfrm>
        </p:spPr>
        <p:txBody>
          <a:bodyPr>
            <a:normAutofit/>
          </a:bodyPr>
          <a:lstStyle/>
          <a:p>
            <a:r>
              <a:rPr lang="fr-FR" dirty="0"/>
              <a:t>BESOIN DE CENTRE ORIENTE VERS UNE OPTIMISATION DE LA QUALITE DE VIE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6D2868-B91B-0143-E8A5-F0DA8A194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14" y="2152810"/>
            <a:ext cx="11000096" cy="1093797"/>
          </a:xfrm>
        </p:spPr>
        <p:txBody>
          <a:bodyPr>
            <a:normAutofit/>
          </a:bodyPr>
          <a:lstStyle/>
          <a:p>
            <a:r>
              <a:rPr lang="fr-FR" dirty="0"/>
              <a:t>VERITABLE CONCEPT D’OPTIMISATION DE LA QUALITE DE VIE QUELQUES SOIT LA PATHOLOGIE EN SANTE DE LA FEMME :  </a:t>
            </a:r>
            <a:r>
              <a:rPr lang="fr-FR" u="sng" dirty="0">
                <a:solidFill>
                  <a:srgbClr val="FF0000"/>
                </a:solidFill>
              </a:rPr>
              <a:t>« VIE ET MOI » </a:t>
            </a:r>
            <a:r>
              <a:rPr lang="fr-FR" dirty="0">
                <a:solidFill>
                  <a:srgbClr val="FF0000"/>
                </a:solidFill>
              </a:rPr>
              <a:t>: VIE ET MEDECINE OPTMISÉE INTÉGRATIVE </a:t>
            </a:r>
          </a:p>
          <a:p>
            <a:pPr marL="0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68BD6D-E9F9-A760-3A35-62DE84783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05981" cy="18592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9CC34F-15B3-9D6F-30AB-1EF645D4FC1F}"/>
              </a:ext>
            </a:extLst>
          </p:cNvPr>
          <p:cNvSpPr txBox="1"/>
          <p:nvPr/>
        </p:nvSpPr>
        <p:spPr>
          <a:xfrm>
            <a:off x="28595" y="3089613"/>
            <a:ext cx="4954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4  VALEURS ET AXES DE TRAVAILS : </a:t>
            </a:r>
          </a:p>
          <a:p>
            <a:pPr lvl="1"/>
            <a:r>
              <a:rPr lang="fr-FR" dirty="0"/>
              <a:t>-    EXPERTISE ( ENDOMETRIOSE, DPPC, ONCOLOGIE)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PARCOURS ET PROGRAMME</a:t>
            </a:r>
          </a:p>
          <a:p>
            <a:pPr lvl="1"/>
            <a:r>
              <a:rPr lang="fr-FR" dirty="0"/>
              <a:t>    PLURIDISCIPLINAIRE ET INTÉGRATIF 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EDUCATION THERAPEUTIQUE </a:t>
            </a:r>
          </a:p>
          <a:p>
            <a:pPr lvl="1"/>
            <a:r>
              <a:rPr lang="fr-FR" dirty="0"/>
              <a:t>-   EVALUATION QUALITE DE VIE 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6D56CE-A3BE-8774-EB0B-74349443E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586" y="2916659"/>
            <a:ext cx="6544032" cy="248127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024E9F6-9F46-0914-70D5-102D8617E190}"/>
              </a:ext>
            </a:extLst>
          </p:cNvPr>
          <p:cNvSpPr txBox="1">
            <a:spLocks/>
          </p:cNvSpPr>
          <p:nvPr/>
        </p:nvSpPr>
        <p:spPr bwMode="black">
          <a:xfrm>
            <a:off x="274814" y="5668292"/>
            <a:ext cx="6544032" cy="65112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UN  CONCEPT : RESILIENCE en sante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6B722D-160C-C04C-22C5-CF09E84F3D71}"/>
              </a:ext>
            </a:extLst>
          </p:cNvPr>
          <p:cNvSpPr txBox="1"/>
          <p:nvPr/>
        </p:nvSpPr>
        <p:spPr>
          <a:xfrm>
            <a:off x="1631852" y="6427484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l'échelle de résilience de Connor-Davidson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16A5C1-8606-FF26-81B2-4707BBFCF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117" y="5577395"/>
            <a:ext cx="4191000" cy="8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24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50931-3013-D94C-936E-C5C91536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916" y="457008"/>
            <a:ext cx="6362257" cy="760869"/>
          </a:xfrm>
        </p:spPr>
        <p:txBody>
          <a:bodyPr>
            <a:normAutofit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783AE0-4A1C-6442-877B-FEDF38860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1" y="1708896"/>
            <a:ext cx="11293434" cy="467715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DPPC + PROTHÈSE OU POST CHIRURGIE DU PROLAPSUS  : TRAITEMENT PLURIDISCIPLINAIRE INTEGRATIF   </a:t>
            </a:r>
          </a:p>
          <a:p>
            <a:r>
              <a:rPr lang="fr-FR" dirty="0"/>
              <a:t>ENQUÊTE SPÉCIALISEE : INTERROGATOIRE + EX CLINIQUE CENTRE DPPC</a:t>
            </a:r>
          </a:p>
          <a:p>
            <a:r>
              <a:rPr lang="fr-FR" dirty="0"/>
              <a:t>INTERÊT MAJEUR DE L’ECHOGRAPHIE PÉRINEALE ++++ </a:t>
            </a:r>
          </a:p>
          <a:p>
            <a:r>
              <a:rPr lang="fr-FR" dirty="0"/>
              <a:t>PRUDENCE CHEZ LES PATIENTS DOULOUREUX PRE-OPERATOIRE !!! </a:t>
            </a:r>
          </a:p>
          <a:p>
            <a:r>
              <a:rPr lang="fr-FR" dirty="0"/>
              <a:t>AVANT POSE DE PROTHÈSE OU CHIRURGIE DU PROLAPSUS : SCORE CONVERGENCES PP </a:t>
            </a:r>
          </a:p>
          <a:p>
            <a:r>
              <a:rPr lang="fr-FR" dirty="0"/>
              <a:t>RESPECT DES RECOMMANDATIONS HAS +++ : </a:t>
            </a:r>
            <a:r>
              <a:rPr lang="fr-FR" dirty="0">
                <a:solidFill>
                  <a:srgbClr val="0070C0"/>
                </a:solidFill>
              </a:rPr>
              <a:t>RCP POUR TOUTE POSE DE PROTHESE 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PREVENTION </a:t>
            </a:r>
          </a:p>
          <a:p>
            <a:r>
              <a:rPr lang="fr-FR" dirty="0">
                <a:solidFill>
                  <a:schemeClr val="tx1"/>
                </a:solidFill>
              </a:rPr>
              <a:t>PATIENT DOULOUREUX PRE OPERATOIRE : MAUVAISE INDICATION PROTHESE </a:t>
            </a:r>
          </a:p>
          <a:p>
            <a:r>
              <a:rPr lang="fr-FR" dirty="0"/>
              <a:t>FORMATION GYNECOLOGUE À LA DPPC +++ </a:t>
            </a:r>
          </a:p>
          <a:p>
            <a:r>
              <a:rPr lang="fr-FR" dirty="0"/>
              <a:t>REFLECHIR AVANT D’AGIR +++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51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B2F90-FCB5-B949-B7A9-E36263FB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87" y="5300860"/>
            <a:ext cx="8122880" cy="1294892"/>
          </a:xfrm>
        </p:spPr>
        <p:txBody>
          <a:bodyPr/>
          <a:lstStyle/>
          <a:p>
            <a:r>
              <a:rPr lang="fr-FR" dirty="0"/>
              <a:t>VERITABLE ENQUÊTE ETIOLOGIQUE+++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212CAC-7F79-B03C-BBEF-33A71F009314}"/>
              </a:ext>
            </a:extLst>
          </p:cNvPr>
          <p:cNvSpPr txBox="1">
            <a:spLocks/>
          </p:cNvSpPr>
          <p:nvPr/>
        </p:nvSpPr>
        <p:spPr bwMode="black">
          <a:xfrm>
            <a:off x="1676687" y="262248"/>
            <a:ext cx="8278526" cy="90258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DPPC + DOULEUR = PROTHESE COUPABLE ??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F4B2F2-0B0C-7C0D-49C8-E5D45F5A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66" y="1485657"/>
            <a:ext cx="11642867" cy="194334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1213C85-8FA7-38D3-E970-71909B3B9FCC}"/>
              </a:ext>
            </a:extLst>
          </p:cNvPr>
          <p:cNvSpPr txBox="1">
            <a:spLocks/>
          </p:cNvSpPr>
          <p:nvPr/>
        </p:nvSpPr>
        <p:spPr bwMode="black">
          <a:xfrm>
            <a:off x="1676687" y="3717484"/>
            <a:ext cx="8122880" cy="129489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COMPRENDRE CE QU’IL SE PASSE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5CD4E-A6EF-CB69-A132-40495A7D0C3D}"/>
              </a:ext>
            </a:extLst>
          </p:cNvPr>
          <p:cNvSpPr/>
          <p:nvPr/>
        </p:nvSpPr>
        <p:spPr>
          <a:xfrm>
            <a:off x="8241475" y="1579418"/>
            <a:ext cx="3408219" cy="5343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9AA531-1D66-0831-B4FF-56F2B8C2C803}"/>
              </a:ext>
            </a:extLst>
          </p:cNvPr>
          <p:cNvSpPr/>
          <p:nvPr/>
        </p:nvSpPr>
        <p:spPr>
          <a:xfrm>
            <a:off x="7277595" y="2237014"/>
            <a:ext cx="3408219" cy="5343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5EA150-AE98-FDB5-6079-C3BD883313E9}"/>
              </a:ext>
            </a:extLst>
          </p:cNvPr>
          <p:cNvSpPr/>
          <p:nvPr/>
        </p:nvSpPr>
        <p:spPr>
          <a:xfrm>
            <a:off x="8953994" y="2873321"/>
            <a:ext cx="2963439" cy="5343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8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D436-91CD-4920-B871-D4205E881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FA2D4-98A7-F608-EF26-A17CE7F4F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0847" y="2923284"/>
            <a:ext cx="5801714" cy="1419253"/>
          </a:xfrm>
        </p:spPr>
        <p:txBody>
          <a:bodyPr>
            <a:normAutofit/>
          </a:bodyPr>
          <a:lstStyle/>
          <a:p>
            <a:r>
              <a:rPr lang="fr-FR" sz="2200" dirty="0"/>
              <a:t>MERCI </a:t>
            </a:r>
            <a:br>
              <a:rPr lang="fr-FR" sz="2200" dirty="0"/>
            </a:br>
            <a:br>
              <a:rPr lang="fr-FR" sz="2200" dirty="0"/>
            </a:br>
            <a:r>
              <a:rPr lang="fr-FR" sz="2200" dirty="0" err="1"/>
              <a:t>c.leveque.chir@gmail.com</a:t>
            </a:r>
            <a:r>
              <a:rPr lang="fr-FR" sz="2200" dirty="0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15BC6D4-43C4-E94E-468F-C9BC952D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847" y="472961"/>
            <a:ext cx="2580895" cy="10130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4ED2DC-8AAA-935F-C87B-7DF800D85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32005" cy="4063987"/>
          </a:xfrm>
          <a:prstGeom prst="rect">
            <a:avLst/>
          </a:prstGeom>
        </p:spPr>
      </p:pic>
      <p:pic>
        <p:nvPicPr>
          <p:cNvPr id="4" name="Image 3" descr="Une image contenant habits, Visage humain, personne, sourire&#10;&#10;Description générée automatiquement">
            <a:extLst>
              <a:ext uri="{FF2B5EF4-FFF2-40B4-BE49-F238E27FC236}">
                <a16:creationId xmlns:a16="http://schemas.microsoft.com/office/drawing/2014/main" id="{8072976A-2414-7D28-A1B2-FAA55519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9310"/>
            <a:ext cx="5432006" cy="3199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0610AC-9CC5-1026-6452-F465A42E4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044" y="469795"/>
            <a:ext cx="1774517" cy="14567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9E852D-89A1-C169-A52E-10311CBCF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493" y="4744050"/>
            <a:ext cx="2452708" cy="17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73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DDEA19-F4F6-5FEA-A9C9-939D1239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9" y="250253"/>
            <a:ext cx="4476769" cy="63574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1D3E2D-B94A-8A2B-540C-B2F858DB8B19}"/>
              </a:ext>
            </a:extLst>
          </p:cNvPr>
          <p:cNvSpPr txBox="1"/>
          <p:nvPr/>
        </p:nvSpPr>
        <p:spPr>
          <a:xfrm>
            <a:off x="5744052" y="3620220"/>
            <a:ext cx="62650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u="sng" dirty="0">
                <a:solidFill>
                  <a:srgbClr val="FF0000"/>
                </a:solidFill>
              </a:rPr>
              <a:t>« VIE ET MOI » VIE ET MEDECINE OPTIMISEE</a:t>
            </a:r>
          </a:p>
          <a:p>
            <a:pPr algn="ctr"/>
            <a:endParaRPr lang="fr-FR" u="sng" dirty="0">
              <a:solidFill>
                <a:srgbClr val="FF0000"/>
              </a:solidFill>
            </a:endParaRPr>
          </a:p>
          <a:p>
            <a:pPr algn="ctr"/>
            <a:r>
              <a:rPr lang="fr-FR" u="sng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Pour ceux qui partagent cette vision, n’hésitez pas à me contacter, l’objectif est de créer un réseau de praticien national et faciliter l’interconnaissance </a:t>
            </a:r>
          </a:p>
          <a:p>
            <a:pPr algn="ctr"/>
            <a:endParaRPr lang="fr-FR" dirty="0">
              <a:solidFill>
                <a:srgbClr val="FF0000"/>
              </a:solidFill>
            </a:endParaRPr>
          </a:p>
          <a:p>
            <a:pPr algn="ctr"/>
            <a:r>
              <a:rPr lang="fr-FR" sz="1800" dirty="0" err="1"/>
              <a:t>c.leveque.chir@gmail.com</a:t>
            </a:r>
            <a:r>
              <a:rPr lang="fr-FR" sz="1800" dirty="0"/>
              <a:t> </a:t>
            </a:r>
          </a:p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0EDE7-F0E1-8294-99EE-356B68C55B55}"/>
              </a:ext>
            </a:extLst>
          </p:cNvPr>
          <p:cNvSpPr/>
          <p:nvPr/>
        </p:nvSpPr>
        <p:spPr>
          <a:xfrm>
            <a:off x="5610345" y="3093726"/>
            <a:ext cx="6532482" cy="2982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849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32AD5-4F21-7112-F856-D9B765793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E3577-841E-DC55-A826-4E06B9ED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44C87-8D99-4B36-72EA-2DCE057C4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6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F8CF0-69CD-6E4D-8B70-A70CEE1A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446" y="300851"/>
            <a:ext cx="8442119" cy="1195184"/>
          </a:xfrm>
        </p:spPr>
        <p:txBody>
          <a:bodyPr/>
          <a:lstStyle/>
          <a:p>
            <a:r>
              <a:rPr lang="fr-FR" dirty="0"/>
              <a:t>EVALUATION DOULEUR PELVI-PÉRINÉAL :</a:t>
            </a:r>
            <a:br>
              <a:rPr lang="fr-FR" dirty="0"/>
            </a:br>
            <a:r>
              <a:rPr lang="fr-FR" dirty="0"/>
              <a:t>INTERROGATOIRE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634120-4894-5B46-AB04-CD83CC4BD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409" y="1904306"/>
            <a:ext cx="11238159" cy="4434709"/>
          </a:xfrm>
        </p:spPr>
        <p:txBody>
          <a:bodyPr>
            <a:normAutofit/>
          </a:bodyPr>
          <a:lstStyle/>
          <a:p>
            <a:r>
              <a:rPr lang="fr-FR" b="1" dirty="0"/>
              <a:t>IMPORTANCE EXAMEN INTERROGATOIRE ET EXAMEN CLINIQUE GLOBALE :   EVALUATION DOULEUR PELVI-PÉRINÉALE  ++++ </a:t>
            </a:r>
          </a:p>
          <a:p>
            <a:r>
              <a:rPr lang="fr-FR" b="1" dirty="0">
                <a:solidFill>
                  <a:srgbClr val="FF0000"/>
                </a:solidFill>
              </a:rPr>
              <a:t>TYPE DE DOULEUR </a:t>
            </a:r>
            <a:r>
              <a:rPr lang="fr-FR" b="1" dirty="0"/>
              <a:t>: </a:t>
            </a:r>
            <a:r>
              <a:rPr lang="fr-FR" dirty="0"/>
              <a:t>spontanée / provoquée / Neuropathique/ musculaire /Dyspareunie </a:t>
            </a:r>
            <a:r>
              <a:rPr lang="fr-FR" dirty="0">
                <a:solidFill>
                  <a:srgbClr val="0070C0"/>
                </a:solidFill>
              </a:rPr>
              <a:t>/ DN4 +++ </a:t>
            </a:r>
          </a:p>
          <a:p>
            <a:r>
              <a:rPr lang="fr-FR" dirty="0">
                <a:solidFill>
                  <a:srgbClr val="FF0000"/>
                </a:solidFill>
              </a:rPr>
              <a:t>DÉLAI CHIRURGIE APPARITION DOULEUR ? </a:t>
            </a:r>
          </a:p>
          <a:p>
            <a:r>
              <a:rPr lang="fr-FR" dirty="0">
                <a:solidFill>
                  <a:srgbClr val="FF0000"/>
                </a:solidFill>
              </a:rPr>
              <a:t>COMPLICATIONS ASSOCIÉES À LA DOULEUR </a:t>
            </a:r>
            <a:r>
              <a:rPr lang="fr-FR" dirty="0"/>
              <a:t>: EXPOSITION , ABCÈS, HÉMATOME ? </a:t>
            </a:r>
          </a:p>
          <a:p>
            <a:r>
              <a:rPr lang="fr-FR" dirty="0">
                <a:solidFill>
                  <a:srgbClr val="FF0000"/>
                </a:solidFill>
              </a:rPr>
              <a:t>ETAT ALGIQUE DE LA PATIENTE AVANT L’INTERVENTION ? </a:t>
            </a:r>
            <a:r>
              <a:rPr lang="fr-FR" dirty="0"/>
              <a:t>Dysménorrhée ? Dyspareunie ? Hypersensibilité  pelvienne central ? Colon irritable ? </a:t>
            </a:r>
            <a:r>
              <a:rPr lang="fr-FR" dirty="0">
                <a:solidFill>
                  <a:srgbClr val="0070C0"/>
                </a:solidFill>
              </a:rPr>
              <a:t>(CONVERGENCES PP) </a:t>
            </a:r>
          </a:p>
          <a:p>
            <a:r>
              <a:rPr lang="fr-FR" dirty="0">
                <a:solidFill>
                  <a:srgbClr val="FF0000"/>
                </a:solidFill>
              </a:rPr>
              <a:t>PROBLÈME FONCTIONNELLE ASSOCIÉ ? </a:t>
            </a:r>
            <a:r>
              <a:rPr lang="fr-FR" dirty="0"/>
              <a:t>Dysurie, trouble à l’évacuation rectale et  urinaire ? CONTEXTE HYPERSENSIBILISATION PELVIENNE (convergences PP , </a:t>
            </a:r>
            <a:r>
              <a:rPr lang="fr-FR" dirty="0" err="1"/>
              <a:t>pré-operatoire</a:t>
            </a:r>
            <a:r>
              <a:rPr lang="fr-FR" dirty="0"/>
              <a:t> ou apparition secondaire ) </a:t>
            </a:r>
          </a:p>
          <a:p>
            <a:r>
              <a:rPr lang="fr-FR" dirty="0"/>
              <a:t>ENVIRONNEMENT ? ETAT PSYCHIQUE ?</a:t>
            </a:r>
          </a:p>
          <a:p>
            <a:r>
              <a:rPr lang="fr-FR" dirty="0"/>
              <a:t>TTT ANTALGIQUE TENTER </a:t>
            </a:r>
          </a:p>
          <a:p>
            <a:r>
              <a:rPr lang="fr-FR" dirty="0"/>
              <a:t>POSITION ANTALGIQUE </a:t>
            </a:r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325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47098-32BF-344A-8DF8-047C5C01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902" y="388958"/>
            <a:ext cx="9744964" cy="1188720"/>
          </a:xfrm>
        </p:spPr>
        <p:txBody>
          <a:bodyPr>
            <a:normAutofit/>
          </a:bodyPr>
          <a:lstStyle/>
          <a:p>
            <a:r>
              <a:rPr lang="fr-FR" dirty="0"/>
              <a:t>DEMARCHE DIAGNOSTIQUE PRÉCISE </a:t>
            </a:r>
            <a:br>
              <a:rPr lang="fr-FR" dirty="0"/>
            </a:br>
            <a:r>
              <a:rPr lang="fr-FR" dirty="0"/>
              <a:t>INTERROGATOIRE : la douleur s’</a:t>
            </a:r>
            <a:r>
              <a:rPr lang="fr-FR" dirty="0" err="1"/>
              <a:t>ecoute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BA45CB-64B0-974A-8B4C-C15115D70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44344"/>
            <a:ext cx="10452100" cy="4219956"/>
          </a:xfrm>
        </p:spPr>
        <p:txBody>
          <a:bodyPr>
            <a:normAutofit/>
          </a:bodyPr>
          <a:lstStyle/>
          <a:p>
            <a:r>
              <a:rPr lang="fr-FR" b="1" dirty="0"/>
              <a:t>INTERROGATOIRE :  ECOUTE / CONSIDERATION / CONTEXTE</a:t>
            </a:r>
          </a:p>
          <a:p>
            <a:r>
              <a:rPr lang="fr-FR" dirty="0"/>
              <a:t>Depuis quand ? Comment ? Facteur déclenchant ? </a:t>
            </a:r>
          </a:p>
          <a:p>
            <a:r>
              <a:rPr lang="fr-FR" dirty="0"/>
              <a:t>Qui êtes vous ? Comment êtes vous entouré ? </a:t>
            </a:r>
          </a:p>
          <a:p>
            <a:r>
              <a:rPr lang="fr-FR" dirty="0"/>
              <a:t>Contexte ? </a:t>
            </a:r>
          </a:p>
          <a:p>
            <a:r>
              <a:rPr lang="fr-FR" dirty="0"/>
              <a:t>Et votre enfance ? </a:t>
            </a:r>
          </a:p>
          <a:p>
            <a:r>
              <a:rPr lang="fr-FR" dirty="0"/>
              <a:t>Contexte d’apparition ? Notion de vulnérabilité</a:t>
            </a:r>
          </a:p>
          <a:p>
            <a:r>
              <a:rPr lang="fr-FR" dirty="0"/>
              <a:t>Le sommeil ? Position antalgique ? </a:t>
            </a:r>
          </a:p>
          <a:p>
            <a:r>
              <a:rPr lang="fr-FR" dirty="0"/>
              <a:t>Caractérisation de la douleur : type, localisation, quand , EVA, position antalgique, position aggravante </a:t>
            </a:r>
          </a:p>
          <a:p>
            <a:r>
              <a:rPr lang="fr-FR" dirty="0"/>
              <a:t>Autres signes fonctionnels : digestif, urinaire, gynécologique</a:t>
            </a:r>
          </a:p>
          <a:p>
            <a:r>
              <a:rPr lang="fr-FR" dirty="0"/>
              <a:t>TTT ..... 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E943C5-A344-D248-8773-AF025E8D3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133" y="1913054"/>
            <a:ext cx="28575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5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0D254-5716-EF44-BAF3-CBCA231A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136" y="221761"/>
            <a:ext cx="7729728" cy="1188720"/>
          </a:xfrm>
        </p:spPr>
        <p:txBody>
          <a:bodyPr/>
          <a:lstStyle/>
          <a:p>
            <a:r>
              <a:rPr lang="fr-FR" dirty="0"/>
              <a:t>EXAMEN GYNECOLOGIQUE PRUDENT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6D5BE1-D877-974B-A536-1E0305925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2006599"/>
            <a:ext cx="10473436" cy="4629639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Savoir ne pas l’examiner parfois .... </a:t>
            </a:r>
          </a:p>
          <a:p>
            <a:r>
              <a:rPr lang="fr-FR" dirty="0"/>
              <a:t>Après accord de la patiente ++++ et information </a:t>
            </a:r>
          </a:p>
          <a:p>
            <a:r>
              <a:rPr lang="fr-FR" dirty="0"/>
              <a:t>Explication de ce qui se passe , explication de l’anatomie </a:t>
            </a:r>
          </a:p>
          <a:p>
            <a:r>
              <a:rPr lang="fr-FR" dirty="0"/>
              <a:t>Examen posturale : déséquilibre du bassin, rachis etc...</a:t>
            </a:r>
          </a:p>
          <a:p>
            <a:r>
              <a:rPr lang="fr-FR" dirty="0"/>
              <a:t> Examen vulvaire descriptif avec la patiente : grande lèvre, petite lèvre, vestibule , clitoris </a:t>
            </a:r>
          </a:p>
          <a:p>
            <a:r>
              <a:rPr lang="fr-FR" dirty="0"/>
              <a:t>Recherche de lésion érythémateuse, </a:t>
            </a:r>
            <a:r>
              <a:rPr lang="fr-FR" dirty="0" err="1"/>
              <a:t>fissuraire</a:t>
            </a:r>
            <a:r>
              <a:rPr lang="fr-FR" dirty="0"/>
              <a:t>, sécheresse, lichen </a:t>
            </a:r>
            <a:r>
              <a:rPr lang="fr-FR" dirty="0" err="1"/>
              <a:t>scléro</a:t>
            </a:r>
            <a:r>
              <a:rPr lang="fr-FR" dirty="0"/>
              <a:t> atrophique </a:t>
            </a:r>
          </a:p>
          <a:p>
            <a:r>
              <a:rPr lang="fr-FR" dirty="0"/>
              <a:t>Recherche de zone d’hypersensibilité </a:t>
            </a:r>
          </a:p>
          <a:p>
            <a:r>
              <a:rPr lang="fr-FR" dirty="0"/>
              <a:t>Introduction un doigt </a:t>
            </a:r>
          </a:p>
          <a:p>
            <a:r>
              <a:rPr lang="fr-FR" dirty="0"/>
              <a:t>Examen musculaire : obturateur interne , releveur de l’anus et </a:t>
            </a:r>
            <a:r>
              <a:rPr lang="fr-FR" dirty="0" err="1"/>
              <a:t>pubo</a:t>
            </a:r>
            <a:r>
              <a:rPr lang="fr-FR" dirty="0"/>
              <a:t> vaginale</a:t>
            </a:r>
          </a:p>
          <a:p>
            <a:r>
              <a:rPr lang="fr-FR" dirty="0"/>
              <a:t>Gâchette utérine / vésicale/ urétrale/ osseuse </a:t>
            </a:r>
          </a:p>
          <a:p>
            <a:r>
              <a:rPr lang="fr-FR" dirty="0"/>
              <a:t>Nodule d’endométriose ou masses </a:t>
            </a:r>
            <a:r>
              <a:rPr lang="fr-FR" dirty="0" err="1"/>
              <a:t>annexielles</a:t>
            </a:r>
            <a:r>
              <a:rPr lang="fr-FR" dirty="0"/>
              <a:t> </a:t>
            </a:r>
          </a:p>
          <a:p>
            <a:r>
              <a:rPr lang="fr-FR" dirty="0"/>
              <a:t>Recherche de trouble de la statique pelvienne (dysfonctions associés ) </a:t>
            </a:r>
          </a:p>
          <a:p>
            <a:r>
              <a:rPr lang="fr-FR" u="sng" dirty="0"/>
              <a:t>Si post prothèse ou chirurgie </a:t>
            </a:r>
            <a:r>
              <a:rPr lang="fr-FR" dirty="0"/>
              <a:t>: écoulement, exposition, abcès , hématome 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6955F7-7DDF-A842-90ED-983E66D1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917" y="1849438"/>
            <a:ext cx="2146300" cy="15367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D73E81A-7A1F-4A4B-932E-7E520306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617" y="3671127"/>
            <a:ext cx="28829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23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28E11-DFBA-F449-8A2C-A2DF784E0225}"/>
              </a:ext>
            </a:extLst>
          </p:cNvPr>
          <p:cNvSpPr/>
          <p:nvPr/>
        </p:nvSpPr>
        <p:spPr>
          <a:xfrm>
            <a:off x="575733" y="1254705"/>
            <a:ext cx="6451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b="1" dirty="0"/>
              <a:t>   Syndrome </a:t>
            </a:r>
            <a:r>
              <a:rPr lang="fr-FR" b="1" dirty="0" err="1"/>
              <a:t>myofascial</a:t>
            </a:r>
            <a:r>
              <a:rPr lang="fr-FR" b="1" dirty="0"/>
              <a:t> piriforme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Douleur type « sciatique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état de douleur de la fesse et de la hanche postérieure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limitation de l'amplitude articulaire de la hanche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non causée par des </a:t>
            </a:r>
            <a:r>
              <a:rPr lang="fr-FR" dirty="0" err="1"/>
              <a:t>radiculopathies</a:t>
            </a:r>
            <a:r>
              <a:rPr lang="fr-FR" dirty="0"/>
              <a:t> lombaires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produite par une contraction prolongée ou excessive du muscle piriforme</a:t>
            </a:r>
          </a:p>
          <a:p>
            <a:pPr marL="571497" indent="-342900" defTabSz="914391">
              <a:defRPr/>
            </a:pPr>
            <a:endParaRPr lang="fr-FR" dirty="0"/>
          </a:p>
          <a:p>
            <a:pPr marL="571497" indent="-342900" defTabSz="914391">
              <a:defRPr/>
            </a:pPr>
            <a:r>
              <a:rPr lang="fr-FR" b="1" dirty="0"/>
              <a:t>Syndrome </a:t>
            </a:r>
            <a:r>
              <a:rPr lang="fr-FR" b="1" dirty="0" err="1"/>
              <a:t>myofascial</a:t>
            </a:r>
            <a:r>
              <a:rPr lang="fr-FR" b="1" dirty="0"/>
              <a:t> obturateur interne : </a:t>
            </a:r>
          </a:p>
          <a:p>
            <a:pPr marL="228597" defTabSz="914391">
              <a:defRPr/>
            </a:pPr>
            <a:r>
              <a:rPr lang="fr-FR" dirty="0" err="1"/>
              <a:t>Zône</a:t>
            </a:r>
            <a:r>
              <a:rPr lang="fr-FR" dirty="0"/>
              <a:t> gâchette et hypertonie </a:t>
            </a:r>
          </a:p>
          <a:p>
            <a:pPr marL="228597" indent="0" defTabSz="914391">
              <a:buNone/>
              <a:defRPr/>
            </a:pPr>
            <a:r>
              <a:rPr lang="fr-FR" dirty="0"/>
              <a:t>Douleur hanche , pubienne, dyspareunie profonde, sensation de pesanteur pelvienne , irradiation dans la jambe </a:t>
            </a:r>
          </a:p>
          <a:p>
            <a:pPr marL="228597" indent="0" defTabSz="914391">
              <a:buNone/>
              <a:defRPr/>
            </a:pPr>
            <a:endParaRPr lang="fr-FR" dirty="0"/>
          </a:p>
          <a:p>
            <a:pPr marL="228597" indent="0" defTabSz="914391">
              <a:buNone/>
              <a:defRPr/>
            </a:pPr>
            <a:r>
              <a:rPr lang="fr-FR" b="1" dirty="0"/>
              <a:t>Syndrome </a:t>
            </a:r>
            <a:r>
              <a:rPr lang="fr-FR" b="1" dirty="0" err="1"/>
              <a:t>myofascial</a:t>
            </a:r>
            <a:r>
              <a:rPr lang="fr-FR" b="1" dirty="0"/>
              <a:t> des releveurs de l’anus :</a:t>
            </a:r>
          </a:p>
          <a:p>
            <a:pPr marL="228597" indent="0" defTabSz="914391">
              <a:buNone/>
              <a:defRPr/>
            </a:pPr>
            <a:r>
              <a:rPr lang="fr-FR" dirty="0"/>
              <a:t>Fissure cutanée, difficulté d’intromission, brulure vaginale.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EC7D7AF-6745-3143-A542-91C91F3994BC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901434" y="265209"/>
            <a:ext cx="9802812" cy="8255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dirty="0">
                <a:latin typeface="+mn-lt"/>
              </a:rPr>
              <a:t>Syndrome </a:t>
            </a:r>
            <a:r>
              <a:rPr lang="fr-FR" sz="3600" dirty="0" err="1">
                <a:latin typeface="+mn-lt"/>
              </a:rPr>
              <a:t>myo-fascial</a:t>
            </a:r>
            <a:endParaRPr lang="fr-FR" sz="3600" dirty="0">
              <a:latin typeface="+mn-lt"/>
            </a:endParaRPr>
          </a:p>
        </p:txBody>
      </p:sp>
      <p:pic>
        <p:nvPicPr>
          <p:cNvPr id="10" name="P1010155">
            <a:hlinkClick r:id="" action="ppaction://media"/>
            <a:extLst>
              <a:ext uri="{FF2B5EF4-FFF2-40B4-BE49-F238E27FC236}">
                <a16:creationId xmlns:a16="http://schemas.microsoft.com/office/drawing/2014/main" id="{4BA10208-D5E0-DD44-8A36-0B1382667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7333" y="1625600"/>
            <a:ext cx="4531904" cy="33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212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092EF0-AB60-0740-4860-2C7B8CCA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16" y="313548"/>
            <a:ext cx="9341708" cy="1188720"/>
          </a:xfrm>
        </p:spPr>
        <p:txBody>
          <a:bodyPr/>
          <a:lstStyle/>
          <a:p>
            <a:r>
              <a:rPr lang="fr-FR" dirty="0"/>
              <a:t>UNE HYPOTHESE DIAGNOSTIQUE PRECISE DOIT DECRIRE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099FCF-89E1-E524-5A5F-FE104DD7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5" y="1896639"/>
            <a:ext cx="11318789" cy="3490907"/>
          </a:xfrm>
        </p:spPr>
        <p:txBody>
          <a:bodyPr>
            <a:normAutofit fontScale="92500"/>
          </a:bodyPr>
          <a:lstStyle/>
          <a:p>
            <a:r>
              <a:rPr lang="fr-FR" dirty="0"/>
              <a:t>LA DOULEUR PREDOMINANTE : MYOFASCIALE / VAGINALE VULVAIRE/ UTERINE/ VESICALE   </a:t>
            </a:r>
          </a:p>
          <a:p>
            <a:r>
              <a:rPr lang="fr-FR" dirty="0"/>
              <a:t>L’ETIOLOGIE SUSPECTEE : hématome, abcès, exposition, malposition … </a:t>
            </a:r>
          </a:p>
          <a:p>
            <a:r>
              <a:rPr lang="fr-FR" dirty="0"/>
              <a:t>ANOMALIE DE PROTHESE OU NON</a:t>
            </a:r>
          </a:p>
          <a:p>
            <a:r>
              <a:rPr lang="fr-FR" dirty="0"/>
              <a:t>LES DOULEURS ASSOCIÉES : digestive, migraine, apnée du sommeil, douleur vulvaire </a:t>
            </a:r>
          </a:p>
          <a:p>
            <a:r>
              <a:rPr lang="fr-FR" dirty="0"/>
              <a:t>DYSFONCTION ASSOCIÉE : incontinence, dysurie, constipation, diarrhée, asynergie, dyspareunie patient et conjoint </a:t>
            </a:r>
          </a:p>
          <a:p>
            <a:r>
              <a:rPr lang="fr-FR" dirty="0"/>
              <a:t>HYPERSENSIBILITE PELVIENNE CENTRALE ASSOCIEE : zone gâchette ,  périodicité, topographie changeante  …</a:t>
            </a:r>
          </a:p>
          <a:p>
            <a:r>
              <a:rPr lang="fr-FR" dirty="0"/>
              <a:t>FACTEUR DE CHRONICISATION  : comorbidité , anxiété, dépression, SAS, </a:t>
            </a:r>
          </a:p>
          <a:p>
            <a:r>
              <a:rPr lang="fr-FR" dirty="0"/>
              <a:t>CONTEXTE PSYCHO SOCIAL : </a:t>
            </a:r>
            <a:r>
              <a:rPr lang="fr-FR" dirty="0" err="1"/>
              <a:t>atcdt</a:t>
            </a:r>
            <a:r>
              <a:rPr lang="fr-FR" dirty="0"/>
              <a:t> traumatique </a:t>
            </a:r>
          </a:p>
          <a:p>
            <a:r>
              <a:rPr lang="fr-FR" dirty="0"/>
              <a:t>RETENTISSEMENT PSYCHO SOCIAL : isolement, harcèlement, anticipation, phobie, invalidité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EC8D34-2927-97F2-5625-9F3D435C9048}"/>
              </a:ext>
            </a:extLst>
          </p:cNvPr>
          <p:cNvSpPr/>
          <p:nvPr/>
        </p:nvSpPr>
        <p:spPr>
          <a:xfrm>
            <a:off x="556056" y="1729946"/>
            <a:ext cx="10860089" cy="3867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37810E-E264-1A34-BE24-016490E109CE}"/>
              </a:ext>
            </a:extLst>
          </p:cNvPr>
          <p:cNvSpPr txBox="1"/>
          <p:nvPr/>
        </p:nvSpPr>
        <p:spPr>
          <a:xfrm>
            <a:off x="2466109" y="5768831"/>
            <a:ext cx="836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RACONTER À LA PATIENTE SON HISTOIRE DE SA MALADIE…. </a:t>
            </a:r>
          </a:p>
        </p:txBody>
      </p:sp>
    </p:spTree>
    <p:extLst>
      <p:ext uri="{BB962C8B-B14F-4D97-AF65-F5344CB8AC3E}">
        <p14:creationId xmlns:p14="http://schemas.microsoft.com/office/powerpoint/2010/main" val="305502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D8FF3FD-308A-C641-905E-D2DD98EB3793}"/>
              </a:ext>
            </a:extLst>
          </p:cNvPr>
          <p:cNvSpPr txBox="1"/>
          <p:nvPr/>
        </p:nvSpPr>
        <p:spPr>
          <a:xfrm>
            <a:off x="0" y="6490208"/>
            <a:ext cx="7338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A. Levesque, E. </a:t>
            </a:r>
            <a:r>
              <a:rPr lang="fr-FR" dirty="0" err="1">
                <a:solidFill>
                  <a:srgbClr val="FF0000"/>
                </a:solidFill>
              </a:rPr>
              <a:t>Bautrant</a:t>
            </a:r>
            <a:r>
              <a:rPr lang="fr-FR" dirty="0">
                <a:solidFill>
                  <a:srgbClr val="FF0000"/>
                </a:solidFill>
              </a:rPr>
              <a:t> for Convergences PP </a:t>
            </a:r>
            <a:r>
              <a:rPr lang="fr-FR" dirty="0" err="1">
                <a:solidFill>
                  <a:srgbClr val="FF0000"/>
                </a:solidFill>
              </a:rPr>
              <a:t>Criteria</a:t>
            </a:r>
            <a:r>
              <a:rPr lang="fr-FR" dirty="0">
                <a:solidFill>
                  <a:srgbClr val="FF0000"/>
                </a:solidFill>
              </a:rPr>
              <a:t>, 2018, Pain </a:t>
            </a:r>
            <a:r>
              <a:rPr lang="fr-FR" dirty="0" err="1">
                <a:solidFill>
                  <a:srgbClr val="FF0000"/>
                </a:solidFill>
              </a:rPr>
              <a:t>Medicine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0CC057-CA0D-F1AD-24E3-9831DFBE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88" y="419039"/>
            <a:ext cx="8335488" cy="5794723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EBAF195-F0A4-CFBC-06BA-113B73E81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266275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9751</TotalTime>
  <Words>2205</Words>
  <Application>Microsoft Macintosh PowerPoint</Application>
  <PresentationFormat>Grand écran</PresentationFormat>
  <Paragraphs>292</Paragraphs>
  <Slides>32</Slides>
  <Notes>8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Gill Sans</vt:lpstr>
      <vt:lpstr>Gill Sans MT</vt:lpstr>
      <vt:lpstr>system-ui</vt:lpstr>
      <vt:lpstr>Colis</vt:lpstr>
      <vt:lpstr>Management des douleurs pelvi-périnéales chroniques après chirurgie du prolapSus et de l’incontinence</vt:lpstr>
      <vt:lpstr>EPIDÉMIOLOGIE </vt:lpstr>
      <vt:lpstr>VERITABLE ENQUÊTE ETIOLOGIQUE+++</vt:lpstr>
      <vt:lpstr>EVALUATION DOULEUR PELVI-PÉRINÉAL : INTERROGATOIRE</vt:lpstr>
      <vt:lpstr>DEMARCHE DIAGNOSTIQUE PRÉCISE  INTERROGATOIRE : la douleur s’ecoute </vt:lpstr>
      <vt:lpstr>EXAMEN GYNECOLOGIQUE PRUDENT</vt:lpstr>
      <vt:lpstr>Présentation PowerPoint</vt:lpstr>
      <vt:lpstr>UNE HYPOTHESE DIAGNOSTIQUE PRECISE DOIT DECRIRE</vt:lpstr>
      <vt:lpstr>Présentation PowerPoint</vt:lpstr>
      <vt:lpstr>RECOMmANDATION HAS 2023 </vt:lpstr>
      <vt:lpstr>EXAMENS COMPLEMENTAIRES </vt:lpstr>
      <vt:lpstr>RECOMMANDATION HAS </vt:lpstr>
      <vt:lpstr>Présentation PowerPoint</vt:lpstr>
      <vt:lpstr>MANAGEMENT THERAPEUTIQUE OPTIMISÉ PLURIDISCIPLINAIRE </vt:lpstr>
      <vt:lpstr>TRAITEMENT DE L’HYPERSENSIBILISATION PELVIENNE CENTRALE </vt:lpstr>
      <vt:lpstr>DISTINGUISHING SEVERAL CASES </vt:lpstr>
      <vt:lpstr>ALGORYTHM management of patient with Chronic Pelvic Pain after mesh surgery </vt:lpstr>
      <vt:lpstr>CAS CLINIQUES</vt:lpstr>
      <vt:lpstr>TOT / DYSURIE / DOULEUR </vt:lpstr>
      <vt:lpstr>Présentation PowerPoint</vt:lpstr>
      <vt:lpstr>Présentation PowerPoint</vt:lpstr>
      <vt:lpstr>HYPOTHESE DIAGNOSTIQUE</vt:lpstr>
      <vt:lpstr>PROPOSITION DE MANAGEMENT</vt:lpstr>
      <vt:lpstr>Douleur post chirurgie du prolapsus sans prothèse </vt:lpstr>
      <vt:lpstr>Nouvelles thÉrapeutiques AU SERVICE DE  lA rÉPARATION VULVO VAGINALE </vt:lpstr>
      <vt:lpstr>PREVENTION DES DOULEURS POST OPÉRATOIRES CHIRURGIE DU PROLAPSUS </vt:lpstr>
      <vt:lpstr>Présentation PowerPoint</vt:lpstr>
      <vt:lpstr>BESOIN DE CENTRE ORIENTE VERS UNE OPTIMISATION DE LA QUALITE DE VIE  </vt:lpstr>
      <vt:lpstr>CONCLUSION</vt:lpstr>
      <vt:lpstr>MERCI   c.leveque.chir@gmail.com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Intérêt de l’Echographie perineale en pratique clinique </dc:title>
  <dc:creator>christine ngo</dc:creator>
  <cp:lastModifiedBy>Christine Levêque</cp:lastModifiedBy>
  <cp:revision>255</cp:revision>
  <dcterms:created xsi:type="dcterms:W3CDTF">2018-11-29T10:22:55Z</dcterms:created>
  <dcterms:modified xsi:type="dcterms:W3CDTF">2025-02-06T09:16:44Z</dcterms:modified>
</cp:coreProperties>
</file>