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6" r:id="rId2"/>
    <p:sldMasterId id="2147483669" r:id="rId3"/>
  </p:sldMasterIdLst>
  <p:notesMasterIdLst>
    <p:notesMasterId r:id="rId32"/>
  </p:notesMasterIdLst>
  <p:handoutMasterIdLst>
    <p:handoutMasterId r:id="rId33"/>
  </p:handoutMasterIdLst>
  <p:sldIdLst>
    <p:sldId id="260" r:id="rId4"/>
    <p:sldId id="262" r:id="rId5"/>
    <p:sldId id="269" r:id="rId6"/>
    <p:sldId id="277" r:id="rId7"/>
    <p:sldId id="286" r:id="rId8"/>
    <p:sldId id="279" r:id="rId9"/>
    <p:sldId id="278" r:id="rId10"/>
    <p:sldId id="280" r:id="rId11"/>
    <p:sldId id="263" r:id="rId12"/>
    <p:sldId id="261" r:id="rId13"/>
    <p:sldId id="270" r:id="rId14"/>
    <p:sldId id="272" r:id="rId15"/>
    <p:sldId id="271" r:id="rId16"/>
    <p:sldId id="273" r:id="rId17"/>
    <p:sldId id="288" r:id="rId18"/>
    <p:sldId id="289" r:id="rId19"/>
    <p:sldId id="264" r:id="rId20"/>
    <p:sldId id="274" r:id="rId21"/>
    <p:sldId id="266" r:id="rId22"/>
    <p:sldId id="290" r:id="rId23"/>
    <p:sldId id="275" r:id="rId24"/>
    <p:sldId id="268" r:id="rId25"/>
    <p:sldId id="281" r:id="rId26"/>
    <p:sldId id="284" r:id="rId27"/>
    <p:sldId id="282" r:id="rId28"/>
    <p:sldId id="283" r:id="rId29"/>
    <p:sldId id="287" r:id="rId30"/>
    <p:sldId id="285" r:id="rId31"/>
  </p:sldIdLst>
  <p:sldSz cx="9144000" cy="5143500" type="screen16x9"/>
  <p:notesSz cx="6888163" cy="100187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7FF"/>
    <a:srgbClr val="9B0875"/>
    <a:srgbClr val="03ABEE"/>
    <a:srgbClr val="09AEEE"/>
    <a:srgbClr val="70316B"/>
    <a:srgbClr val="702D64"/>
    <a:srgbClr val="701A65"/>
    <a:srgbClr val="66185C"/>
    <a:srgbClr val="66105B"/>
    <a:srgbClr val="660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F2C8F-CCBC-49E9-ADC8-D72A40B1F839}" v="1" dt="2025-02-04T09:39:45.147"/>
    <p1510:client id="{961D1175-786E-44DE-8485-17D005EF7839}" v="31" dt="2025-02-03T21:26:04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86797" autoAdjust="0"/>
  </p:normalViewPr>
  <p:slideViewPr>
    <p:cSldViewPr snapToGrid="0" snapToObjects="1">
      <p:cViewPr varScale="1">
        <p:scale>
          <a:sx n="79" d="100"/>
          <a:sy n="79" d="100"/>
        </p:scale>
        <p:origin x="1598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D4A3155-55A5-5D44-834B-F455CBE24D99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4533728-3C10-5046-9B11-B82A16BC2E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708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F1F9A256-FD92-4B0C-9B41-3D05DE8F4F3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F34E686-A961-4636-83E7-1453C1B3B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62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21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Hypothèse réduction cérébrale: neurotoxicité épisodes répétés, modification de l’activité métabolique , effets neurotoxiques de médicaments, dégénérescence lié à l’inactivité, un effet lié au corrélat psychologiques tels que l’anxiété et la dépression </a:t>
            </a:r>
          </a:p>
          <a:p>
            <a:endParaRPr lang="fr-F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fr-FR" b="0" i="0" dirty="0">
              <a:solidFill>
                <a:srgbClr val="212121"/>
              </a:solidFill>
              <a:effectLst/>
              <a:latin typeface="BlinkMacSystemFon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041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59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09A6-AF00-79E5-47CB-60F88660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A015DA-C2E1-B4B9-D857-575752518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F19B64-B799-1976-D0EF-01EB3CEEA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 l’impossibilité de déconnecter chirurgicalement le SNA et utérus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118DA2-8B04-3434-8CD0-12327D4E1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813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212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FF4A-675C-D065-E4CE-5596E0BF2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082851-B39D-4704-E5C8-C00E55C9E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E0CAB6-6E97-4640-CA5E-8B7FFDB73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E5DC85-EC82-FC4A-D4C4-2F21798B8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83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30FED-9253-2714-5DFF-AE68FB1D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64D28D-A543-895A-C447-CEF4B3403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61A73D-0967-BB5E-7C26-441D36779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613235-A74D-4329-903F-D44F718FA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01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38EBB-964A-B8F0-F9EE-5D743E61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0D82FD-E193-90AC-303F-DC6434819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5F6FCB-490D-A890-99FF-CCC6FD800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F0417B-7FB4-5458-2A95-5D6F8A0FD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783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Maintenant si l’on observe le rôle des lésions dans le dysfonctionnement du SNA:</a:t>
            </a:r>
          </a:p>
          <a:p>
            <a:pPr defTabSz="966064"/>
            <a:r>
              <a:rPr lang="fr-FR" dirty="0"/>
              <a:t>11</a:t>
            </a:r>
            <a:r>
              <a:rPr lang="fr-FR" sz="1300" dirty="0"/>
              <a:t>Innervation des lésions péritonéales: crée une inflammation péritonéale mais probablement celle-ci pas suffisante pour sensibiliser ce qui expliquerait les résultats des chirurgies sur les petits stades.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6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796D-86D7-F338-C87B-3EABFFA25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D092EA-7393-6EE8-5BBA-CB8907733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B0B211-9FA7-F13D-B8A2-94F179A71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C0AC56-1898-F842-23DB-154707969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544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Bons résultats sur les volumineux nodules mettre étude Horace même si douleur peut décrite dans l’étude. Peu de nouvelles interventions pour douleur en revanche endométriose superficielle ou non infiltrante &gt; 14,8% de récidive.  Etude sur résultats positif dans chirurgie </a:t>
            </a:r>
            <a:r>
              <a:rPr lang="fr-FR" dirty="0" err="1"/>
              <a:t>dig</a:t>
            </a:r>
            <a:r>
              <a:rPr lang="fr-FR" dirty="0"/>
              <a:t>, </a:t>
            </a:r>
          </a:p>
          <a:p>
            <a:r>
              <a:rPr lang="fr-FR" dirty="0"/>
              <a:t>Open </a:t>
            </a:r>
            <a:r>
              <a:rPr lang="fr-FR" dirty="0" err="1"/>
              <a:t>evidence</a:t>
            </a:r>
            <a:r>
              <a:rPr lang="fr-FR" dirty="0"/>
              <a:t> résultats en fonction des stades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76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2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01BA2-68B2-8322-4147-60E41CEC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FFA35E-6B08-52CE-E4D6-2EA4121D8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300FA4-4B47-5734-CAC2-5E552BC84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Bons résultats sur les volumineux nodules mettre étude Horace même si douleur peut décrite dans l’étude. Peu de nouvelles interventions pour douleur en revanche endométriose superficielle ou non infiltrante &gt; 14,8% de récidive.  Etude sur résultats positif dans chirurgie </a:t>
            </a:r>
            <a:r>
              <a:rPr lang="fr-FR" dirty="0" err="1"/>
              <a:t>dig</a:t>
            </a:r>
            <a:r>
              <a:rPr lang="fr-FR" dirty="0"/>
              <a:t>, </a:t>
            </a:r>
          </a:p>
          <a:p>
            <a:r>
              <a:rPr lang="fr-FR" dirty="0"/>
              <a:t>Open </a:t>
            </a:r>
            <a:r>
              <a:rPr lang="fr-FR" dirty="0" err="1"/>
              <a:t>evidence</a:t>
            </a:r>
            <a:r>
              <a:rPr lang="fr-FR" dirty="0"/>
              <a:t> résultats en fonction des stades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DEACC-038B-C77D-8B9C-51AEDDA7B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145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EE25-8B94-88F1-BD86-7FE396436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17FF6A-725E-F481-6B89-E31C20838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C79910-8FC1-3C9E-D518-EB1D45F53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 l’étude avec l’innervation des lésions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45FEF3-8E85-83B6-5F1A-F070DA91D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556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111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87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935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436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05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9C81B-D84C-5513-A749-CA4AF567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0C4655-936F-5D29-3150-B6992C753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66C3E3-8517-507F-9CA2-DC932B538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BC43E-863A-B999-4B4C-25E3C9FCF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235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51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faut être vigilant car actuellement la dysménorrhées sévère est associée à l’endométriose ce qui permet de mieux dépister les patientes mais elle n’est pas majoritaire dans les dysménorrhées sévères et peut donc conduire à des chirurgies par excès en l’absence d’autres prises en charge adaptée. On sait également que les dysménorrhées primaires sévères qui représentent 70% des adolescentes, 21 % vont présenter par la suite des DPPC avec ou sans endométriose. La lésion n’est pas un facteur déterminant de la douleur. Etude sur la connectivité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20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6731-3CEC-8171-72A5-2BC3F1AA4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D300B5-A2ED-91D6-9ADC-CCF5CE780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E318FA-B76B-BAD5-B880-6E0EEA17A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i="0" dirty="0">
              <a:solidFill>
                <a:srgbClr val="212121"/>
              </a:solidFill>
              <a:effectLst/>
              <a:latin typeface="BlinkMacSystemFon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E8298E-F429-CAB8-D1EC-7C856D60A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4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22A1-BDF7-B08B-9638-3714FBFA4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6E8413-5B1D-99ED-8A5E-FE860D878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5C45167-387C-822E-8983-56D119ABC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Qualité de vie et chirurgie de l’endométriose: </a:t>
            </a:r>
          </a:p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Étude 87 patientes suivi de 2014 à 2018: amélioration de la qualité de vie dans tous les stades significatifs, que la patiente soit réceptive aux hormones ou non, en revanche taux de récidive 8% qui ne retrouvait pas d’amélioration de la qualité de vie chez ces patientes </a:t>
            </a:r>
          </a:p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Initialement étude à court et moyen terme avec 114 patientes donc 27 patientes perdues de vue</a:t>
            </a:r>
          </a:p>
          <a:p>
            <a:endParaRPr lang="fr-F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Sous groupe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BlinkMacSystemFont"/>
              </a:rPr>
              <a:t>adenomyose</a:t>
            </a:r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: QLV plus marquée car plus d’hystérectomie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42CC45-96F3-37FA-5D67-5F8E4DA95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90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E1978-0802-6F49-B14C-40CC1E007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6B3611-E25B-E0E6-3633-8838FE769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9D303C-50F0-7D21-07EE-2308EB5A7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Pour les patientes atteintes endométriose stade 4, la chirurgie peut entrainer une amélioration notable de la QLV, y compris une réduction des stp de dépression et amélioration de la qualité du sommeil.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F8F4DD-0B15-529C-1699-384212C43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01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EA9D-ACCE-D3AC-AA9F-626EB3C4D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00AE22-B0BF-ED50-9746-6294A3778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BDA934-CA79-599E-44D6-704821D2F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Confirmée par étude d’après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B5FADF-918C-47B6-E0B3-4633A2F1F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4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6679-2B60-F64F-6237-A8F12CD5F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B8DC89-E1ED-6CCD-EB4B-331C36E81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50742C-338D-98F7-5A04-40C5A160F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r>
              <a:rPr lang="fr-FR" dirty="0"/>
              <a:t>239 patientes inclus </a:t>
            </a:r>
            <a:r>
              <a:rPr lang="fr-FR" dirty="0" err="1"/>
              <a:t>age</a:t>
            </a:r>
            <a:r>
              <a:rPr lang="fr-FR" dirty="0"/>
              <a:t> médian 34ans, score CSI de base 43,8, suivi 277jours en moyenne</a:t>
            </a:r>
          </a:p>
          <a:p>
            <a:pPr defTabSz="966064">
              <a:defRPr/>
            </a:pPr>
            <a:r>
              <a:rPr lang="fr-FR" dirty="0"/>
              <a:t>168 chirurgie conservatrice vs 71 HST </a:t>
            </a:r>
          </a:p>
          <a:p>
            <a:pPr defTabSz="966064">
              <a:defRPr/>
            </a:pPr>
            <a:r>
              <a:rPr lang="fr-FR" dirty="0"/>
              <a:t>97 pdv qui avaient des scores de dépression et anxiété plus élevé</a:t>
            </a:r>
          </a:p>
          <a:p>
            <a:pPr defTabSz="966064">
              <a:defRPr/>
            </a:pPr>
            <a:r>
              <a:rPr lang="fr-FR" dirty="0"/>
              <a:t>Les comorbidités et les </a:t>
            </a:r>
            <a:r>
              <a:rPr lang="fr-FR" dirty="0" err="1"/>
              <a:t>sd</a:t>
            </a:r>
            <a:r>
              <a:rPr lang="fr-FR" dirty="0"/>
              <a:t> de sensibilisation étaient associés à un score CSI plus élevé et peu d’amélioration </a:t>
            </a:r>
          </a:p>
          <a:p>
            <a:pPr defTabSz="966064">
              <a:defRPr/>
            </a:pPr>
            <a:r>
              <a:rPr lang="fr-FR" dirty="0"/>
              <a:t>Une étude a montré que les patientes avec des scores élevés de dépression  (PHQ-9) et d’anxiété (GAD-7) avant la chirurgie avaient une qualité de vie liée à la douleur plus faible après la chirurgie, indépendamment du stade de l’endométriose.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1E245C-BBFC-E90E-CB51-8C0288ACF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9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64">
              <a:defRPr/>
            </a:pPr>
            <a:endParaRPr lang="fr-FR" dirty="0"/>
          </a:p>
          <a:p>
            <a:pPr defTabSz="966064">
              <a:defRPr/>
            </a:pPr>
            <a:r>
              <a:rPr lang="fr-FR" dirty="0"/>
              <a:t>Etude qui regarde les causes des échecs ils ont évalué sur 444 patientes les comorbidités liés aux phénomènes de sensibilisation. Regarder étude ENDORE</a:t>
            </a:r>
          </a:p>
          <a:p>
            <a:pPr defTabSz="966064">
              <a:defRPr/>
            </a:pPr>
            <a:r>
              <a:rPr lang="fr-FR" dirty="0"/>
              <a:t>Dans leur centre, majorité de stade ½ (57%), majorité n’ayant pas eu de PEC multidisciplinaire avant chirurgie (13% seulement)</a:t>
            </a:r>
          </a:p>
          <a:p>
            <a:pPr defTabSz="966064">
              <a:defRPr/>
            </a:pPr>
            <a:r>
              <a:rPr lang="fr-FR" dirty="0"/>
              <a:t>Maintenant quand on regarde comment utiliser au mieux notre chirurgie il faut s’intéresser à la physiopathologie des douleurs pelviennes dans l’endométriose</a:t>
            </a:r>
          </a:p>
          <a:p>
            <a:pPr defTabSz="966064"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4E686-A961-4636-83E7-1453C1B3BBA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36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0" y="4137854"/>
            <a:ext cx="9144000" cy="53956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600" b="0" i="1" baseline="0"/>
            </a:lvl1pPr>
          </a:lstStyle>
          <a:p>
            <a:pPr lvl="0"/>
            <a:r>
              <a:rPr lang="fr-FR" dirty="0"/>
              <a:t>Prénom et nom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348910"/>
            <a:ext cx="9144000" cy="171386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DE VOTRE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7030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" y="1"/>
            <a:ext cx="4820652" cy="933442"/>
          </a:xfrm>
          <a:prstGeom prst="rect">
            <a:avLst/>
          </a:prstGeom>
        </p:spPr>
        <p:txBody>
          <a:bodyPr vert="horz" anchor="ctr" anchorCtr="1"/>
          <a:lstStyle>
            <a:lvl1pPr>
              <a:defRPr sz="1400" b="1" i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1" y="1106905"/>
            <a:ext cx="9144000" cy="38471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700"/>
            </a:lvl1pPr>
          </a:lstStyle>
          <a:p>
            <a:pPr lvl="0"/>
            <a:r>
              <a:rPr lang="fr-FR" dirty="0"/>
              <a:t>ZONE TEXT</a:t>
            </a:r>
          </a:p>
        </p:txBody>
      </p:sp>
    </p:spTree>
    <p:extLst>
      <p:ext uri="{BB962C8B-B14F-4D97-AF65-F5344CB8AC3E}">
        <p14:creationId xmlns:p14="http://schemas.microsoft.com/office/powerpoint/2010/main" val="44489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" y="1"/>
            <a:ext cx="9143998" cy="933442"/>
          </a:xfrm>
          <a:prstGeom prst="rect">
            <a:avLst/>
          </a:prstGeom>
        </p:spPr>
        <p:txBody>
          <a:bodyPr vert="horz" anchor="ctr" anchorCtr="1"/>
          <a:lstStyle>
            <a:lvl1pPr>
              <a:defRPr sz="1400" b="1" i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1" y="1106905"/>
            <a:ext cx="9144000" cy="38471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700"/>
            </a:lvl1pPr>
          </a:lstStyle>
          <a:p>
            <a:pPr lvl="0"/>
            <a:r>
              <a:rPr lang="fr-FR" dirty="0"/>
              <a:t>ZONE TEXT</a:t>
            </a:r>
          </a:p>
        </p:txBody>
      </p:sp>
    </p:spTree>
    <p:extLst>
      <p:ext uri="{BB962C8B-B14F-4D97-AF65-F5344CB8AC3E}">
        <p14:creationId xmlns:p14="http://schemas.microsoft.com/office/powerpoint/2010/main" val="65697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71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0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jp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0" y="2571750"/>
            <a:ext cx="9144000" cy="1491022"/>
          </a:xfr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DPPC et endométriose: modèle de la chirurgie en situation d’hypersensibilisation centrale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6DB38A-6197-D9FF-8108-FB7290977D6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Docteur JOYEUX Emilie, Chirurgie gynécologique, Dijon</a:t>
            </a:r>
          </a:p>
        </p:txBody>
      </p:sp>
    </p:spTree>
    <p:extLst>
      <p:ext uri="{BB962C8B-B14F-4D97-AF65-F5344CB8AC3E}">
        <p14:creationId xmlns:p14="http://schemas.microsoft.com/office/powerpoint/2010/main" val="41800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Modifications centrales associées à la DPC et à l ’endométriose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282498" y="1088137"/>
            <a:ext cx="4193037" cy="3538728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Inhibition dysfonctionnelle de la douleur </a:t>
            </a:r>
            <a:r>
              <a:rPr lang="fr-FR" sz="1200" dirty="0"/>
              <a:t>dans de nombreuses douleurs chroniques: changement dans les 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cortex préfrontaux</a:t>
            </a:r>
            <a:r>
              <a:rPr lang="fr-FR" sz="1200" dirty="0"/>
              <a:t>, l’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amygdale</a:t>
            </a:r>
            <a:r>
              <a:rPr lang="fr-FR" sz="1200" dirty="0"/>
              <a:t> et l’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insula</a:t>
            </a:r>
            <a:r>
              <a:rPr lang="fr-FR" sz="1200" dirty="0"/>
              <a:t>, régions clés du système inhibiteur descendant de la douleur</a:t>
            </a:r>
          </a:p>
          <a:p>
            <a:pPr marL="285750" indent="-285750" algn="just">
              <a:buFontTx/>
              <a:buChar char="-"/>
            </a:pPr>
            <a:r>
              <a:rPr lang="fr-FR" sz="1200" dirty="0"/>
              <a:t>Réduction du volume de certaines régions cérébrales</a:t>
            </a:r>
          </a:p>
          <a:p>
            <a:pPr marL="285750" indent="-285750" algn="just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Modification de l’axe HH</a:t>
            </a:r>
            <a:r>
              <a:rPr lang="fr-FR" sz="1200" dirty="0"/>
              <a:t>: au cœur de la réponse au stress. Cortisol au cœur phénomène d’analgésie. Réduction des niveaux de cortisol secondaire à un dysfonctionnement de l’axe HH peut exacerber la douleur.</a:t>
            </a:r>
          </a:p>
          <a:p>
            <a:pPr marL="285750" indent="-285750" algn="just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Modification du </a:t>
            </a:r>
            <a:r>
              <a:rPr lang="fr-FR" sz="1200">
                <a:solidFill>
                  <a:srgbClr val="FF0000"/>
                </a:solidFill>
              </a:rPr>
              <a:t>SNA même secteur que </a:t>
            </a:r>
            <a:r>
              <a:rPr lang="fr-FR" sz="1200" dirty="0">
                <a:solidFill>
                  <a:srgbClr val="FF0000"/>
                </a:solidFill>
              </a:rPr>
              <a:t>l’émotion</a:t>
            </a:r>
            <a:endParaRPr lang="fr-FR" sz="1200" dirty="0"/>
          </a:p>
          <a:p>
            <a:pPr marL="285750" indent="-285750" algn="just">
              <a:buFontTx/>
              <a:buChar char="-"/>
            </a:pPr>
            <a:r>
              <a:rPr lang="fr-FR" sz="1200" dirty="0"/>
              <a:t>Changements psychologiques: </a:t>
            </a:r>
            <a:r>
              <a:rPr lang="fr-FR" sz="1200" dirty="0">
                <a:solidFill>
                  <a:srgbClr val="FF0000"/>
                </a:solidFill>
              </a:rPr>
              <a:t>anxiété amplifie la douleur </a:t>
            </a:r>
            <a:r>
              <a:rPr lang="fr-FR" sz="1200" dirty="0"/>
              <a:t>et </a:t>
            </a:r>
            <a:r>
              <a:rPr lang="fr-FR" sz="1200" dirty="0">
                <a:solidFill>
                  <a:srgbClr val="FF0000"/>
                </a:solidFill>
              </a:rPr>
              <a:t>dépression renforce composante affective </a:t>
            </a:r>
            <a:r>
              <a:rPr lang="fr-FR" sz="1200" dirty="0"/>
              <a:t>de la douleur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AC6830-0137-F4A7-C8BA-B01456C2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424" y="1893431"/>
            <a:ext cx="3864078" cy="29240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420469-8235-616E-0187-F2FAF1FA9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630" y="829701"/>
            <a:ext cx="3485665" cy="11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C4E01-E97B-3D50-7781-122FEF03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5542A-6EF5-F9D6-E1FF-9545833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HYPERSENSIBILISATION DANS L’ENDOMÉTRIOSE ET DANS LES DPPC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80819B3-663E-2CD0-C8C7-F4EA8C1B40E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5833722" y="1055649"/>
            <a:ext cx="3127398" cy="3516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7B076C-DB41-C76A-5DD4-C536C8DC1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36" y="1178502"/>
            <a:ext cx="4383831" cy="29193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353988-1DEB-1304-2638-51AAA67F0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58" y="2884561"/>
            <a:ext cx="4850349" cy="5813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F7312-70D7-3372-C86E-CBCB15DB9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58" y="3432280"/>
            <a:ext cx="4575332" cy="5608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C9ED71-C7A6-2058-6A58-67ADDFBC1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58" y="3988433"/>
            <a:ext cx="4461131" cy="4253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FF2FEC-EAE2-8E18-3F16-F35DA74C36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57" y="4346085"/>
            <a:ext cx="4850349" cy="4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A99F-50BB-5677-1A0F-9A0A0EFF5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DE660-F253-6879-F724-1377A0E7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Rôle du système nerveux autonome chez les patientes avec endométriose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FD7A4A-DE22-2783-401F-21E35E7CD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36" y="1865972"/>
            <a:ext cx="3033599" cy="28648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F11E85-5C53-9CFE-DF69-018B0B685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702" y="757771"/>
            <a:ext cx="2576092" cy="1056671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E55DA1B-30B7-DA1E-ED22-D62C7BE12E6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570734" y="1286106"/>
            <a:ext cx="4526260" cy="30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A05C14-A662-EBB4-9F15-0DC5EA507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41FD2-D330-F8CF-92B3-7C5287CD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HYPERSENSIBILISATION DANS L’ENDOMÉTRIOSE ET DANS LES DPPC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98B9F4-7420-44D7-6F93-846A799F890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996522" y="1654144"/>
            <a:ext cx="3887283" cy="17481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66F742-A218-7527-86A6-F7C4941F3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6" y="1397620"/>
            <a:ext cx="4365352" cy="29228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AF29B4-AB75-F8F8-8322-85B57AB7B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494" y="3489356"/>
            <a:ext cx="3856311" cy="6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00EA4-89F0-4BAA-7454-C7492C03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FCD82-9332-BE32-3B27-D9731D0E6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HYPERSENSIBILISATION DANS L’ENDOMÉTRIOSE ET DANS LES DPPC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33029C-0A38-96DE-1A82-BDFE1FD01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44" y="1129989"/>
            <a:ext cx="2961950" cy="3463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FF9CDA-07DC-4BF2-276D-19B0F72AF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877" y="3232930"/>
            <a:ext cx="3597347" cy="1475573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BA34396-56EB-0762-804D-958AE66F33B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479406" y="1129989"/>
            <a:ext cx="4263521" cy="27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7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EA956-6AB3-5ACF-4912-8B040DE19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1BAE9-059A-938D-354A-D2E65CC1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HYPERSENSIBILISATION DANS L’ENDOMÉTRIOSE ET DANS LES DPPC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4FF22E-61EB-FD45-B3F5-CC4F8D883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32" y="1344167"/>
            <a:ext cx="4767530" cy="31388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EAC0B9-8A18-1F99-C103-0DD9B74C7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32" y="3602804"/>
            <a:ext cx="4236963" cy="10050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DD3EC3-3383-48DF-24E0-924285B43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862" y="1109564"/>
            <a:ext cx="3574397" cy="32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70D96-6DF5-F14F-C66C-AE0D0238E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FB214-3D1E-0F8A-6B80-923365C2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sommes le résultat de nos expériences passées…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70ABC8-3A68-BF91-E3F7-B2C580F3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86" y="1316595"/>
            <a:ext cx="4284829" cy="31507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E72A57-5FF5-08EB-07C2-6343522DE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559" y="2079867"/>
            <a:ext cx="4413754" cy="25809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52D07F-D324-A2B0-B7F2-2F1C88314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537" y="1125934"/>
            <a:ext cx="2770803" cy="10009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AEAC61-B564-3C73-34B3-6277A235A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340" y="1125934"/>
            <a:ext cx="2642594" cy="9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HYPERSENSIBILISATION DANS L’ENDOMÉTRIOSE ET DANS LES DPPC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35961" y="1242253"/>
            <a:ext cx="4943706" cy="280029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u="sng" dirty="0"/>
              <a:t>Impact des lésions sur le SNA:</a:t>
            </a:r>
          </a:p>
          <a:p>
            <a:pPr algn="just"/>
            <a:r>
              <a:rPr lang="fr-FR" sz="1200" dirty="0"/>
              <a:t>	- DIE se développent sur sites </a:t>
            </a:r>
            <a:r>
              <a:rPr lang="fr-FR" sz="1200" dirty="0">
                <a:solidFill>
                  <a:srgbClr val="FF0000"/>
                </a:solidFill>
              </a:rPr>
              <a:t>richement innervés </a:t>
            </a:r>
            <a:r>
              <a:rPr lang="fr-FR" sz="1200" dirty="0"/>
              <a:t>(cloison recto-vaginal, espace para rectal, LUS, rectum, uretères, diaphragme…)</a:t>
            </a:r>
          </a:p>
          <a:p>
            <a:pPr algn="just"/>
            <a:r>
              <a:rPr lang="fr-FR" sz="1200" dirty="0"/>
              <a:t>	- Fibres </a:t>
            </a:r>
            <a:r>
              <a:rPr lang="fr-FR" sz="1200" dirty="0">
                <a:solidFill>
                  <a:srgbClr val="FF0000"/>
                </a:solidFill>
              </a:rPr>
              <a:t>sympathiques et sensorielles </a:t>
            </a:r>
            <a:r>
              <a:rPr lang="fr-FR" sz="1200" dirty="0"/>
              <a:t>sont abondantes dans ces sites. Notamment </a:t>
            </a:r>
            <a:r>
              <a:rPr lang="fr-FR" sz="1200" dirty="0" err="1"/>
              <a:t>immuno-marquage</a:t>
            </a:r>
            <a:r>
              <a:rPr lang="fr-FR" sz="1200" dirty="0"/>
              <a:t> des fibres sympathiques et parasympathiques très important dans les LUS et autour des lésions DIE</a:t>
            </a:r>
          </a:p>
          <a:p>
            <a:pPr algn="just"/>
            <a:r>
              <a:rPr lang="fr-FR" sz="1200" dirty="0"/>
              <a:t>	- DIE </a:t>
            </a:r>
            <a:r>
              <a:rPr lang="fr-FR" sz="1200" dirty="0">
                <a:solidFill>
                  <a:srgbClr val="FF0000"/>
                </a:solidFill>
              </a:rPr>
              <a:t>innervation aberrante </a:t>
            </a:r>
            <a:r>
              <a:rPr lang="fr-FR" sz="1200" dirty="0"/>
              <a:t>avec densité beaucoup plus élevée dans </a:t>
            </a:r>
            <a:r>
              <a:rPr lang="fr-FR" sz="1200" dirty="0">
                <a:solidFill>
                  <a:srgbClr val="FF0000"/>
                </a:solidFill>
              </a:rPr>
              <a:t>les stades 4 des fibres sympathiques et parasympathiques</a:t>
            </a:r>
            <a:r>
              <a:rPr lang="fr-FR" sz="1200" dirty="0"/>
              <a:t>, ce qui exacerbe les douleurs et la réponse inflammatoire dans les stades avancés.</a:t>
            </a: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B275AF-0F8C-8A24-EA34-4648DFF81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941" y="1451667"/>
            <a:ext cx="3164098" cy="25849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2D37B9-FE5D-4BA6-9B0F-963F6D20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1" y="3264415"/>
            <a:ext cx="4601799" cy="12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7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97DE0-D56B-5141-8D0B-55968867E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7F353-B609-726A-DFAC-4370C813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Rôle du système nerveux autonome chez les patientes avec endométriose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ED7165A-1403-D74A-9B3A-44462020D5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90963" y="1434326"/>
            <a:ext cx="4222732" cy="30219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883A86-0F1A-36A8-CB4A-F2EA88FA8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17" y="1455167"/>
            <a:ext cx="3757220" cy="28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/>
              <a:t>Pourquoi est-ce le problème du chirurgien: Ma chirurgie va-t-elle répondre à la problématique de la patiente?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56617" y="1234440"/>
            <a:ext cx="8019287" cy="3227833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u="sng" dirty="0"/>
              <a:t>Interrogation sur lien entre DPC et endométriose</a:t>
            </a:r>
            <a:r>
              <a:rPr lang="fr-FR" dirty="0"/>
              <a:t>: : Auteurs soulignent le fait que l’on ne sait pas si </a:t>
            </a:r>
            <a:r>
              <a:rPr lang="fr-FR" dirty="0">
                <a:solidFill>
                  <a:srgbClr val="FF0000"/>
                </a:solidFill>
              </a:rPr>
              <a:t>l’endométriose est le mécanisme de la douleur sous jacent </a:t>
            </a:r>
            <a:r>
              <a:rPr lang="fr-FR" dirty="0"/>
              <a:t>chez toutes ces patientes sachant que cela doit être le cas pour certaines d’entre elles mais pas toutes.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La présence et la gravité de la pathologie organique ne sont </a:t>
            </a:r>
            <a:r>
              <a:rPr lang="fr-FR" dirty="0">
                <a:solidFill>
                  <a:srgbClr val="FF0000"/>
                </a:solidFill>
              </a:rPr>
              <a:t>pas corrélées à la gravité des symptômes.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Les thérapies standards ciblant les implants d’endométriose ne sont </a:t>
            </a:r>
            <a:r>
              <a:rPr lang="fr-FR" dirty="0">
                <a:solidFill>
                  <a:srgbClr val="FF0000"/>
                </a:solidFill>
              </a:rPr>
              <a:t>pas toujours efficaces</a:t>
            </a:r>
            <a:r>
              <a:rPr lang="fr-FR" dirty="0"/>
              <a:t> et la douleur réapparait fréquemment, souvent </a:t>
            </a:r>
            <a:r>
              <a:rPr lang="fr-FR" dirty="0">
                <a:solidFill>
                  <a:srgbClr val="FF0000"/>
                </a:solidFill>
              </a:rPr>
              <a:t>sans signe de pathologie résiduelle</a:t>
            </a:r>
            <a:r>
              <a:rPr lang="fr-FR" dirty="0"/>
              <a:t>. Dans ce contexte, l’endométriose doit être considéré comme un facteur important mais insuffisant dans le développement de la DPC</a:t>
            </a:r>
          </a:p>
          <a:p>
            <a:pPr marL="342900" indent="-342900">
              <a:buAutoNum type="arabicParenR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36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ENDOMÉTRIOSE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D6F226F-6613-88FA-6359-2AD9F145DA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-11927" y="1238249"/>
            <a:ext cx="9144000" cy="2320772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217835-86B6-F7A8-ABE3-3969C184A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47" y="1647127"/>
            <a:ext cx="2075910" cy="28780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C6C8F4-D0A6-089F-7E03-54760210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041" y="1827320"/>
            <a:ext cx="2086694" cy="14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6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865CA-3C4C-A42B-ABDC-9A983B3A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BA8C7-895C-797A-4603-EDC65D3B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/>
              <a:t>Pourquoi est-ce le problème du chirurgien: Ma chirurgie va-t-elle répondre à la problématique de la patiente?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F2577-6F1C-A72D-B448-448D8EF414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6617" y="1517477"/>
            <a:ext cx="8019287" cy="2944796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dirty="0"/>
              <a:t>Bon chirurgien = </a:t>
            </a:r>
            <a:r>
              <a:rPr lang="fr-FR" dirty="0">
                <a:solidFill>
                  <a:srgbClr val="FF0000"/>
                </a:solidFill>
              </a:rPr>
              <a:t>bonne indication 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Attente importante des patientes vis-à-vis de la chirurgie qui peut passer pour </a:t>
            </a:r>
            <a:r>
              <a:rPr lang="fr-FR" dirty="0">
                <a:solidFill>
                  <a:srgbClr val="FF0000"/>
                </a:solidFill>
              </a:rPr>
              <a:t>traitement miracle ou dernière chance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Patientes déjà </a:t>
            </a:r>
            <a:r>
              <a:rPr lang="fr-FR" dirty="0">
                <a:solidFill>
                  <a:srgbClr val="FF0000"/>
                </a:solidFill>
              </a:rPr>
              <a:t>fragilisées psychologiquement 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Chirurgie avec risque de </a:t>
            </a:r>
            <a:r>
              <a:rPr lang="fr-FR" dirty="0">
                <a:solidFill>
                  <a:srgbClr val="FF0000"/>
                </a:solidFill>
              </a:rPr>
              <a:t>complications fonctionnelles importantes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Bilan initial du chirurgien </a:t>
            </a:r>
            <a:r>
              <a:rPr lang="fr-FR" dirty="0"/>
              <a:t>doit éliminer d’autres diagnostics douloureux, évaluer les comorbidités et risques d’échecs de la chirurgie car </a:t>
            </a:r>
            <a:r>
              <a:rPr lang="fr-FR" dirty="0">
                <a:solidFill>
                  <a:srgbClr val="FF0000"/>
                </a:solidFill>
              </a:rPr>
              <a:t>étiquette « endométriose » ne quittera plus la patiente.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524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7FEBC-C600-6513-8663-5A72CE2F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58F37DFD-52E1-385E-1834-0FC572D9D4A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624415" y="116855"/>
            <a:ext cx="5661337" cy="4525483"/>
          </a:xfrm>
        </p:spPr>
      </p:pic>
    </p:spTree>
    <p:extLst>
      <p:ext uri="{BB962C8B-B14F-4D97-AF65-F5344CB8AC3E}">
        <p14:creationId xmlns:p14="http://schemas.microsoft.com/office/powerpoint/2010/main" val="182447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Cas clinique, Mme 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297179" y="1116530"/>
            <a:ext cx="8549641" cy="3428519"/>
          </a:xfrm>
        </p:spPr>
        <p:txBody>
          <a:bodyPr/>
          <a:lstStyle/>
          <a:p>
            <a:pPr algn="just"/>
            <a:r>
              <a:rPr lang="fr-FR" sz="1400" dirty="0"/>
              <a:t>Patiente de 47 ans: </a:t>
            </a:r>
          </a:p>
          <a:p>
            <a:pPr algn="just"/>
            <a:r>
              <a:rPr lang="fr-FR" sz="1400" dirty="0"/>
              <a:t>Adressée par son MT pour </a:t>
            </a:r>
            <a:r>
              <a:rPr lang="fr-FR" sz="1400" dirty="0">
                <a:solidFill>
                  <a:srgbClr val="FF0000"/>
                </a:solidFill>
              </a:rPr>
              <a:t>hystérectomie avec adénomyose et endométriose pelvienne profonde</a:t>
            </a:r>
          </a:p>
          <a:p>
            <a:pPr algn="just"/>
            <a:r>
              <a:rPr lang="fr-FR" sz="1400" dirty="0"/>
              <a:t>ATCD G2P2 2 ANAT, appendicectomie, dysménorrhées primaires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-    </a:t>
            </a:r>
            <a:r>
              <a:rPr lang="fr-FR" sz="1400" b="1" dirty="0"/>
              <a:t>Plainte principale: </a:t>
            </a:r>
            <a:r>
              <a:rPr lang="fr-FR" sz="1400" dirty="0"/>
              <a:t>Douleurs en FID descendant dans l’aine, dysménorrhées et dyspareunies profondes occasionnelles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Douleurs quotidiennes en FID lancinantes, coup de poignard et quelques décharges électriques ou brûlures. EVA 6/10 en fond. Dysménorrhées aggravées depuis apparition de la douleur en FID il y a 1 an. Avant supportable avec prise antalgiques simples. Dyspareunies profondes également apparues en même temps.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IRM pelvienne: adénomyose et épaississement millimétrique du torus.</a:t>
            </a:r>
          </a:p>
          <a:p>
            <a:pPr algn="just"/>
            <a:endParaRPr lang="fr-FR" sz="1600" b="1" dirty="0"/>
          </a:p>
          <a:p>
            <a:pPr algn="just"/>
            <a:r>
              <a:rPr lang="fr-FR" sz="1600" b="1" dirty="0"/>
              <a:t>Quel élément vous serez utile sur l’imagerie et qui n’est pas mentionné sur le CR?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755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D7DC8-06D3-40F2-A98D-BD40F55A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9A2E8-41EC-B2DA-444F-86596612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Cas clinique, Mme 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4CDFC1E-D89A-280C-1AFC-EA4C2664A3D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063189" y="930303"/>
            <a:ext cx="3304529" cy="390993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9115D3-863B-F58D-DB92-8DB4139DD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7" y="998300"/>
            <a:ext cx="3986784" cy="38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39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39669-8C00-37F3-06E2-CAEDD58EB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ACD53-7FB6-8500-8002-FBAB9FDD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Cas clinique, Mme 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797CBB-89FC-1B9F-EF44-49CAE735B0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7179" y="1116530"/>
            <a:ext cx="7566661" cy="3428519"/>
          </a:xfrm>
        </p:spPr>
        <p:txBody>
          <a:bodyPr/>
          <a:lstStyle/>
          <a:p>
            <a:pPr algn="just"/>
            <a:r>
              <a:rPr lang="fr-FR" dirty="0"/>
              <a:t>L’examen clinique retrouve: 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Absence d’hypertonie  douloureuse des releveurs, ni bulbo spongieux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Utérus dévié à gauche non douloureux (pas de zone gâchette) </a:t>
            </a:r>
          </a:p>
          <a:p>
            <a:pPr marL="285750" indent="-285750" algn="just">
              <a:buFontTx/>
              <a:buChar char="-"/>
            </a:pPr>
            <a:r>
              <a:rPr lang="fr-FR" dirty="0" err="1"/>
              <a:t>Cellulalgie</a:t>
            </a:r>
            <a:r>
              <a:rPr lang="fr-FR" dirty="0"/>
              <a:t> FID et aine droite 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Douleur du psoas droit 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Douleur piriforme droit et obturateur droit</a:t>
            </a:r>
          </a:p>
        </p:txBody>
      </p:sp>
    </p:spTree>
    <p:extLst>
      <p:ext uri="{BB962C8B-B14F-4D97-AF65-F5344CB8AC3E}">
        <p14:creationId xmlns:p14="http://schemas.microsoft.com/office/powerpoint/2010/main" val="4164825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58D27-39D3-A904-CD8B-6B15B963F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239B5-2766-8C68-0AB7-77788C8C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Cas clinique, Mme 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A47306-7075-E40E-D355-102AD74F5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7803" y="1271979"/>
            <a:ext cx="6908293" cy="3263446"/>
          </a:xfrm>
        </p:spPr>
        <p:txBody>
          <a:bodyPr/>
          <a:lstStyle/>
          <a:p>
            <a:pPr algn="just"/>
            <a:r>
              <a:rPr lang="fr-FR" dirty="0"/>
              <a:t>Cela vous semble discordant et suspectez un </a:t>
            </a:r>
            <a:r>
              <a:rPr lang="fr-FR" dirty="0">
                <a:solidFill>
                  <a:srgbClr val="FF0000"/>
                </a:solidFill>
              </a:rPr>
              <a:t>syndrome de la charnière dorso-lombaire droite</a:t>
            </a:r>
            <a:r>
              <a:rPr lang="fr-FR" dirty="0"/>
              <a:t>. La patiente a oublié de vous dire qu’il y a 1 an et demi elle a chuté au ski et s’est fait un tassement vertébral L1/L2. Elle fait également du golf en compétition depuis 1 an de manière intensive, qu’elle a dû arrêter avec les douleurs. Mais elle fait toujours du golf dès qu’elle peut.</a:t>
            </a:r>
          </a:p>
          <a:p>
            <a:pPr algn="just"/>
            <a:r>
              <a:rPr lang="fr-FR" dirty="0"/>
              <a:t>A ce stade maintenez vous l’indication opératoire?</a:t>
            </a:r>
          </a:p>
        </p:txBody>
      </p:sp>
    </p:spTree>
    <p:extLst>
      <p:ext uri="{BB962C8B-B14F-4D97-AF65-F5344CB8AC3E}">
        <p14:creationId xmlns:p14="http://schemas.microsoft.com/office/powerpoint/2010/main" val="325134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8BC79-E4A2-9295-4F07-A8A4CF6A9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2D11E-06D7-BD19-B087-E601C283F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Cas clinique, Mme 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76421-B9F3-7AFA-40AA-9942187AC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7803" y="1271979"/>
            <a:ext cx="6908293" cy="3263446"/>
          </a:xfrm>
        </p:spPr>
        <p:txBody>
          <a:bodyPr/>
          <a:lstStyle/>
          <a:p>
            <a:pPr algn="just"/>
            <a:r>
              <a:rPr lang="fr-FR" dirty="0"/>
              <a:t>Vous allez mettre en place le parcours de soins, que vous manque-t-il comme informations sur l’état de votre patiente pour le mettre en place?</a:t>
            </a:r>
          </a:p>
        </p:txBody>
      </p:sp>
    </p:spTree>
    <p:extLst>
      <p:ext uri="{BB962C8B-B14F-4D97-AF65-F5344CB8AC3E}">
        <p14:creationId xmlns:p14="http://schemas.microsoft.com/office/powerpoint/2010/main" val="3142415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1EE35-0B51-BA7C-3772-1706F623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F0E90-9B3F-B070-A079-EC9771BE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TAKE HOME MESSAGE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A61B7-0B6D-1EF7-A1C5-F623CEE03B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7803" y="1133856"/>
            <a:ext cx="6908293" cy="3401569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Optimisation du suivi postopératoire </a:t>
            </a:r>
            <a:r>
              <a:rPr lang="fr-FR" dirty="0"/>
              <a:t>implique une identification précoce des phénomènes de </a:t>
            </a:r>
            <a:r>
              <a:rPr lang="fr-FR" dirty="0">
                <a:solidFill>
                  <a:srgbClr val="FF0000"/>
                </a:solidFill>
              </a:rPr>
              <a:t>sensibilisation</a:t>
            </a:r>
            <a:r>
              <a:rPr lang="fr-FR" dirty="0"/>
              <a:t> via score de Convergences PP, des </a:t>
            </a:r>
            <a:r>
              <a:rPr lang="fr-FR" dirty="0">
                <a:solidFill>
                  <a:srgbClr val="FF0000"/>
                </a:solidFill>
              </a:rPr>
              <a:t>dépressions, anxiétés et catastrophismes et traumatismes sexuels </a:t>
            </a:r>
            <a:r>
              <a:rPr lang="fr-FR" dirty="0"/>
              <a:t>et des </a:t>
            </a:r>
            <a:r>
              <a:rPr lang="fr-FR" dirty="0">
                <a:solidFill>
                  <a:srgbClr val="FF0000"/>
                </a:solidFill>
              </a:rPr>
              <a:t>douleurs neuropathiques </a:t>
            </a:r>
            <a:r>
              <a:rPr lang="fr-FR" dirty="0"/>
              <a:t>via le DN4. Evaluation de la </a:t>
            </a:r>
            <a:r>
              <a:rPr lang="fr-FR" dirty="0">
                <a:solidFill>
                  <a:srgbClr val="FF0000"/>
                </a:solidFill>
              </a:rPr>
              <a:t>qualité de vie </a:t>
            </a:r>
            <a:r>
              <a:rPr lang="fr-FR" dirty="0"/>
              <a:t>via les questionnaires.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Expertise du chirurgien dans la </a:t>
            </a:r>
            <a:r>
              <a:rPr lang="fr-FR" dirty="0">
                <a:solidFill>
                  <a:srgbClr val="FF0000"/>
                </a:solidFill>
              </a:rPr>
              <a:t>sémiologie des douleurs pelvi-périnéales </a:t>
            </a:r>
            <a:r>
              <a:rPr lang="fr-FR" dirty="0"/>
              <a:t>permet d’optimiser la prise en charge des patientes et d’éviter d’étiqueter trop vite les douleurs « endométrioses »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Prudence notamment avec les stades minimes</a:t>
            </a:r>
          </a:p>
          <a:p>
            <a:pPr marL="285750" indent="-285750" algn="just">
              <a:buFontTx/>
              <a:buChar char="-"/>
            </a:pPr>
            <a:r>
              <a:rPr lang="fr-FR" dirty="0"/>
              <a:t>La prise en charge ne s’arrête pas après la chirurgie, il faut </a:t>
            </a:r>
            <a:r>
              <a:rPr lang="fr-FR" dirty="0">
                <a:solidFill>
                  <a:srgbClr val="FF0000"/>
                </a:solidFill>
              </a:rPr>
              <a:t>accompagner les patientes surtout quand les douleurs persistent!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996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BBE95-1CF1-63D6-87E4-AD2B7AA3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5CF2B-9DDA-BAC7-6996-A7FECCDA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800" dirty="0"/>
              <a:t>Merci de votre attention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492E509-8A49-B95B-7F56-5237A5AEA9C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306158" y="985456"/>
            <a:ext cx="2639797" cy="23715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40BEF9-D500-EEAD-9BDB-C534593D5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36" y="1430448"/>
            <a:ext cx="4807801" cy="131121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3BEC491-4DE1-BE19-C05E-9D09EA3E5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5268" y="3336897"/>
            <a:ext cx="1781175" cy="876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4A544B-0A35-0F68-ACA6-A9B0384E5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467" y="3057443"/>
            <a:ext cx="1784391" cy="15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9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E6365-BD56-B00F-838B-0E08EE8B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7669C-299A-C1E5-841D-722ED26B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BBD0C0B-AF26-9E84-3CA4-8B78E17F15C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92439" y="844"/>
            <a:ext cx="8959122" cy="50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7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93B04-2D51-CC9C-23B8-047D8DE2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4FAC3-1B2B-E463-1912-8E230487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5" y="326002"/>
            <a:ext cx="9123767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DPPC et chirurgie endométriose: douleurs en post-opératoires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C5668D-2B34-1BA3-E021-678B93B7D792}"/>
              </a:ext>
            </a:extLst>
          </p:cNvPr>
          <p:cNvSpPr txBox="1"/>
          <p:nvPr/>
        </p:nvSpPr>
        <p:spPr>
          <a:xfrm>
            <a:off x="159026" y="1298717"/>
            <a:ext cx="47527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u="sng" dirty="0"/>
              <a:t>Douleurs nociceptives</a:t>
            </a:r>
            <a:r>
              <a:rPr lang="fr-FR" sz="1600" dirty="0"/>
              <a:t>: inflammation et lésions tissulaires causées par endométriose et chirurgie. </a:t>
            </a:r>
            <a:r>
              <a:rPr lang="fr-FR" sz="1600" dirty="0">
                <a:solidFill>
                  <a:srgbClr val="FF0000"/>
                </a:solidFill>
              </a:rPr>
              <a:t>Augmentation de la consommation des opioïdes en post opératoire</a:t>
            </a:r>
            <a:r>
              <a:rPr lang="fr-FR" sz="1600" dirty="0"/>
              <a:t>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u="sng" dirty="0"/>
              <a:t>Douleurs neuropathiques</a:t>
            </a:r>
            <a:r>
              <a:rPr lang="fr-FR" sz="1600" dirty="0"/>
              <a:t>: patientes plus à risque sont celles avec </a:t>
            </a:r>
            <a:r>
              <a:rPr lang="fr-FR" sz="1600" dirty="0">
                <a:solidFill>
                  <a:srgbClr val="FF0000"/>
                </a:solidFill>
              </a:rPr>
              <a:t>syndrome myofascial</a:t>
            </a:r>
            <a:r>
              <a:rPr lang="fr-FR" sz="1600" dirty="0"/>
              <a:t>, vessie douloureuse, scores de </a:t>
            </a:r>
            <a:r>
              <a:rPr lang="fr-FR" sz="1600" dirty="0">
                <a:solidFill>
                  <a:srgbClr val="FF0000"/>
                </a:solidFill>
              </a:rPr>
              <a:t>dépression et anxiété</a:t>
            </a:r>
            <a:r>
              <a:rPr lang="fr-FR" sz="1600" dirty="0"/>
              <a:t>, élevés, patientes </a:t>
            </a:r>
            <a:r>
              <a:rPr lang="fr-FR" sz="1600" dirty="0">
                <a:solidFill>
                  <a:srgbClr val="FF0000"/>
                </a:solidFill>
              </a:rPr>
              <a:t>jeune</a:t>
            </a:r>
            <a:r>
              <a:rPr lang="fr-FR" sz="1600" dirty="0"/>
              <a:t>, en couple et </a:t>
            </a:r>
            <a:r>
              <a:rPr lang="fr-FR" sz="1600" dirty="0">
                <a:solidFill>
                  <a:srgbClr val="FF0000"/>
                </a:solidFill>
              </a:rPr>
              <a:t>EPH-5 élevé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u="sng" dirty="0"/>
              <a:t>Sensibilisation : </a:t>
            </a:r>
            <a:r>
              <a:rPr lang="fr-FR" sz="1600" dirty="0"/>
              <a:t>stimulation douloureuse en </a:t>
            </a:r>
            <a:r>
              <a:rPr lang="fr-FR" sz="1600" dirty="0">
                <a:solidFill>
                  <a:srgbClr val="FF0000"/>
                </a:solidFill>
              </a:rPr>
              <a:t>l’absence de lésion</a:t>
            </a:r>
            <a:r>
              <a:rPr lang="fr-FR" sz="1600" dirty="0"/>
              <a:t>.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148AD65-CB57-2DCD-ACC1-639C4181F15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885750" y="1137029"/>
            <a:ext cx="4122964" cy="745642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D973A6-EE38-7D74-A919-EDC11F1C3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50" y="2050271"/>
            <a:ext cx="3298114" cy="10325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EFCA1F-F69C-44C1-2EA0-ADAED1C5F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750" y="3082822"/>
            <a:ext cx="3654093" cy="11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B868F-C674-F5D4-CFAE-AA1BBC6F2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49E95-043D-AA6E-764F-64EFFC0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5164814" cy="604301"/>
          </a:xfrm>
        </p:spPr>
        <p:txBody>
          <a:bodyPr/>
          <a:lstStyle/>
          <a:p>
            <a:pPr algn="l"/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DPPC et chirurgie endométriose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74581A0-8884-8736-7D63-38C91930EEC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5185826" y="1144086"/>
            <a:ext cx="3710921" cy="3207068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8DF3227-D0F3-B117-5737-0B7DF90D41BD}"/>
              </a:ext>
            </a:extLst>
          </p:cNvPr>
          <p:cNvSpPr txBox="1"/>
          <p:nvPr/>
        </p:nvSpPr>
        <p:spPr>
          <a:xfrm>
            <a:off x="247253" y="1657946"/>
            <a:ext cx="4752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Amélioration de la QLV </a:t>
            </a:r>
            <a:r>
              <a:rPr lang="fr-FR" sz="1600" dirty="0">
                <a:solidFill>
                  <a:srgbClr val="FF0000"/>
                </a:solidFill>
              </a:rPr>
              <a:t>quelque soit la localisation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Amélioration de la QLV patientes répondeuses aux hormones ou non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EC6B8B-1D7B-C1BC-F1D7-834DCA4CDE7F}"/>
              </a:ext>
            </a:extLst>
          </p:cNvPr>
          <p:cNvSpPr txBox="1"/>
          <p:nvPr/>
        </p:nvSpPr>
        <p:spPr>
          <a:xfrm>
            <a:off x="528222" y="2600791"/>
            <a:ext cx="442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Bibliographie assez riche allant tous dans le sens d’une amélioration de la qualité de vie avec la chirurgie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849B89-3794-F424-CC80-46D230E5E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36" y="3535944"/>
            <a:ext cx="3794760" cy="10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1AD50-38FE-3873-CA74-104573C69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AD0B6-E95A-FA0F-7C83-6F34BE40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4742158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DPPC et chirurgie endométriose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ACBE1B-F233-9348-B097-C8D811FD6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026" y="1134818"/>
            <a:ext cx="4540990" cy="3574823"/>
          </a:xfrm>
        </p:spPr>
        <p:txBody>
          <a:bodyPr/>
          <a:lstStyle/>
          <a:p>
            <a:pPr algn="just"/>
            <a:r>
              <a:rPr lang="fr-FR" sz="1400" u="sng" dirty="0"/>
              <a:t>Résultats en fonction des stades: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981 patientes entre 2004-2012, QLV entre pré-op et post-opératoire</a:t>
            </a:r>
          </a:p>
          <a:p>
            <a:pPr marL="285750" indent="-285750" algn="just">
              <a:buFontTx/>
              <a:buChar char="-"/>
            </a:pPr>
            <a:r>
              <a:rPr lang="fr-FR" sz="1400" dirty="0">
                <a:solidFill>
                  <a:srgbClr val="FF0000"/>
                </a:solidFill>
              </a:rPr>
              <a:t>Stade 4: 47%</a:t>
            </a:r>
            <a:r>
              <a:rPr lang="fr-FR" sz="1400" dirty="0"/>
              <a:t> des patientes amélioration du score post-opératoire 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Stade 1, 2, 3= </a:t>
            </a:r>
            <a:r>
              <a:rPr lang="fr-FR" sz="1400" dirty="0">
                <a:solidFill>
                  <a:srgbClr val="FF0000"/>
                </a:solidFill>
              </a:rPr>
              <a:t>26%, 31,3%, 27,5% </a:t>
            </a:r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r>
              <a:rPr lang="fr-FR" sz="1400" u="sng" dirty="0"/>
              <a:t>Cas des résections colorectales: utilisation SF-36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Amélioration de la QLV dans </a:t>
            </a:r>
            <a:r>
              <a:rPr lang="fr-FR" sz="1400" dirty="0">
                <a:solidFill>
                  <a:srgbClr val="FF0000"/>
                </a:solidFill>
              </a:rPr>
              <a:t>80,7% des cas si score PCS &lt; 37,5 </a:t>
            </a:r>
            <a:r>
              <a:rPr lang="fr-FR" sz="1400" dirty="0"/>
              <a:t>et </a:t>
            </a:r>
            <a:r>
              <a:rPr lang="fr-FR" sz="1400" dirty="0">
                <a:solidFill>
                  <a:srgbClr val="FF0000"/>
                </a:solidFill>
              </a:rPr>
              <a:t>84,2% si score MCS &lt; 44,5 </a:t>
            </a:r>
            <a:r>
              <a:rPr lang="fr-FR" sz="1400" dirty="0"/>
              <a:t>donc plus le score initial est faible plus les chances d’amélioration sont grandes.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751E9D-2B6F-723F-054C-4CFE59FB1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449" y="390806"/>
            <a:ext cx="4000525" cy="42131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BAD123-C700-AA90-BBD6-FA16A2E6C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448" y="390806"/>
            <a:ext cx="4000525" cy="117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A077D-8A4D-F6A2-64E4-0859831E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537F9-456E-27C4-456B-39C67F9B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5097816" cy="604301"/>
          </a:xfrm>
        </p:spPr>
        <p:txBody>
          <a:bodyPr/>
          <a:lstStyle/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DPPC et chirurgie endométriose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368876-9807-4BFD-1EB2-B347F7A6D3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026" y="1188720"/>
            <a:ext cx="4897606" cy="3364992"/>
          </a:xfrm>
        </p:spPr>
        <p:txBody>
          <a:bodyPr/>
          <a:lstStyle/>
          <a:p>
            <a:pPr algn="just"/>
            <a:r>
              <a:rPr lang="fr-FR" sz="1400" dirty="0"/>
              <a:t>Hystérectomie (avec ou sans ovariectomie) versus chirurgie conservatrice: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Amélioration plus marquée de la </a:t>
            </a:r>
            <a:r>
              <a:rPr lang="fr-FR" sz="1400" dirty="0">
                <a:solidFill>
                  <a:srgbClr val="FF0000"/>
                </a:solidFill>
              </a:rPr>
              <a:t>douleur non cyclique</a:t>
            </a:r>
            <a:r>
              <a:rPr lang="fr-FR" sz="1400" dirty="0"/>
              <a:t>, de la </a:t>
            </a:r>
            <a:r>
              <a:rPr lang="fr-FR" sz="1400" dirty="0">
                <a:solidFill>
                  <a:srgbClr val="FF0000"/>
                </a:solidFill>
              </a:rPr>
              <a:t>dyspareunie</a:t>
            </a:r>
            <a:r>
              <a:rPr lang="fr-FR" sz="1400" dirty="0"/>
              <a:t>, et de la </a:t>
            </a:r>
            <a:r>
              <a:rPr lang="fr-FR" sz="1400" dirty="0">
                <a:solidFill>
                  <a:srgbClr val="FF0000"/>
                </a:solidFill>
              </a:rPr>
              <a:t>qualité de vie</a:t>
            </a:r>
            <a:r>
              <a:rPr lang="fr-FR" sz="1400" dirty="0"/>
              <a:t> par rapport à excision seule.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Influence des </a:t>
            </a:r>
            <a:r>
              <a:rPr lang="fr-FR" sz="1400" dirty="0">
                <a:solidFill>
                  <a:srgbClr val="FF0000"/>
                </a:solidFill>
              </a:rPr>
              <a:t>comorbidités psychologiques</a:t>
            </a:r>
            <a:r>
              <a:rPr lang="fr-FR" sz="1400" dirty="0"/>
              <a:t> notamment anxiété élevée et dépression. 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Attention au </a:t>
            </a:r>
            <a:r>
              <a:rPr lang="fr-FR" sz="1400" dirty="0">
                <a:solidFill>
                  <a:srgbClr val="FF0000"/>
                </a:solidFill>
              </a:rPr>
              <a:t>syndrome myofascial</a:t>
            </a:r>
            <a:r>
              <a:rPr lang="fr-FR" sz="1400" dirty="0"/>
              <a:t> fréquent et présent en post-opératoire après hystérectomie chez </a:t>
            </a:r>
            <a:r>
              <a:rPr lang="fr-FR" sz="1400" dirty="0">
                <a:solidFill>
                  <a:srgbClr val="FF0000"/>
                </a:solidFill>
              </a:rPr>
              <a:t>42,7%</a:t>
            </a:r>
            <a:r>
              <a:rPr lang="fr-FR" sz="1400" dirty="0"/>
              <a:t>. Prévalence plus élevée si DPC.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9AD12E-599A-907E-A9B4-05E04A1ED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602" y="1147111"/>
            <a:ext cx="3292798" cy="36703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BB89BD-5B4F-BA27-A02E-BDFEAE3D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874" y="130696"/>
            <a:ext cx="3666253" cy="110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8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20B72-C842-1EA9-D844-4A06168BC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F323F-E1E0-F666-211E-D0FA9E30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26002"/>
            <a:ext cx="5507128" cy="604301"/>
          </a:xfrm>
        </p:spPr>
        <p:txBody>
          <a:bodyPr/>
          <a:lstStyle/>
          <a:p>
            <a:pPr algn="l"/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Résultats de la chirurgie dans les DPPC et endométriose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AC30AE-01E3-E99E-A407-9B665EFB79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63137" y="1106906"/>
            <a:ext cx="3180863" cy="93291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431F42-44DA-04F3-189B-09B3C3ED6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67" y="1285072"/>
            <a:ext cx="4084253" cy="34585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E67F427-CDBF-1FE1-5434-7680D1B8DB1A}"/>
              </a:ext>
            </a:extLst>
          </p:cNvPr>
          <p:cNvSpPr txBox="1"/>
          <p:nvPr/>
        </p:nvSpPr>
        <p:spPr>
          <a:xfrm>
            <a:off x="422031" y="1285072"/>
            <a:ext cx="42719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239 patientes ayant subi une chirurgie conservatrice ou hystérectomie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En moyenne amélioration des DPC mais certaines </a:t>
            </a:r>
            <a:r>
              <a:rPr lang="fr-FR" sz="1400" dirty="0">
                <a:solidFill>
                  <a:srgbClr val="FF0000"/>
                </a:solidFill>
              </a:rPr>
              <a:t>patientes ressentaient douleurs persistantes: </a:t>
            </a:r>
          </a:p>
          <a:p>
            <a:pPr marL="742950" lvl="1" indent="-285750">
              <a:buFontTx/>
              <a:buChar char="-"/>
            </a:pPr>
            <a:r>
              <a:rPr lang="fr-FR" sz="1400" dirty="0"/>
              <a:t>54,8% amélioration des DPC</a:t>
            </a:r>
          </a:p>
          <a:p>
            <a:pPr marL="742950" lvl="1" indent="-285750">
              <a:buFontTx/>
              <a:buChar char="-"/>
            </a:pPr>
            <a:r>
              <a:rPr lang="fr-FR" sz="1400" dirty="0"/>
              <a:t>36,8% pas d’amélioration des DPC</a:t>
            </a:r>
          </a:p>
          <a:p>
            <a:pPr marL="742950" lvl="1" indent="-285750">
              <a:buFontTx/>
              <a:buChar char="-"/>
            </a:pPr>
            <a:r>
              <a:rPr lang="fr-FR" sz="1400" dirty="0"/>
              <a:t>8,4% aggravation</a:t>
            </a:r>
          </a:p>
          <a:p>
            <a:pPr marL="742950" lvl="1" indent="-285750">
              <a:buFontTx/>
              <a:buChar char="-"/>
            </a:pPr>
            <a:endParaRPr lang="fr-FR" sz="1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FF0000"/>
                </a:solidFill>
              </a:rPr>
              <a:t>Score CSI associé à des scores de douleurs plus élevés</a:t>
            </a:r>
            <a:r>
              <a:rPr lang="fr-FR" sz="1400" dirty="0"/>
              <a:t> lors du suivi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Peu de diminution des scores CSI après chirurgie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Suggère que chirurgie peut avoir </a:t>
            </a:r>
            <a:r>
              <a:rPr lang="fr-FR" sz="1400" dirty="0">
                <a:solidFill>
                  <a:srgbClr val="FF0000"/>
                </a:solidFill>
              </a:rPr>
              <a:t>peu d’effets sur les </a:t>
            </a:r>
            <a:r>
              <a:rPr lang="fr-FR" sz="1400" dirty="0" err="1">
                <a:solidFill>
                  <a:srgbClr val="FF0000"/>
                </a:solidFill>
              </a:rPr>
              <a:t>spts</a:t>
            </a:r>
            <a:r>
              <a:rPr lang="fr-FR" sz="1400" dirty="0">
                <a:solidFill>
                  <a:srgbClr val="FF0000"/>
                </a:solidFill>
              </a:rPr>
              <a:t> sensibilisation</a:t>
            </a:r>
            <a:r>
              <a:rPr lang="fr-FR" sz="1400" dirty="0"/>
              <a:t> malgré des amélioration des douleurs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A3C9BC6-6800-3DC1-1640-3CC810B4E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154" y="135594"/>
            <a:ext cx="2669577" cy="11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5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26" y="326002"/>
            <a:ext cx="8802094" cy="604301"/>
          </a:xfrm>
        </p:spPr>
        <p:txBody>
          <a:bodyPr/>
          <a:lstStyle/>
          <a:p>
            <a:pPr algn="l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Résultats de la chirurgie dans les DPPC et endométriose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20ECB20-BC2F-5ED1-44E9-C7BD626D5B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617720" y="1013229"/>
            <a:ext cx="4389120" cy="311704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BF38F0-887F-CAB5-E636-21578D5C6571}"/>
              </a:ext>
            </a:extLst>
          </p:cNvPr>
          <p:cNvSpPr txBox="1"/>
          <p:nvPr/>
        </p:nvSpPr>
        <p:spPr>
          <a:xfrm>
            <a:off x="459492" y="1327815"/>
            <a:ext cx="415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400" dirty="0"/>
              <a:t>Les comorbidités des douleurs pelvipérinéales présent avant la chirurgie sont le </a:t>
            </a:r>
            <a:r>
              <a:rPr lang="fr-FR" sz="1400" dirty="0">
                <a:solidFill>
                  <a:srgbClr val="FF0000"/>
                </a:solidFill>
              </a:rPr>
              <a:t>reflet d’une sensibilisation </a:t>
            </a:r>
            <a:r>
              <a:rPr lang="fr-FR" sz="1400" dirty="0"/>
              <a:t>du système nerveux central associé à de </a:t>
            </a:r>
            <a:r>
              <a:rPr lang="fr-FR" sz="1400" dirty="0">
                <a:solidFill>
                  <a:srgbClr val="FF0000"/>
                </a:solidFill>
              </a:rPr>
              <a:t>moins bons résultats sur la QLV après chirurgie.</a:t>
            </a:r>
            <a:endParaRPr lang="fr-FR" sz="1400" dirty="0"/>
          </a:p>
          <a:p>
            <a:pPr marL="285750" indent="-285750" algn="just">
              <a:buFontTx/>
              <a:buChar char="-"/>
            </a:pPr>
            <a:r>
              <a:rPr lang="fr-FR" sz="1400" dirty="0"/>
              <a:t>Les facteurs plus importants: </a:t>
            </a:r>
            <a:r>
              <a:rPr lang="fr-FR" sz="1400" dirty="0">
                <a:solidFill>
                  <a:srgbClr val="FF0000"/>
                </a:solidFill>
              </a:rPr>
              <a:t>dépression et un syndrome myofascial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Les auteurs concluent que ces facteurs devraient être </a:t>
            </a:r>
            <a:r>
              <a:rPr lang="fr-FR" sz="1400" dirty="0">
                <a:solidFill>
                  <a:srgbClr val="FF0000"/>
                </a:solidFill>
              </a:rPr>
              <a:t>dépistés </a:t>
            </a:r>
            <a:r>
              <a:rPr lang="fr-FR" sz="1400" dirty="0"/>
              <a:t>et </a:t>
            </a:r>
            <a:r>
              <a:rPr lang="fr-FR" sz="1400" dirty="0">
                <a:solidFill>
                  <a:srgbClr val="FF0000"/>
                </a:solidFill>
              </a:rPr>
              <a:t>pris en charge </a:t>
            </a:r>
            <a:r>
              <a:rPr lang="fr-FR" sz="1400" dirty="0"/>
              <a:t>avant la chirurgie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096D8E-D330-E17A-BC2D-383441C1B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06" y="3625979"/>
            <a:ext cx="4318000" cy="10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19503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13415</TotalTime>
  <Words>1917</Words>
  <Application>Microsoft Office PowerPoint</Application>
  <PresentationFormat>Affichage à l'écran (16:9)</PresentationFormat>
  <Paragraphs>153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Aptos</vt:lpstr>
      <vt:lpstr>Arial</vt:lpstr>
      <vt:lpstr>BlinkMacSystemFont</vt:lpstr>
      <vt:lpstr>Calibri</vt:lpstr>
      <vt:lpstr>Conception personnalisée</vt:lpstr>
      <vt:lpstr>1_Conception personnalisée</vt:lpstr>
      <vt:lpstr>2_Conception personnalisée</vt:lpstr>
      <vt:lpstr>Présentation PowerPoint</vt:lpstr>
      <vt:lpstr>ENDOMÉTRIOSE</vt:lpstr>
      <vt:lpstr>Présentation PowerPoint</vt:lpstr>
      <vt:lpstr>DPPC et chirurgie endométriose: douleurs en post-opératoires</vt:lpstr>
      <vt:lpstr>DPPC et chirurgie endométriose</vt:lpstr>
      <vt:lpstr>DPPC et chirurgie endométriose</vt:lpstr>
      <vt:lpstr>DPPC et chirurgie endométriose</vt:lpstr>
      <vt:lpstr>Résultats de la chirurgie dans les DPPC et endométriose</vt:lpstr>
      <vt:lpstr>Résultats de la chirurgie dans les DPPC et endométriose</vt:lpstr>
      <vt:lpstr>Modifications centrales associées à la DPC et à l ’endométriose</vt:lpstr>
      <vt:lpstr>HYPERSENSIBILISATION DANS L’ENDOMÉTRIOSE ET DANS LES DPPC</vt:lpstr>
      <vt:lpstr>Rôle du système nerveux autonome chez les patientes avec endométriose</vt:lpstr>
      <vt:lpstr>HYPERSENSIBILISATION DANS L’ENDOMÉTRIOSE ET DANS LES DPPC</vt:lpstr>
      <vt:lpstr>HYPERSENSIBILISATION DANS L’ENDOMÉTRIOSE ET DANS LES DPPC</vt:lpstr>
      <vt:lpstr>HYPERSENSIBILISATION DANS L’ENDOMÉTRIOSE ET DANS LES DPPC</vt:lpstr>
      <vt:lpstr>Nous sommes le résultat de nos expériences passées… </vt:lpstr>
      <vt:lpstr>HYPERSENSIBILISATION DANS L’ENDOMÉTRIOSE ET DANS LES DPPC</vt:lpstr>
      <vt:lpstr>Rôle du système nerveux autonome chez les patientes avec endométriose</vt:lpstr>
      <vt:lpstr>Pourquoi est-ce le problème du chirurgien: Ma chirurgie va-t-elle répondre à la problématique de la patiente?</vt:lpstr>
      <vt:lpstr>Pourquoi est-ce le problème du chirurgien: Ma chirurgie va-t-elle répondre à la problématique de la patiente?</vt:lpstr>
      <vt:lpstr>Présentation PowerPoint</vt:lpstr>
      <vt:lpstr>Cas clinique, Mme R</vt:lpstr>
      <vt:lpstr>Cas clinique, Mme R</vt:lpstr>
      <vt:lpstr>Cas clinique, Mme R</vt:lpstr>
      <vt:lpstr>Cas clinique, Mme R</vt:lpstr>
      <vt:lpstr>Cas clinique, Mme R</vt:lpstr>
      <vt:lpstr>TAKE HOME MESSAGE</vt:lpstr>
      <vt:lpstr>Merci de votre attention </vt:lpstr>
    </vt:vector>
  </TitlesOfParts>
  <Company>#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Arnaud  Saunier</dc:creator>
  <cp:lastModifiedBy>emilie joyeux</cp:lastModifiedBy>
  <cp:revision>44</cp:revision>
  <cp:lastPrinted>2025-02-02T21:10:26Z</cp:lastPrinted>
  <dcterms:created xsi:type="dcterms:W3CDTF">2019-04-29T10:49:20Z</dcterms:created>
  <dcterms:modified xsi:type="dcterms:W3CDTF">2025-02-06T10:01:22Z</dcterms:modified>
</cp:coreProperties>
</file>