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702" r:id="rId1"/>
  </p:sldMasterIdLst>
  <p:notesMasterIdLst>
    <p:notesMasterId r:id="rId31"/>
  </p:notesMasterIdLst>
  <p:handoutMasterIdLst>
    <p:handoutMasterId r:id="rId32"/>
  </p:handoutMasterIdLst>
  <p:sldIdLst>
    <p:sldId id="2377" r:id="rId2"/>
    <p:sldId id="2405" r:id="rId3"/>
    <p:sldId id="2419" r:id="rId4"/>
    <p:sldId id="2420" r:id="rId5"/>
    <p:sldId id="2410" r:id="rId6"/>
    <p:sldId id="299" r:id="rId7"/>
    <p:sldId id="401" r:id="rId8"/>
    <p:sldId id="2411" r:id="rId9"/>
    <p:sldId id="2421" r:id="rId10"/>
    <p:sldId id="2412" r:id="rId11"/>
    <p:sldId id="2409" r:id="rId12"/>
    <p:sldId id="2413" r:id="rId13"/>
    <p:sldId id="2414" r:id="rId14"/>
    <p:sldId id="327" r:id="rId15"/>
    <p:sldId id="366" r:id="rId16"/>
    <p:sldId id="329" r:id="rId17"/>
    <p:sldId id="2415" r:id="rId18"/>
    <p:sldId id="2372" r:id="rId19"/>
    <p:sldId id="2422" r:id="rId20"/>
    <p:sldId id="2423" r:id="rId21"/>
    <p:sldId id="2426" r:id="rId22"/>
    <p:sldId id="2427" r:id="rId23"/>
    <p:sldId id="2428" r:id="rId24"/>
    <p:sldId id="2416" r:id="rId25"/>
    <p:sldId id="2429" r:id="rId26"/>
    <p:sldId id="2430" r:id="rId27"/>
    <p:sldId id="420" r:id="rId28"/>
    <p:sldId id="2431" r:id="rId29"/>
    <p:sldId id="407" r:id="rId30"/>
  </p:sldIdLst>
  <p:sldSz cx="13546138" cy="7620000"/>
  <p:notesSz cx="6858000" cy="9144000"/>
  <p:defaultTextStyle>
    <a:defPPr>
      <a:defRPr lang="es-ES"/>
    </a:defPPr>
    <a:lvl1pPr algn="l" defTabSz="455613" rtl="0" eaLnBrk="0" fontAlgn="base" hangingPunct="0">
      <a:spcBef>
        <a:spcPct val="0"/>
      </a:spcBef>
      <a:spcAft>
        <a:spcPct val="0"/>
      </a:spcAft>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1pPr>
    <a:lvl2pPr marL="455613" indent="-188913" algn="l" defTabSz="455613" rtl="0" eaLnBrk="0" fontAlgn="base" hangingPunct="0">
      <a:spcBef>
        <a:spcPct val="0"/>
      </a:spcBef>
      <a:spcAft>
        <a:spcPct val="0"/>
      </a:spcAft>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2pPr>
    <a:lvl3pPr marL="912813" indent="-379413" algn="l" defTabSz="455613" rtl="0" eaLnBrk="0" fontAlgn="base" hangingPunct="0">
      <a:spcBef>
        <a:spcPct val="0"/>
      </a:spcBef>
      <a:spcAft>
        <a:spcPct val="0"/>
      </a:spcAft>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3pPr>
    <a:lvl4pPr marL="1370013" indent="-569913" algn="l" defTabSz="455613" rtl="0" eaLnBrk="0" fontAlgn="base" hangingPunct="0">
      <a:spcBef>
        <a:spcPct val="0"/>
      </a:spcBef>
      <a:spcAft>
        <a:spcPct val="0"/>
      </a:spcAft>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4pPr>
    <a:lvl5pPr marL="1827213" indent="-760413" algn="l" defTabSz="455613" rtl="0" eaLnBrk="0" fontAlgn="base" hangingPunct="0">
      <a:spcBef>
        <a:spcPct val="0"/>
      </a:spcBef>
      <a:spcAft>
        <a:spcPct val="0"/>
      </a:spcAft>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5pPr>
    <a:lvl6pPr marL="2286000" algn="l" defTabSz="914400" rtl="0" eaLnBrk="1" latinLnBrk="0" hangingPunct="1">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6pPr>
    <a:lvl7pPr marL="2743200" algn="l" defTabSz="914400" rtl="0" eaLnBrk="1" latinLnBrk="0" hangingPunct="1">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7pPr>
    <a:lvl8pPr marL="3200400" algn="l" defTabSz="914400" rtl="0" eaLnBrk="1" latinLnBrk="0" hangingPunct="1">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8pPr>
    <a:lvl9pPr marL="3657600" algn="l" defTabSz="914400" rtl="0" eaLnBrk="1" latinLnBrk="0" hangingPunct="1">
      <a:defRPr sz="3200" kern="1200">
        <a:solidFill>
          <a:srgbClr val="000000"/>
        </a:solidFill>
        <a:latin typeface="Gill Sans" panose="020B0502020104020203" pitchFamily="34" charset="-79"/>
        <a:ea typeface="ＭＳ Ｐゴシック" panose="020B0600070205080204" pitchFamily="34" charset="-128"/>
        <a:cs typeface="+mn-cs"/>
        <a:sym typeface="Gill Sans" panose="020B0502020104020203" pitchFamily="34" charset="-79"/>
      </a:defRPr>
    </a:lvl9pPr>
  </p:defaultTextStyle>
  <p:extLst>
    <p:ext uri="{EFAFB233-063F-42B5-8137-9DF3F51BA10A}">
      <p15:sldGuideLst xmlns:p15="http://schemas.microsoft.com/office/powerpoint/2012/main">
        <p15:guide id="1" orient="horz" pos="2400" userDrawn="1">
          <p15:clr>
            <a:srgbClr val="A4A3A4"/>
          </p15:clr>
        </p15:guide>
        <p15:guide id="2" pos="42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1"/>
    <p:restoredTop sz="88617"/>
  </p:normalViewPr>
  <p:slideViewPr>
    <p:cSldViewPr>
      <p:cViewPr varScale="1">
        <p:scale>
          <a:sx n="99" d="100"/>
          <a:sy n="99" d="100"/>
        </p:scale>
        <p:origin x="928" y="168"/>
      </p:cViewPr>
      <p:guideLst>
        <p:guide orient="horz" pos="2400"/>
        <p:guide pos="426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0D59354-5349-791B-2B1E-438B9AEB5B4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95">
              <a:defRPr sz="1200">
                <a:latin typeface="Gill Sans" charset="0"/>
                <a:ea typeface="ＭＳ Ｐゴシック" charset="0"/>
                <a:cs typeface="ＭＳ Ｐゴシック" charset="0"/>
                <a:sym typeface="Gill Sans" charset="0"/>
              </a:defRPr>
            </a:lvl1pPr>
          </a:lstStyle>
          <a:p>
            <a:pPr>
              <a:defRPr/>
            </a:pPr>
            <a:endParaRPr lang="fr-FR"/>
          </a:p>
        </p:txBody>
      </p:sp>
      <p:sp>
        <p:nvSpPr>
          <p:cNvPr id="3" name="Espace réservé de la date 2">
            <a:extLst>
              <a:ext uri="{FF2B5EF4-FFF2-40B4-BE49-F238E27FC236}">
                <a16:creationId xmlns:a16="http://schemas.microsoft.com/office/drawing/2014/main" id="{2CAEBFB5-40C5-CA65-5351-1226675A4CB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anose="020B0502020104020203" pitchFamily="34" charset="-79"/>
                <a:ea typeface="ＭＳ Ｐゴシック" panose="020B0600070205080204" pitchFamily="34" charset="-128"/>
                <a:sym typeface="Gill Sans" panose="020B0502020104020203" pitchFamily="34" charset="-79"/>
              </a:defRPr>
            </a:lvl1pPr>
          </a:lstStyle>
          <a:p>
            <a:pPr>
              <a:defRPr/>
            </a:pPr>
            <a:fld id="{49973E32-F786-F841-B04C-AFA1C7B08728}" type="datetimeFigureOut">
              <a:rPr lang="fr-FR" altLang="fr-FR"/>
              <a:pPr>
                <a:defRPr/>
              </a:pPr>
              <a:t>06/02/2025</a:t>
            </a:fld>
            <a:endParaRPr lang="fr-FR" altLang="fr-FR"/>
          </a:p>
        </p:txBody>
      </p:sp>
      <p:sp>
        <p:nvSpPr>
          <p:cNvPr id="4" name="Espace réservé du pied de page 3">
            <a:extLst>
              <a:ext uri="{FF2B5EF4-FFF2-40B4-BE49-F238E27FC236}">
                <a16:creationId xmlns:a16="http://schemas.microsoft.com/office/drawing/2014/main" id="{D8BB9EE9-F766-0B78-45D8-1D67B44F9FC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457195">
              <a:defRPr sz="1200">
                <a:latin typeface="Gill Sans" charset="0"/>
                <a:ea typeface="ＭＳ Ｐゴシック" charset="0"/>
                <a:cs typeface="ＭＳ Ｐゴシック" charset="0"/>
                <a:sym typeface="Gill Sans" charset="0"/>
              </a:defRPr>
            </a:lvl1pPr>
          </a:lstStyle>
          <a:p>
            <a:pPr>
              <a:defRPr/>
            </a:pPr>
            <a:endParaRPr lang="fr-FR"/>
          </a:p>
        </p:txBody>
      </p:sp>
      <p:sp>
        <p:nvSpPr>
          <p:cNvPr id="5" name="Espace réservé du numéro de diapositive 4">
            <a:extLst>
              <a:ext uri="{FF2B5EF4-FFF2-40B4-BE49-F238E27FC236}">
                <a16:creationId xmlns:a16="http://schemas.microsoft.com/office/drawing/2014/main" id="{FAC94234-D7AE-C7DA-D930-30EC3C76A9A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anose="020B0502020104020203" pitchFamily="34" charset="-79"/>
                <a:ea typeface="ＭＳ Ｐゴシック" panose="020B0600070205080204" pitchFamily="34" charset="-128"/>
                <a:sym typeface="Gill Sans" panose="020B0502020104020203" pitchFamily="34" charset="-79"/>
              </a:defRPr>
            </a:lvl1pPr>
          </a:lstStyle>
          <a:p>
            <a:pPr>
              <a:defRPr/>
            </a:pPr>
            <a:fld id="{0E84E70D-6A30-F949-85F7-3850DC8ACCCB}"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25A607FD-A316-47BE-6077-EAE416240136}"/>
              </a:ext>
            </a:extLst>
          </p:cNvPr>
          <p:cNvSpPr>
            <a:spLocks noGrp="1" noRot="1" noChangeAspect="1" noChangeArrowheads="1"/>
          </p:cNvSpPr>
          <p:nvPr>
            <p:ph type="sldImg"/>
          </p:nvPr>
        </p:nvSpPr>
        <p:spPr bwMode="auto">
          <a:xfrm>
            <a:off x="382588" y="685800"/>
            <a:ext cx="60928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2" name="Rectangle 2">
            <a:extLst>
              <a:ext uri="{FF2B5EF4-FFF2-40B4-BE49-F238E27FC236}">
                <a16:creationId xmlns:a16="http://schemas.microsoft.com/office/drawing/2014/main" id="{0B4109C3-FF12-6806-7F00-6DE9347AE2F3}"/>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 altLang="es-ES" noProof="0">
                <a:sym typeface="Lucida Grande" charset="0"/>
              </a:rPr>
              <a:t>Click to edit Master text styles</a:t>
            </a:r>
          </a:p>
          <a:p>
            <a:pPr lvl="1"/>
            <a:r>
              <a:rPr lang="es-ES" altLang="es-ES" noProof="0">
                <a:sym typeface="Lucida Grande" charset="0"/>
              </a:rPr>
              <a:t>Second level</a:t>
            </a:r>
          </a:p>
          <a:p>
            <a:pPr lvl="2"/>
            <a:r>
              <a:rPr lang="es-ES" altLang="es-ES" noProof="0">
                <a:sym typeface="Lucida Grande" charset="0"/>
              </a:rPr>
              <a:t>Third level</a:t>
            </a:r>
          </a:p>
          <a:p>
            <a:pPr lvl="3"/>
            <a:r>
              <a:rPr lang="es-ES" altLang="es-ES" noProof="0">
                <a:sym typeface="Lucida Grande" charset="0"/>
              </a:rPr>
              <a:t>Fourth level</a:t>
            </a:r>
          </a:p>
          <a:p>
            <a:pPr lvl="4"/>
            <a:r>
              <a:rPr lang="es-ES" altLang="es-ES" noProof="0">
                <a:sym typeface="Lucida Grande" charset="0"/>
              </a:rPr>
              <a:t>Fifth level</a:t>
            </a:r>
          </a:p>
        </p:txBody>
      </p:sp>
    </p:spTree>
  </p:cSld>
  <p:clrMap bg1="lt1" tx1="dk1" bg2="lt2" tx2="dk2" accent1="accent1" accent2="accent2" accent3="accent3" accent4="accent4" accent5="accent5" accent6="accent6" hlink="hlink" folHlink="folHlink"/>
  <p:notesStyle>
    <a:lvl1pPr algn="l" defTabSz="455613" rtl="0" eaLnBrk="0" fontAlgn="base" hangingPunct="0">
      <a:spcBef>
        <a:spcPct val="0"/>
      </a:spcBef>
      <a:spcAft>
        <a:spcPct val="0"/>
      </a:spcAft>
      <a:defRPr sz="1600" kern="1200">
        <a:solidFill>
          <a:srgbClr val="000000"/>
        </a:solidFill>
        <a:latin typeface="Lucida Grande" charset="0"/>
        <a:ea typeface="ＭＳ Ｐゴシック" panose="020B0600070205080204" pitchFamily="34" charset="-128"/>
        <a:cs typeface="Lucida Grande" charset="0"/>
        <a:sym typeface="Lucida Grande" panose="020B0600040502020204" pitchFamily="34" charset="0"/>
      </a:defRPr>
    </a:lvl1pPr>
    <a:lvl2pPr indent="227013" algn="l" defTabSz="455613" rtl="0" eaLnBrk="0" fontAlgn="base" hangingPunct="0">
      <a:spcBef>
        <a:spcPct val="0"/>
      </a:spcBef>
      <a:spcAft>
        <a:spcPct val="0"/>
      </a:spcAft>
      <a:defRPr sz="1600" kern="1200">
        <a:solidFill>
          <a:srgbClr val="000000"/>
        </a:solidFill>
        <a:latin typeface="Lucida Grande" charset="0"/>
        <a:ea typeface="Lucida Grande" charset="0"/>
        <a:cs typeface="Lucida Grande" charset="0"/>
        <a:sym typeface="Lucida Grande" panose="020B0600040502020204" pitchFamily="34" charset="0"/>
      </a:defRPr>
    </a:lvl2pPr>
    <a:lvl3pPr indent="455613" algn="l" defTabSz="455613" rtl="0" eaLnBrk="0" fontAlgn="base" hangingPunct="0">
      <a:spcBef>
        <a:spcPct val="0"/>
      </a:spcBef>
      <a:spcAft>
        <a:spcPct val="0"/>
      </a:spcAft>
      <a:defRPr sz="1600" kern="1200">
        <a:solidFill>
          <a:srgbClr val="000000"/>
        </a:solidFill>
        <a:latin typeface="Lucida Grande" charset="0"/>
        <a:ea typeface="Lucida Grande" charset="0"/>
        <a:cs typeface="Lucida Grande" charset="0"/>
        <a:sym typeface="Lucida Grande" panose="020B0600040502020204" pitchFamily="34" charset="0"/>
      </a:defRPr>
    </a:lvl3pPr>
    <a:lvl4pPr indent="684213" algn="l" defTabSz="455613" rtl="0" eaLnBrk="0" fontAlgn="base" hangingPunct="0">
      <a:spcBef>
        <a:spcPct val="0"/>
      </a:spcBef>
      <a:spcAft>
        <a:spcPct val="0"/>
      </a:spcAft>
      <a:defRPr sz="1600" kern="1200">
        <a:solidFill>
          <a:srgbClr val="000000"/>
        </a:solidFill>
        <a:latin typeface="Lucida Grande" charset="0"/>
        <a:ea typeface="Lucida Grande" charset="0"/>
        <a:cs typeface="Lucida Grande" charset="0"/>
        <a:sym typeface="Lucida Grande" panose="020B0600040502020204" pitchFamily="34" charset="0"/>
      </a:defRPr>
    </a:lvl4pPr>
    <a:lvl5pPr indent="912813" algn="l" defTabSz="455613" rtl="0" eaLnBrk="0" fontAlgn="base" hangingPunct="0">
      <a:spcBef>
        <a:spcPct val="0"/>
      </a:spcBef>
      <a:spcAft>
        <a:spcPct val="0"/>
      </a:spcAft>
      <a:defRPr sz="1600" kern="1200">
        <a:solidFill>
          <a:srgbClr val="000000"/>
        </a:solidFill>
        <a:latin typeface="Lucida Grande" charset="0"/>
        <a:ea typeface="Lucida Grande" charset="0"/>
        <a:cs typeface="Lucida Grande" charset="0"/>
        <a:sym typeface="Lucida Grande" panose="020B0600040502020204" pitchFamily="34" charset="0"/>
      </a:defRPr>
    </a:lvl5pPr>
    <a:lvl6pPr marL="2285977"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6190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2588" y="685800"/>
            <a:ext cx="6092825"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099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a:extLst>
              <a:ext uri="{FF2B5EF4-FFF2-40B4-BE49-F238E27FC236}">
                <a16:creationId xmlns:a16="http://schemas.microsoft.com/office/drawing/2014/main" id="{84BB7D96-C383-B439-FB84-943646043929}"/>
              </a:ext>
            </a:extLst>
          </p:cNvPr>
          <p:cNvSpPr>
            <a:spLocks noGrp="1" noRot="1" noChangeAspect="1" noChangeArrowheads="1" noTextEdit="1"/>
          </p:cNvSpPr>
          <p:nvPr>
            <p:ph type="sldImg"/>
          </p:nvPr>
        </p:nvSpPr>
        <p:spPr>
          <a:xfrm>
            <a:off x="382588" y="685800"/>
            <a:ext cx="6092825" cy="3429000"/>
          </a:xfrm>
        </p:spPr>
      </p:sp>
      <p:sp>
        <p:nvSpPr>
          <p:cNvPr id="26626" name="Espace réservé des notes 2">
            <a:extLst>
              <a:ext uri="{FF2B5EF4-FFF2-40B4-BE49-F238E27FC236}">
                <a16:creationId xmlns:a16="http://schemas.microsoft.com/office/drawing/2014/main" id="{9AC01010-EF63-859D-C8DF-04966B539F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Lucida Grande" panose="020B0600040502020204" pitchFamily="34" charset="0"/>
                <a:cs typeface="Lucida Grande" panose="020B0600040502020204" pitchFamily="34" charset="0"/>
              </a:rPr>
              <a:t>La douleur aigue post-op immédiate est traditionnellement considérée comme nociceptive</a:t>
            </a:r>
          </a:p>
        </p:txBody>
      </p:sp>
      <p:sp>
        <p:nvSpPr>
          <p:cNvPr id="26627" name="Espace réservé du numéro de diapositive 3">
            <a:extLst>
              <a:ext uri="{FF2B5EF4-FFF2-40B4-BE49-F238E27FC236}">
                <a16:creationId xmlns:a16="http://schemas.microsoft.com/office/drawing/2014/main" id="{DAA42706-BBAA-3ADF-7E1E-917D03DC98D8}"/>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A3AB8E-8560-3248-B111-BD16D0252AD8}" type="slidenum">
              <a:rPr lang="fr-FR" altLang="fr-FR"/>
              <a:pPr/>
              <a:t>5</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AA8BA2-05E7-8788-C696-543BD53F0517}"/>
              </a:ext>
            </a:extLst>
          </p:cNvPr>
          <p:cNvSpPr>
            <a:spLocks noGrp="1" noRot="1" noChangeAspect="1"/>
          </p:cNvSpPr>
          <p:nvPr>
            <p:ph type="sldImg"/>
          </p:nvPr>
        </p:nvSpPr>
        <p:spPr>
          <a:xfrm>
            <a:off x="382588" y="685800"/>
            <a:ext cx="6092825" cy="3429000"/>
          </a:xfrm>
        </p:spPr>
      </p:sp>
      <p:sp>
        <p:nvSpPr>
          <p:cNvPr id="3" name="Espace réservé des commentaires 2">
            <a:extLst>
              <a:ext uri="{FF2B5EF4-FFF2-40B4-BE49-F238E27FC236}">
                <a16:creationId xmlns:a16="http://schemas.microsoft.com/office/drawing/2014/main" id="{F41B9ECA-1429-5126-A76B-F6D26E9DD45C}"/>
              </a:ext>
            </a:extLst>
          </p:cNvPr>
          <p:cNvSpPr>
            <a:spLocks noGrp="1"/>
          </p:cNvSpPr>
          <p:nvPr>
            <p:ph type="body" idx="1"/>
          </p:nvPr>
        </p:nvSpPr>
        <p:spPr/>
        <p:txBody>
          <a:bodyPr/>
          <a:lstStyle/>
          <a:p>
            <a:pPr>
              <a:defRPr/>
            </a:pPr>
            <a:endParaRPr lang="fr-FR" dirty="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9635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94E975F2-4713-715B-8E06-891A4A7A0FF3}"/>
              </a:ext>
            </a:extLst>
          </p:cNvPr>
          <p:cNvCxnSpPr/>
          <p:nvPr/>
        </p:nvCxnSpPr>
        <p:spPr>
          <a:xfrm>
            <a:off x="1015960" y="3776668"/>
            <a:ext cx="11626397"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15961" y="1524006"/>
            <a:ext cx="11627102" cy="2141361"/>
          </a:xfrm>
        </p:spPr>
        <p:txBody>
          <a:bodyPr anchor="b">
            <a:noAutofit/>
          </a:bodyPr>
          <a:lstStyle>
            <a:lvl1pPr>
              <a:defRPr sz="6000" cap="all" baseline="0"/>
            </a:lvl1pPr>
          </a:lstStyle>
          <a:p>
            <a:r>
              <a:rPr lang="fr-FR"/>
              <a:t>Cliquez et modifiez le titre</a:t>
            </a:r>
            <a:endParaRPr lang="en-US" dirty="0"/>
          </a:p>
        </p:txBody>
      </p:sp>
      <p:sp>
        <p:nvSpPr>
          <p:cNvPr id="3" name="Subtitle 2"/>
          <p:cNvSpPr>
            <a:spLocks noGrp="1"/>
          </p:cNvSpPr>
          <p:nvPr>
            <p:ph type="subTitle" idx="1"/>
          </p:nvPr>
        </p:nvSpPr>
        <p:spPr>
          <a:xfrm>
            <a:off x="1015960" y="3894667"/>
            <a:ext cx="9482297" cy="1947333"/>
          </a:xfrm>
        </p:spPr>
        <p:txBody>
          <a:bodyPr/>
          <a:lstStyle>
            <a:lvl1pPr marL="0" indent="0" algn="l">
              <a:buNone/>
              <a:defRPr>
                <a:solidFill>
                  <a:schemeClr val="tx1">
                    <a:lumMod val="75000"/>
                    <a:lumOff val="25000"/>
                  </a:schemeClr>
                </a:solidFill>
              </a:defRPr>
            </a:lvl1pPr>
            <a:lvl2pPr marL="507983" indent="0" algn="ctr">
              <a:buNone/>
              <a:defRPr>
                <a:solidFill>
                  <a:schemeClr val="tx1">
                    <a:tint val="75000"/>
                  </a:schemeClr>
                </a:solidFill>
              </a:defRPr>
            </a:lvl2pPr>
            <a:lvl3pPr marL="1015964" indent="0" algn="ctr">
              <a:buNone/>
              <a:defRPr>
                <a:solidFill>
                  <a:schemeClr val="tx1">
                    <a:tint val="75000"/>
                  </a:schemeClr>
                </a:solidFill>
              </a:defRPr>
            </a:lvl3pPr>
            <a:lvl4pPr marL="1523947" indent="0" algn="ctr">
              <a:buNone/>
              <a:defRPr>
                <a:solidFill>
                  <a:schemeClr val="tx1">
                    <a:tint val="75000"/>
                  </a:schemeClr>
                </a:solidFill>
              </a:defRPr>
            </a:lvl4pPr>
            <a:lvl5pPr marL="2031929" indent="0" algn="ctr">
              <a:buNone/>
              <a:defRPr>
                <a:solidFill>
                  <a:schemeClr val="tx1">
                    <a:tint val="75000"/>
                  </a:schemeClr>
                </a:solidFill>
              </a:defRPr>
            </a:lvl5pPr>
            <a:lvl6pPr marL="2539912" indent="0" algn="ctr">
              <a:buNone/>
              <a:defRPr>
                <a:solidFill>
                  <a:schemeClr val="tx1">
                    <a:tint val="75000"/>
                  </a:schemeClr>
                </a:solidFill>
              </a:defRPr>
            </a:lvl6pPr>
            <a:lvl7pPr marL="3047894" indent="0" algn="ctr">
              <a:buNone/>
              <a:defRPr>
                <a:solidFill>
                  <a:schemeClr val="tx1">
                    <a:tint val="75000"/>
                  </a:schemeClr>
                </a:solidFill>
              </a:defRPr>
            </a:lvl7pPr>
            <a:lvl8pPr marL="3555875" indent="0" algn="ctr">
              <a:buNone/>
              <a:defRPr>
                <a:solidFill>
                  <a:schemeClr val="tx1">
                    <a:tint val="75000"/>
                  </a:schemeClr>
                </a:solidFill>
              </a:defRPr>
            </a:lvl8pPr>
            <a:lvl9pPr marL="4063858" indent="0" algn="ctr">
              <a:buNone/>
              <a:defRPr>
                <a:solidFill>
                  <a:schemeClr val="tx1">
                    <a:tint val="75000"/>
                  </a:schemeClr>
                </a:solidFill>
              </a:defRPr>
            </a:lvl9pPr>
          </a:lstStyle>
          <a:p>
            <a:r>
              <a:rPr lang="fr-FR"/>
              <a:t>Cliquez pour modifier le style des sous-titres du masque</a:t>
            </a:r>
            <a:endParaRPr lang="en-US" dirty="0"/>
          </a:p>
        </p:txBody>
      </p:sp>
      <p:sp>
        <p:nvSpPr>
          <p:cNvPr id="5" name="Date Placeholder 3">
            <a:extLst>
              <a:ext uri="{FF2B5EF4-FFF2-40B4-BE49-F238E27FC236}">
                <a16:creationId xmlns:a16="http://schemas.microsoft.com/office/drawing/2014/main" id="{74F4D625-56D5-FC75-EE60-D69959147EEB}"/>
              </a:ext>
            </a:extLst>
          </p:cNvPr>
          <p:cNvSpPr>
            <a:spLocks noGrp="1"/>
          </p:cNvSpPr>
          <p:nvPr>
            <p:ph type="dt" sz="half" idx="10"/>
          </p:nvPr>
        </p:nvSpPr>
        <p:spPr/>
        <p:txBody>
          <a:bodyPr/>
          <a:lstStyle>
            <a:lvl1pPr>
              <a:defRPr/>
            </a:lvl1pPr>
          </a:lstStyle>
          <a:p>
            <a:pPr>
              <a:defRPr/>
            </a:pPr>
            <a:fld id="{4DD7DCC9-7DAE-B94B-91EF-89FDB2509159}" type="datetimeFigureOut">
              <a:rPr lang="fr-FR" altLang="fr-FR"/>
              <a:pPr>
                <a:defRPr/>
              </a:pPr>
              <a:t>06/02/2025</a:t>
            </a:fld>
            <a:endParaRPr lang="fr-FR" altLang="fr-FR"/>
          </a:p>
        </p:txBody>
      </p:sp>
      <p:sp>
        <p:nvSpPr>
          <p:cNvPr id="6" name="Footer Placeholder 4">
            <a:extLst>
              <a:ext uri="{FF2B5EF4-FFF2-40B4-BE49-F238E27FC236}">
                <a16:creationId xmlns:a16="http://schemas.microsoft.com/office/drawing/2014/main" id="{F614851E-E792-0D25-75E5-CD3B7D2DAF65}"/>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0EC934C2-455A-7FE8-88D7-3E572C8AA585}"/>
              </a:ext>
            </a:extLst>
          </p:cNvPr>
          <p:cNvSpPr>
            <a:spLocks noGrp="1"/>
          </p:cNvSpPr>
          <p:nvPr>
            <p:ph type="sldNum" sz="quarter" idx="12"/>
          </p:nvPr>
        </p:nvSpPr>
        <p:spPr/>
        <p:txBody>
          <a:bodyPr/>
          <a:lstStyle>
            <a:lvl1pPr>
              <a:defRPr/>
            </a:lvl1pPr>
          </a:lstStyle>
          <a:p>
            <a:pPr>
              <a:defRPr/>
            </a:pPr>
            <a:fld id="{50F4B26C-F5B8-1448-8EE2-96CD940A56E4}" type="slidenum">
              <a:rPr lang="fr-FR" altLang="fr-FR"/>
              <a:pPr>
                <a:defRPr/>
              </a:pPr>
              <a:t>‹N°›</a:t>
            </a:fld>
            <a:endParaRPr lang="fr-FR" altLang="fr-FR"/>
          </a:p>
        </p:txBody>
      </p:sp>
    </p:spTree>
    <p:extLst>
      <p:ext uri="{BB962C8B-B14F-4D97-AF65-F5344CB8AC3E}">
        <p14:creationId xmlns:p14="http://schemas.microsoft.com/office/powerpoint/2010/main" val="272410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05A4BD56-C666-1D5D-ED3B-8095780E973A}"/>
              </a:ext>
            </a:extLst>
          </p:cNvPr>
          <p:cNvSpPr>
            <a:spLocks noGrp="1"/>
          </p:cNvSpPr>
          <p:nvPr>
            <p:ph type="dt" sz="half" idx="10"/>
          </p:nvPr>
        </p:nvSpPr>
        <p:spPr/>
        <p:txBody>
          <a:bodyPr/>
          <a:lstStyle>
            <a:lvl1pPr>
              <a:defRPr/>
            </a:lvl1pPr>
          </a:lstStyle>
          <a:p>
            <a:pPr>
              <a:defRPr/>
            </a:pPr>
            <a:fld id="{9E496EE9-1904-A349-A6E7-C8C09947F84C}" type="datetimeFigureOut">
              <a:rPr lang="fr-FR" altLang="fr-FR"/>
              <a:pPr>
                <a:defRPr/>
              </a:pPr>
              <a:t>06/02/2025</a:t>
            </a:fld>
            <a:endParaRPr lang="fr-FR" altLang="fr-FR"/>
          </a:p>
        </p:txBody>
      </p:sp>
      <p:sp>
        <p:nvSpPr>
          <p:cNvPr id="5" name="Footer Placeholder 4">
            <a:extLst>
              <a:ext uri="{FF2B5EF4-FFF2-40B4-BE49-F238E27FC236}">
                <a16:creationId xmlns:a16="http://schemas.microsoft.com/office/drawing/2014/main" id="{5D7908D0-63FE-6CD0-41B3-5C272E71EB8D}"/>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D35ED53C-C187-E44E-57D7-5D7514CA85A1}"/>
              </a:ext>
            </a:extLst>
          </p:cNvPr>
          <p:cNvSpPr>
            <a:spLocks noGrp="1"/>
          </p:cNvSpPr>
          <p:nvPr>
            <p:ph type="sldNum" sz="quarter" idx="12"/>
          </p:nvPr>
        </p:nvSpPr>
        <p:spPr/>
        <p:txBody>
          <a:bodyPr/>
          <a:lstStyle>
            <a:lvl1pPr>
              <a:defRPr/>
            </a:lvl1pPr>
          </a:lstStyle>
          <a:p>
            <a:pPr>
              <a:defRPr/>
            </a:pPr>
            <a:fld id="{FA8BB691-55B0-3E4F-92C7-9345E008C879}" type="slidenum">
              <a:rPr lang="fr-FR" altLang="fr-FR"/>
              <a:pPr>
                <a:defRPr/>
              </a:pPr>
              <a:t>‹N°›</a:t>
            </a:fld>
            <a:endParaRPr lang="fr-FR" altLang="fr-FR"/>
          </a:p>
        </p:txBody>
      </p:sp>
    </p:spTree>
    <p:extLst>
      <p:ext uri="{BB962C8B-B14F-4D97-AF65-F5344CB8AC3E}">
        <p14:creationId xmlns:p14="http://schemas.microsoft.com/office/powerpoint/2010/main" val="354895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0950" y="677335"/>
            <a:ext cx="3047881" cy="6519333"/>
          </a:xfrm>
        </p:spPr>
        <p:txBody>
          <a:bodyPr vert="eaVert" anchor="b"/>
          <a:lstStyle/>
          <a:p>
            <a:r>
              <a:rPr lang="fr-FR"/>
              <a:t>Cliquez et modifiez le titre</a:t>
            </a:r>
            <a:endParaRPr lang="en-US" dirty="0"/>
          </a:p>
        </p:txBody>
      </p:sp>
      <p:sp>
        <p:nvSpPr>
          <p:cNvPr id="3" name="Vertical Text Placeholder 2"/>
          <p:cNvSpPr>
            <a:spLocks noGrp="1"/>
          </p:cNvSpPr>
          <p:nvPr>
            <p:ph type="body" orient="vert" idx="1"/>
          </p:nvPr>
        </p:nvSpPr>
        <p:spPr>
          <a:xfrm>
            <a:off x="677310" y="677335"/>
            <a:ext cx="8917875" cy="65193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a:extLst>
              <a:ext uri="{FF2B5EF4-FFF2-40B4-BE49-F238E27FC236}">
                <a16:creationId xmlns:a16="http://schemas.microsoft.com/office/drawing/2014/main" id="{C76C3D74-E727-FD7D-9AA5-74DA77B0A396}"/>
              </a:ext>
            </a:extLst>
          </p:cNvPr>
          <p:cNvSpPr>
            <a:spLocks noGrp="1"/>
          </p:cNvSpPr>
          <p:nvPr>
            <p:ph type="dt" sz="half" idx="10"/>
          </p:nvPr>
        </p:nvSpPr>
        <p:spPr/>
        <p:txBody>
          <a:bodyPr/>
          <a:lstStyle>
            <a:lvl1pPr>
              <a:defRPr/>
            </a:lvl1pPr>
          </a:lstStyle>
          <a:p>
            <a:pPr>
              <a:defRPr/>
            </a:pPr>
            <a:fld id="{749F88D9-D914-5F45-AB3B-F0ED140074FD}" type="datetimeFigureOut">
              <a:rPr lang="fr-FR" altLang="fr-FR"/>
              <a:pPr>
                <a:defRPr/>
              </a:pPr>
              <a:t>06/02/2025</a:t>
            </a:fld>
            <a:endParaRPr lang="fr-FR" altLang="fr-FR"/>
          </a:p>
        </p:txBody>
      </p:sp>
      <p:sp>
        <p:nvSpPr>
          <p:cNvPr id="5" name="Footer Placeholder 4">
            <a:extLst>
              <a:ext uri="{FF2B5EF4-FFF2-40B4-BE49-F238E27FC236}">
                <a16:creationId xmlns:a16="http://schemas.microsoft.com/office/drawing/2014/main" id="{B2E5BAD0-A41B-7FDB-97FF-5832B2FAEC63}"/>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CC1D159B-DFDB-BE37-38EB-3438DBB6E729}"/>
              </a:ext>
            </a:extLst>
          </p:cNvPr>
          <p:cNvSpPr>
            <a:spLocks noGrp="1"/>
          </p:cNvSpPr>
          <p:nvPr>
            <p:ph type="sldNum" sz="quarter" idx="12"/>
          </p:nvPr>
        </p:nvSpPr>
        <p:spPr/>
        <p:txBody>
          <a:bodyPr/>
          <a:lstStyle>
            <a:lvl1pPr>
              <a:defRPr/>
            </a:lvl1pPr>
          </a:lstStyle>
          <a:p>
            <a:pPr>
              <a:defRPr/>
            </a:pPr>
            <a:fld id="{A089EEBE-ED74-E747-BDC6-853CB6A13EDA}" type="slidenum">
              <a:rPr lang="fr-FR" altLang="fr-FR"/>
              <a:pPr>
                <a:defRPr/>
              </a:pPr>
              <a:t>‹N°›</a:t>
            </a:fld>
            <a:endParaRPr lang="fr-FR" altLang="fr-FR"/>
          </a:p>
        </p:txBody>
      </p:sp>
    </p:spTree>
    <p:extLst>
      <p:ext uri="{BB962C8B-B14F-4D97-AF65-F5344CB8AC3E}">
        <p14:creationId xmlns:p14="http://schemas.microsoft.com/office/powerpoint/2010/main" val="1024797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015963" y="677333"/>
            <a:ext cx="11514217" cy="1270000"/>
          </a:xfrm>
        </p:spPr>
        <p:txBody>
          <a:bodyPr/>
          <a:lstStyle/>
          <a:p>
            <a:r>
              <a:rPr lang="es-ES"/>
              <a:t>Haga clic para modificar el estilo de título del patrón</a:t>
            </a:r>
            <a:endParaRPr lang="fr-FR"/>
          </a:p>
        </p:txBody>
      </p:sp>
      <p:sp>
        <p:nvSpPr>
          <p:cNvPr id="3" name="2 Marcador de texto"/>
          <p:cNvSpPr>
            <a:spLocks noGrp="1"/>
          </p:cNvSpPr>
          <p:nvPr>
            <p:ph type="body" sz="half" idx="1"/>
          </p:nvPr>
        </p:nvSpPr>
        <p:spPr>
          <a:xfrm>
            <a:off x="1015962" y="2201333"/>
            <a:ext cx="5644224"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4" name="3 Marcador de contenido"/>
          <p:cNvSpPr>
            <a:spLocks noGrp="1"/>
          </p:cNvSpPr>
          <p:nvPr>
            <p:ph sz="half" idx="2"/>
          </p:nvPr>
        </p:nvSpPr>
        <p:spPr>
          <a:xfrm>
            <a:off x="6885954" y="2201333"/>
            <a:ext cx="5644224"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5" name="Espace réservé de la date 4">
            <a:extLst>
              <a:ext uri="{FF2B5EF4-FFF2-40B4-BE49-F238E27FC236}">
                <a16:creationId xmlns:a16="http://schemas.microsoft.com/office/drawing/2014/main" id="{C0234540-E554-F4B5-48AE-E2354872C1D7}"/>
              </a:ext>
            </a:extLst>
          </p:cNvPr>
          <p:cNvSpPr>
            <a:spLocks noGrp="1" noChangeArrowheads="1"/>
          </p:cNvSpPr>
          <p:nvPr>
            <p:ph type="dt" sz="half" idx="10"/>
          </p:nvPr>
        </p:nvSpPr>
        <p:spPr/>
        <p:txBody>
          <a:bodyPr rtlCol="0"/>
          <a:lstStyle>
            <a:lvl1pPr defTabSz="457184">
              <a:defRPr>
                <a:latin typeface="Gill Sans" charset="0"/>
                <a:ea typeface="ＭＳ Ｐゴシック" charset="0"/>
                <a:cs typeface="ＭＳ Ｐゴシック" charset="0"/>
                <a:sym typeface="Gill Sans" charset="0"/>
              </a:defRPr>
            </a:lvl1pPr>
          </a:lstStyle>
          <a:p>
            <a:pPr>
              <a:defRPr/>
            </a:pPr>
            <a:endParaRPr lang="fr-FR"/>
          </a:p>
        </p:txBody>
      </p:sp>
      <p:sp>
        <p:nvSpPr>
          <p:cNvPr id="6" name="Espace réservé du pied de page 5">
            <a:extLst>
              <a:ext uri="{FF2B5EF4-FFF2-40B4-BE49-F238E27FC236}">
                <a16:creationId xmlns:a16="http://schemas.microsoft.com/office/drawing/2014/main" id="{EB67ECB0-9584-7B0F-B337-76D7CCDDA61E}"/>
              </a:ext>
            </a:extLst>
          </p:cNvPr>
          <p:cNvSpPr>
            <a:spLocks noGrp="1" noChangeArrowheads="1"/>
          </p:cNvSpPr>
          <p:nvPr>
            <p:ph type="ftr" sz="quarter" idx="11"/>
          </p:nvPr>
        </p:nvSpPr>
        <p:spPr/>
        <p:txBody>
          <a:bodyPr/>
          <a:lstStyle>
            <a:lvl1pPr>
              <a:defRPr/>
            </a:lvl1pPr>
          </a:lstStyle>
          <a:p>
            <a:pPr>
              <a:defRPr/>
            </a:pPr>
            <a:endParaRPr lang="fr-FR"/>
          </a:p>
        </p:txBody>
      </p:sp>
      <p:sp>
        <p:nvSpPr>
          <p:cNvPr id="7" name="Espace réservé du numéro de diapositive 6">
            <a:extLst>
              <a:ext uri="{FF2B5EF4-FFF2-40B4-BE49-F238E27FC236}">
                <a16:creationId xmlns:a16="http://schemas.microsoft.com/office/drawing/2014/main" id="{BCD0162B-F670-A32E-F1C0-2267E5578CAE}"/>
              </a:ext>
            </a:extLst>
          </p:cNvPr>
          <p:cNvSpPr>
            <a:spLocks noGrp="1" noChangeArrowheads="1"/>
          </p:cNvSpPr>
          <p:nvPr>
            <p:ph type="sldNum" sz="quarter" idx="12"/>
          </p:nvPr>
        </p:nvSpPr>
        <p:spPr/>
        <p:txBody>
          <a:bodyPr/>
          <a:lstStyle>
            <a:lvl1pPr>
              <a:defRPr/>
            </a:lvl1pPr>
          </a:lstStyle>
          <a:p>
            <a:pPr>
              <a:defRPr/>
            </a:pPr>
            <a:fld id="{AAE9D055-2949-664C-889E-10178BC47252}" type="slidenum">
              <a:rPr lang="fr-FR" altLang="fr-FR"/>
              <a:pPr>
                <a:defRPr/>
              </a:pPr>
              <a:t>‹N°›</a:t>
            </a:fld>
            <a:endParaRPr lang="fr-FR" altLang="fr-FR"/>
          </a:p>
        </p:txBody>
      </p:sp>
    </p:spTree>
    <p:extLst>
      <p:ext uri="{BB962C8B-B14F-4D97-AF65-F5344CB8AC3E}">
        <p14:creationId xmlns:p14="http://schemas.microsoft.com/office/powerpoint/2010/main" val="169225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015963" y="677333"/>
            <a:ext cx="11514217" cy="609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a:extLst>
              <a:ext uri="{FF2B5EF4-FFF2-40B4-BE49-F238E27FC236}">
                <a16:creationId xmlns:a16="http://schemas.microsoft.com/office/drawing/2014/main" id="{47EEB7A9-43FD-D0C9-133D-FA8A19A4ED65}"/>
              </a:ext>
            </a:extLst>
          </p:cNvPr>
          <p:cNvSpPr>
            <a:spLocks noGrp="1" noChangeArrowheads="1"/>
          </p:cNvSpPr>
          <p:nvPr>
            <p:ph type="dt" sz="half" idx="10"/>
          </p:nvPr>
        </p:nvSpPr>
        <p:spPr/>
        <p:txBody>
          <a:bodyPr rtlCol="0"/>
          <a:lstStyle>
            <a:lvl1pPr defTabSz="457184">
              <a:defRPr>
                <a:latin typeface="Gill Sans" charset="0"/>
                <a:ea typeface="ＭＳ Ｐゴシック" charset="0"/>
                <a:cs typeface="ＭＳ Ｐゴシック" charset="0"/>
                <a:sym typeface="Gill Sans" charset="0"/>
              </a:defRPr>
            </a:lvl1pPr>
          </a:lstStyle>
          <a:p>
            <a:pPr>
              <a:defRPr/>
            </a:pPr>
            <a:endParaRPr lang="fr-FR"/>
          </a:p>
        </p:txBody>
      </p:sp>
      <p:sp>
        <p:nvSpPr>
          <p:cNvPr id="4" name="Rectangle 5">
            <a:extLst>
              <a:ext uri="{FF2B5EF4-FFF2-40B4-BE49-F238E27FC236}">
                <a16:creationId xmlns:a16="http://schemas.microsoft.com/office/drawing/2014/main" id="{91A1A18A-05B2-1399-AA54-62837DCE8AD1}"/>
              </a:ext>
            </a:extLst>
          </p:cNvPr>
          <p:cNvSpPr>
            <a:spLocks noGrp="1" noChangeArrowheads="1"/>
          </p:cNvSpPr>
          <p:nvPr>
            <p:ph type="ftr" sz="quarter" idx="11"/>
          </p:nvPr>
        </p:nvSpPr>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E76B01BA-E636-EBFC-3AD9-6E13EADD54D8}"/>
              </a:ext>
            </a:extLst>
          </p:cNvPr>
          <p:cNvSpPr>
            <a:spLocks noGrp="1" noChangeArrowheads="1"/>
          </p:cNvSpPr>
          <p:nvPr>
            <p:ph type="sldNum" sz="quarter" idx="12"/>
          </p:nvPr>
        </p:nvSpPr>
        <p:spPr/>
        <p:txBody>
          <a:bodyPr/>
          <a:lstStyle>
            <a:lvl1pPr>
              <a:defRPr/>
            </a:lvl1pPr>
          </a:lstStyle>
          <a:p>
            <a:pPr>
              <a:defRPr/>
            </a:pPr>
            <a:fld id="{F7766407-7E1F-C949-B244-440DB19D290F}" type="slidenum">
              <a:rPr lang="fr-FR" altLang="fr-FR"/>
              <a:pPr>
                <a:defRPr/>
              </a:pPr>
              <a:t>‹N°›</a:t>
            </a:fld>
            <a:endParaRPr lang="fr-FR" altLang="fr-FR"/>
          </a:p>
        </p:txBody>
      </p:sp>
    </p:spTree>
    <p:extLst>
      <p:ext uri="{BB962C8B-B14F-4D97-AF65-F5344CB8AC3E}">
        <p14:creationId xmlns:p14="http://schemas.microsoft.com/office/powerpoint/2010/main" val="1455368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9364B106-A272-F546-A39C-1793CF1526CD}"/>
              </a:ext>
            </a:extLst>
          </p:cNvPr>
          <p:cNvSpPr>
            <a:spLocks noGrp="1"/>
          </p:cNvSpPr>
          <p:nvPr>
            <p:ph type="dt" sz="half" idx="10"/>
          </p:nvPr>
        </p:nvSpPr>
        <p:spPr/>
        <p:txBody>
          <a:bodyPr/>
          <a:lstStyle>
            <a:lvl1pPr>
              <a:defRPr/>
            </a:lvl1pPr>
          </a:lstStyle>
          <a:p>
            <a:pPr>
              <a:defRPr/>
            </a:pPr>
            <a:fld id="{346FC822-5838-3B45-9E35-2410873A2776}" type="datetimeFigureOut">
              <a:rPr lang="fr-FR" altLang="fr-FR"/>
              <a:pPr>
                <a:defRPr/>
              </a:pPr>
              <a:t>06/02/2025</a:t>
            </a:fld>
            <a:endParaRPr lang="fr-FR" altLang="fr-FR"/>
          </a:p>
        </p:txBody>
      </p:sp>
      <p:sp>
        <p:nvSpPr>
          <p:cNvPr id="5" name="Footer Placeholder 4">
            <a:extLst>
              <a:ext uri="{FF2B5EF4-FFF2-40B4-BE49-F238E27FC236}">
                <a16:creationId xmlns:a16="http://schemas.microsoft.com/office/drawing/2014/main" id="{8E398F16-5D18-5327-AB51-2F7535B2EC79}"/>
              </a:ext>
            </a:extLst>
          </p:cNvPr>
          <p:cNvSpPr>
            <a:spLocks noGrp="1"/>
          </p:cNvSpPr>
          <p:nvPr>
            <p:ph type="ftr" sz="quarter" idx="11"/>
          </p:nvPr>
        </p:nvSpPr>
        <p:spPr/>
        <p:txBody>
          <a:bodyPr/>
          <a:lstStyle>
            <a:lvl1pPr>
              <a:defRPr/>
            </a:lvl1pPr>
          </a:lstStyle>
          <a:p>
            <a:pPr>
              <a:defRPr/>
            </a:pPr>
            <a:endParaRPr lang="fr-FR"/>
          </a:p>
        </p:txBody>
      </p:sp>
      <p:sp>
        <p:nvSpPr>
          <p:cNvPr id="6" name="Slide Number Placeholder 5">
            <a:extLst>
              <a:ext uri="{FF2B5EF4-FFF2-40B4-BE49-F238E27FC236}">
                <a16:creationId xmlns:a16="http://schemas.microsoft.com/office/drawing/2014/main" id="{07506560-C2F8-EAF3-6DCC-FE5F51078BC0}"/>
              </a:ext>
            </a:extLst>
          </p:cNvPr>
          <p:cNvSpPr>
            <a:spLocks noGrp="1"/>
          </p:cNvSpPr>
          <p:nvPr>
            <p:ph type="sldNum" sz="quarter" idx="12"/>
          </p:nvPr>
        </p:nvSpPr>
        <p:spPr/>
        <p:txBody>
          <a:bodyPr/>
          <a:lstStyle>
            <a:lvl1pPr>
              <a:defRPr/>
            </a:lvl1pPr>
          </a:lstStyle>
          <a:p>
            <a:pPr>
              <a:defRPr/>
            </a:pPr>
            <a:fld id="{205490A1-5FF5-ED4C-9236-DA208206B37A}" type="slidenum">
              <a:rPr lang="fr-FR" altLang="fr-FR"/>
              <a:pPr>
                <a:defRPr/>
              </a:pPr>
              <a:t>‹N°›</a:t>
            </a:fld>
            <a:endParaRPr lang="fr-FR" altLang="fr-FR"/>
          </a:p>
        </p:txBody>
      </p:sp>
    </p:spTree>
    <p:extLst>
      <p:ext uri="{BB962C8B-B14F-4D97-AF65-F5344CB8AC3E}">
        <p14:creationId xmlns:p14="http://schemas.microsoft.com/office/powerpoint/2010/main" val="96011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solidFill>
          <a:schemeClr val="bg2"/>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999ACE86-CB8D-0BCA-A318-FCD76D21B904}"/>
              </a:ext>
            </a:extLst>
          </p:cNvPr>
          <p:cNvCxnSpPr/>
          <p:nvPr/>
        </p:nvCxnSpPr>
        <p:spPr>
          <a:xfrm>
            <a:off x="1083691" y="5110168"/>
            <a:ext cx="11626397"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70053" y="2624667"/>
            <a:ext cx="11514217" cy="2444750"/>
          </a:xfrm>
        </p:spPr>
        <p:txBody>
          <a:bodyPr anchor="b"/>
          <a:lstStyle>
            <a:lvl1pPr algn="l">
              <a:defRPr sz="5300" b="0" cap="all"/>
            </a:lvl1pPr>
          </a:lstStyle>
          <a:p>
            <a:r>
              <a:rPr lang="fr-FR"/>
              <a:t>Cliquez et modifiez le titre</a:t>
            </a:r>
            <a:endParaRPr lang="en-US" dirty="0"/>
          </a:p>
        </p:txBody>
      </p:sp>
      <p:sp>
        <p:nvSpPr>
          <p:cNvPr id="3" name="Text Placeholder 2"/>
          <p:cNvSpPr>
            <a:spLocks noGrp="1"/>
          </p:cNvSpPr>
          <p:nvPr>
            <p:ph type="body" idx="1"/>
          </p:nvPr>
        </p:nvSpPr>
        <p:spPr>
          <a:xfrm>
            <a:off x="1070053" y="5140961"/>
            <a:ext cx="11514217" cy="1666874"/>
          </a:xfrm>
        </p:spPr>
        <p:txBody>
          <a:bodyPr>
            <a:normAutofit/>
          </a:bodyPr>
          <a:lstStyle>
            <a:lvl1pPr marL="0" indent="0">
              <a:buNone/>
              <a:defRPr sz="2700">
                <a:solidFill>
                  <a:schemeClr val="tx2"/>
                </a:solidFill>
              </a:defRPr>
            </a:lvl1pPr>
            <a:lvl2pPr marL="507983" indent="0">
              <a:buNone/>
              <a:defRPr sz="2000">
                <a:solidFill>
                  <a:schemeClr val="tx1">
                    <a:tint val="75000"/>
                  </a:schemeClr>
                </a:solidFill>
              </a:defRPr>
            </a:lvl2pPr>
            <a:lvl3pPr marL="1015964" indent="0">
              <a:buNone/>
              <a:defRPr sz="1800">
                <a:solidFill>
                  <a:schemeClr val="tx1">
                    <a:tint val="75000"/>
                  </a:schemeClr>
                </a:solidFill>
              </a:defRPr>
            </a:lvl3pPr>
            <a:lvl4pPr marL="1523947" indent="0">
              <a:buNone/>
              <a:defRPr sz="1600">
                <a:solidFill>
                  <a:schemeClr val="tx1">
                    <a:tint val="75000"/>
                  </a:schemeClr>
                </a:solidFill>
              </a:defRPr>
            </a:lvl4pPr>
            <a:lvl5pPr marL="2031929" indent="0">
              <a:buNone/>
              <a:defRPr sz="1600">
                <a:solidFill>
                  <a:schemeClr val="tx1">
                    <a:tint val="75000"/>
                  </a:schemeClr>
                </a:solidFill>
              </a:defRPr>
            </a:lvl5pPr>
            <a:lvl6pPr marL="2539912" indent="0">
              <a:buNone/>
              <a:defRPr sz="1600">
                <a:solidFill>
                  <a:schemeClr val="tx1">
                    <a:tint val="75000"/>
                  </a:schemeClr>
                </a:solidFill>
              </a:defRPr>
            </a:lvl6pPr>
            <a:lvl7pPr marL="3047894" indent="0">
              <a:buNone/>
              <a:defRPr sz="1600">
                <a:solidFill>
                  <a:schemeClr val="tx1">
                    <a:tint val="75000"/>
                  </a:schemeClr>
                </a:solidFill>
              </a:defRPr>
            </a:lvl7pPr>
            <a:lvl8pPr marL="3555875" indent="0">
              <a:buNone/>
              <a:defRPr sz="1600">
                <a:solidFill>
                  <a:schemeClr val="tx1">
                    <a:tint val="75000"/>
                  </a:schemeClr>
                </a:solidFill>
              </a:defRPr>
            </a:lvl8pPr>
            <a:lvl9pPr marL="4063858" indent="0">
              <a:buNone/>
              <a:defRPr sz="1600">
                <a:solidFill>
                  <a:schemeClr val="tx1">
                    <a:tint val="75000"/>
                  </a:schemeClr>
                </a:solidFill>
              </a:defRPr>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52F5A219-E878-FF0F-1A76-404C7A61DD85}"/>
              </a:ext>
            </a:extLst>
          </p:cNvPr>
          <p:cNvSpPr>
            <a:spLocks noGrp="1"/>
          </p:cNvSpPr>
          <p:nvPr>
            <p:ph type="dt" sz="half" idx="10"/>
          </p:nvPr>
        </p:nvSpPr>
        <p:spPr/>
        <p:txBody>
          <a:bodyPr/>
          <a:lstStyle>
            <a:lvl1pPr>
              <a:defRPr/>
            </a:lvl1pPr>
          </a:lstStyle>
          <a:p>
            <a:pPr>
              <a:defRPr/>
            </a:pPr>
            <a:fld id="{9623BDA6-A2AB-EB4C-A87E-5EF51F3284C5}" type="datetimeFigureOut">
              <a:rPr lang="fr-FR" altLang="fr-FR"/>
              <a:pPr>
                <a:defRPr/>
              </a:pPr>
              <a:t>06/02/2025</a:t>
            </a:fld>
            <a:endParaRPr lang="fr-FR" altLang="fr-FR"/>
          </a:p>
        </p:txBody>
      </p:sp>
      <p:sp>
        <p:nvSpPr>
          <p:cNvPr id="6" name="Footer Placeholder 4">
            <a:extLst>
              <a:ext uri="{FF2B5EF4-FFF2-40B4-BE49-F238E27FC236}">
                <a16:creationId xmlns:a16="http://schemas.microsoft.com/office/drawing/2014/main" id="{E0D6F137-4E33-409E-A58E-BEC4883AE4AD}"/>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C70F17C2-8452-7B59-62FA-4BAD22DF2197}"/>
              </a:ext>
            </a:extLst>
          </p:cNvPr>
          <p:cNvSpPr>
            <a:spLocks noGrp="1"/>
          </p:cNvSpPr>
          <p:nvPr>
            <p:ph type="sldNum" sz="quarter" idx="12"/>
          </p:nvPr>
        </p:nvSpPr>
        <p:spPr/>
        <p:txBody>
          <a:bodyPr/>
          <a:lstStyle>
            <a:lvl1pPr>
              <a:defRPr/>
            </a:lvl1pPr>
          </a:lstStyle>
          <a:p>
            <a:pPr>
              <a:defRPr/>
            </a:pPr>
            <a:fld id="{2906EA35-E4A5-164F-9C4C-B874DF0B3C57}" type="slidenum">
              <a:rPr lang="fr-FR" altLang="fr-FR"/>
              <a:pPr>
                <a:defRPr/>
              </a:pPr>
              <a:t>‹N°›</a:t>
            </a:fld>
            <a:endParaRPr lang="fr-FR" altLang="fr-FR"/>
          </a:p>
        </p:txBody>
      </p:sp>
    </p:spTree>
    <p:extLst>
      <p:ext uri="{BB962C8B-B14F-4D97-AF65-F5344CB8AC3E}">
        <p14:creationId xmlns:p14="http://schemas.microsoft.com/office/powerpoint/2010/main" val="37373561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677310" y="1859280"/>
            <a:ext cx="5982877" cy="524256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885957" y="1859280"/>
            <a:ext cx="5982877" cy="524256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a:extLst>
              <a:ext uri="{FF2B5EF4-FFF2-40B4-BE49-F238E27FC236}">
                <a16:creationId xmlns:a16="http://schemas.microsoft.com/office/drawing/2014/main" id="{4974088D-C424-86EE-21CB-F3D2AD6DA099}"/>
              </a:ext>
            </a:extLst>
          </p:cNvPr>
          <p:cNvSpPr>
            <a:spLocks noGrp="1"/>
          </p:cNvSpPr>
          <p:nvPr>
            <p:ph type="dt" sz="half" idx="10"/>
          </p:nvPr>
        </p:nvSpPr>
        <p:spPr/>
        <p:txBody>
          <a:bodyPr/>
          <a:lstStyle>
            <a:lvl1pPr>
              <a:defRPr/>
            </a:lvl1pPr>
          </a:lstStyle>
          <a:p>
            <a:pPr>
              <a:defRPr/>
            </a:pPr>
            <a:fld id="{2D3AB5DC-D80F-5E40-A3E7-6DA98465224F}" type="datetimeFigureOut">
              <a:rPr lang="fr-FR" altLang="fr-FR"/>
              <a:pPr>
                <a:defRPr/>
              </a:pPr>
              <a:t>06/02/2025</a:t>
            </a:fld>
            <a:endParaRPr lang="fr-FR" altLang="fr-FR"/>
          </a:p>
        </p:txBody>
      </p:sp>
      <p:sp>
        <p:nvSpPr>
          <p:cNvPr id="6" name="Footer Placeholder 4">
            <a:extLst>
              <a:ext uri="{FF2B5EF4-FFF2-40B4-BE49-F238E27FC236}">
                <a16:creationId xmlns:a16="http://schemas.microsoft.com/office/drawing/2014/main" id="{6DE7F41E-2AF0-7D4E-5F5C-821FDA66D564}"/>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028238EB-CE0B-C75E-A919-70B4B267138A}"/>
              </a:ext>
            </a:extLst>
          </p:cNvPr>
          <p:cNvSpPr>
            <a:spLocks noGrp="1"/>
          </p:cNvSpPr>
          <p:nvPr>
            <p:ph type="sldNum" sz="quarter" idx="12"/>
          </p:nvPr>
        </p:nvSpPr>
        <p:spPr/>
        <p:txBody>
          <a:bodyPr/>
          <a:lstStyle>
            <a:lvl1pPr>
              <a:defRPr/>
            </a:lvl1pPr>
          </a:lstStyle>
          <a:p>
            <a:pPr>
              <a:defRPr/>
            </a:pPr>
            <a:fld id="{45E4B70B-10A3-144C-9082-D86BCB3D1450}" type="slidenum">
              <a:rPr lang="fr-FR" altLang="fr-FR"/>
              <a:pPr>
                <a:defRPr/>
              </a:pPr>
              <a:t>‹N°›</a:t>
            </a:fld>
            <a:endParaRPr lang="fr-FR" altLang="fr-FR"/>
          </a:p>
        </p:txBody>
      </p:sp>
    </p:spTree>
    <p:extLst>
      <p:ext uri="{BB962C8B-B14F-4D97-AF65-F5344CB8AC3E}">
        <p14:creationId xmlns:p14="http://schemas.microsoft.com/office/powerpoint/2010/main" val="389546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cxnSp>
        <p:nvCxnSpPr>
          <p:cNvPr id="7" name="Straight Connector 10">
            <a:extLst>
              <a:ext uri="{FF2B5EF4-FFF2-40B4-BE49-F238E27FC236}">
                <a16:creationId xmlns:a16="http://schemas.microsoft.com/office/drawing/2014/main" id="{13C02AAD-89F7-CCB7-F1DA-C8C66E448B07}"/>
              </a:ext>
            </a:extLst>
          </p:cNvPr>
          <p:cNvCxnSpPr/>
          <p:nvPr/>
        </p:nvCxnSpPr>
        <p:spPr>
          <a:xfrm rot="5400000">
            <a:off x="4157928" y="4494744"/>
            <a:ext cx="523240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677307" y="1862667"/>
            <a:ext cx="5824839" cy="710847"/>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200" b="0">
                <a:solidFill>
                  <a:schemeClr val="tx2"/>
                </a:solidFill>
              </a:defRPr>
            </a:lvl1pPr>
            <a:lvl2pPr marL="507983" indent="0">
              <a:buNone/>
              <a:defRPr sz="2200" b="1"/>
            </a:lvl2pPr>
            <a:lvl3pPr marL="1015964" indent="0">
              <a:buNone/>
              <a:defRPr sz="2000" b="1"/>
            </a:lvl3pPr>
            <a:lvl4pPr marL="1523947" indent="0">
              <a:buNone/>
              <a:defRPr sz="1800" b="1"/>
            </a:lvl4pPr>
            <a:lvl5pPr marL="2031929" indent="0">
              <a:buNone/>
              <a:defRPr sz="1800" b="1"/>
            </a:lvl5pPr>
            <a:lvl6pPr marL="2539912" indent="0">
              <a:buNone/>
              <a:defRPr sz="1800" b="1"/>
            </a:lvl6pPr>
            <a:lvl7pPr marL="3047894" indent="0">
              <a:buNone/>
              <a:defRPr sz="1800" b="1"/>
            </a:lvl7pPr>
            <a:lvl8pPr marL="3555875" indent="0">
              <a:buNone/>
              <a:defRPr sz="1800" b="1"/>
            </a:lvl8pPr>
            <a:lvl9pPr marL="4063858" indent="0">
              <a:buNone/>
              <a:defRPr sz="1800" b="1"/>
            </a:lvl9pPr>
          </a:lstStyle>
          <a:p>
            <a:pPr lvl="0"/>
            <a:r>
              <a:rPr lang="fr-FR"/>
              <a:t>Cliquez pour modifier les styles du texte du masque</a:t>
            </a:r>
          </a:p>
        </p:txBody>
      </p:sp>
      <p:sp>
        <p:nvSpPr>
          <p:cNvPr id="4" name="Content Placeholder 3"/>
          <p:cNvSpPr>
            <a:spLocks noGrp="1"/>
          </p:cNvSpPr>
          <p:nvPr>
            <p:ph sz="half" idx="2"/>
          </p:nvPr>
        </p:nvSpPr>
        <p:spPr>
          <a:xfrm>
            <a:off x="677307" y="2709333"/>
            <a:ext cx="5824839"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043992" y="1862667"/>
            <a:ext cx="5824839" cy="710847"/>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200" b="0" kern="1200" dirty="0" smtClean="0">
                <a:solidFill>
                  <a:schemeClr val="tx2"/>
                </a:solidFill>
                <a:latin typeface="+mn-lt"/>
                <a:ea typeface="+mn-ea"/>
                <a:cs typeface="+mn-cs"/>
              </a:defRPr>
            </a:lvl1pPr>
            <a:lvl2pPr marL="507983" indent="0">
              <a:buNone/>
              <a:defRPr sz="2200" b="1"/>
            </a:lvl2pPr>
            <a:lvl3pPr marL="1015964" indent="0">
              <a:buNone/>
              <a:defRPr sz="2000" b="1"/>
            </a:lvl3pPr>
            <a:lvl4pPr marL="1523947" indent="0">
              <a:buNone/>
              <a:defRPr sz="1800" b="1"/>
            </a:lvl4pPr>
            <a:lvl5pPr marL="2031929" indent="0">
              <a:buNone/>
              <a:defRPr sz="1800" b="1"/>
            </a:lvl5pPr>
            <a:lvl6pPr marL="2539912" indent="0">
              <a:buNone/>
              <a:defRPr sz="1800" b="1"/>
            </a:lvl6pPr>
            <a:lvl7pPr marL="3047894" indent="0">
              <a:buNone/>
              <a:defRPr sz="1800" b="1"/>
            </a:lvl7pPr>
            <a:lvl8pPr marL="3555875" indent="0">
              <a:buNone/>
              <a:defRPr sz="1800" b="1"/>
            </a:lvl8pPr>
            <a:lvl9pPr marL="4063858" indent="0">
              <a:buNone/>
              <a:defRPr sz="1800" b="1"/>
            </a:lvl9pPr>
          </a:lstStyle>
          <a:p>
            <a:pPr lvl="0"/>
            <a:r>
              <a:rPr lang="fr-FR"/>
              <a:t>Cliquez pour modifier les styles du texte du masque</a:t>
            </a:r>
          </a:p>
        </p:txBody>
      </p:sp>
      <p:sp>
        <p:nvSpPr>
          <p:cNvPr id="6" name="Content Placeholder 5"/>
          <p:cNvSpPr>
            <a:spLocks noGrp="1"/>
          </p:cNvSpPr>
          <p:nvPr>
            <p:ph sz="quarter" idx="4"/>
          </p:nvPr>
        </p:nvSpPr>
        <p:spPr>
          <a:xfrm>
            <a:off x="7043992" y="2709333"/>
            <a:ext cx="5824839"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6">
            <a:extLst>
              <a:ext uri="{FF2B5EF4-FFF2-40B4-BE49-F238E27FC236}">
                <a16:creationId xmlns:a16="http://schemas.microsoft.com/office/drawing/2014/main" id="{E7C2A4DF-B2F6-00C7-C204-9BFC748A32B9}"/>
              </a:ext>
            </a:extLst>
          </p:cNvPr>
          <p:cNvSpPr>
            <a:spLocks noGrp="1"/>
          </p:cNvSpPr>
          <p:nvPr>
            <p:ph type="dt" sz="half" idx="10"/>
          </p:nvPr>
        </p:nvSpPr>
        <p:spPr/>
        <p:txBody>
          <a:bodyPr/>
          <a:lstStyle>
            <a:lvl1pPr>
              <a:defRPr/>
            </a:lvl1pPr>
          </a:lstStyle>
          <a:p>
            <a:pPr>
              <a:defRPr/>
            </a:pPr>
            <a:fld id="{80CF1BA5-662C-E54F-836A-A1A36AC0E8B6}" type="datetimeFigureOut">
              <a:rPr lang="fr-FR" altLang="fr-FR"/>
              <a:pPr>
                <a:defRPr/>
              </a:pPr>
              <a:t>06/02/2025</a:t>
            </a:fld>
            <a:endParaRPr lang="fr-FR" altLang="fr-FR"/>
          </a:p>
        </p:txBody>
      </p:sp>
      <p:sp>
        <p:nvSpPr>
          <p:cNvPr id="9" name="Footer Placeholder 7">
            <a:extLst>
              <a:ext uri="{FF2B5EF4-FFF2-40B4-BE49-F238E27FC236}">
                <a16:creationId xmlns:a16="http://schemas.microsoft.com/office/drawing/2014/main" id="{547C280D-57C0-234A-E680-4C627C5A430D}"/>
              </a:ext>
            </a:extLst>
          </p:cNvPr>
          <p:cNvSpPr>
            <a:spLocks noGrp="1"/>
          </p:cNvSpPr>
          <p:nvPr>
            <p:ph type="ftr" sz="quarter" idx="11"/>
          </p:nvPr>
        </p:nvSpPr>
        <p:spPr/>
        <p:txBody>
          <a:bodyPr/>
          <a:lstStyle>
            <a:lvl1pPr>
              <a:defRPr/>
            </a:lvl1pPr>
          </a:lstStyle>
          <a:p>
            <a:pPr>
              <a:defRPr/>
            </a:pPr>
            <a:endParaRPr lang="fr-FR"/>
          </a:p>
        </p:txBody>
      </p:sp>
      <p:sp>
        <p:nvSpPr>
          <p:cNvPr id="10" name="Slide Number Placeholder 8">
            <a:extLst>
              <a:ext uri="{FF2B5EF4-FFF2-40B4-BE49-F238E27FC236}">
                <a16:creationId xmlns:a16="http://schemas.microsoft.com/office/drawing/2014/main" id="{20028A30-224E-1F23-5DD4-2BD8C79755BF}"/>
              </a:ext>
            </a:extLst>
          </p:cNvPr>
          <p:cNvSpPr>
            <a:spLocks noGrp="1"/>
          </p:cNvSpPr>
          <p:nvPr>
            <p:ph type="sldNum" sz="quarter" idx="12"/>
          </p:nvPr>
        </p:nvSpPr>
        <p:spPr/>
        <p:txBody>
          <a:bodyPr/>
          <a:lstStyle>
            <a:lvl1pPr>
              <a:defRPr/>
            </a:lvl1pPr>
          </a:lstStyle>
          <a:p>
            <a:pPr>
              <a:defRPr/>
            </a:pPr>
            <a:fld id="{1C32C7A8-0C85-584E-9EA0-5CB6E8AAE4F8}" type="slidenum">
              <a:rPr lang="fr-FR" altLang="fr-FR"/>
              <a:pPr>
                <a:defRPr/>
              </a:pPr>
              <a:t>‹N°›</a:t>
            </a:fld>
            <a:endParaRPr lang="fr-FR" altLang="fr-FR"/>
          </a:p>
        </p:txBody>
      </p:sp>
    </p:spTree>
    <p:extLst>
      <p:ext uri="{BB962C8B-B14F-4D97-AF65-F5344CB8AC3E}">
        <p14:creationId xmlns:p14="http://schemas.microsoft.com/office/powerpoint/2010/main" val="110456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Date Placeholder 3">
            <a:extLst>
              <a:ext uri="{FF2B5EF4-FFF2-40B4-BE49-F238E27FC236}">
                <a16:creationId xmlns:a16="http://schemas.microsoft.com/office/drawing/2014/main" id="{01A3B9D5-1E43-9084-C8D1-F897EFDABE82}"/>
              </a:ext>
            </a:extLst>
          </p:cNvPr>
          <p:cNvSpPr>
            <a:spLocks noGrp="1"/>
          </p:cNvSpPr>
          <p:nvPr>
            <p:ph type="dt" sz="half" idx="10"/>
          </p:nvPr>
        </p:nvSpPr>
        <p:spPr/>
        <p:txBody>
          <a:bodyPr/>
          <a:lstStyle>
            <a:lvl1pPr>
              <a:defRPr/>
            </a:lvl1pPr>
          </a:lstStyle>
          <a:p>
            <a:pPr>
              <a:defRPr/>
            </a:pPr>
            <a:fld id="{D8F8EF6C-78F4-EA4C-A2AE-A492A8001F04}" type="datetimeFigureOut">
              <a:rPr lang="fr-FR" altLang="fr-FR"/>
              <a:pPr>
                <a:defRPr/>
              </a:pPr>
              <a:t>06/02/2025</a:t>
            </a:fld>
            <a:endParaRPr lang="fr-FR" altLang="fr-FR"/>
          </a:p>
        </p:txBody>
      </p:sp>
      <p:sp>
        <p:nvSpPr>
          <p:cNvPr id="4" name="Footer Placeholder 4">
            <a:extLst>
              <a:ext uri="{FF2B5EF4-FFF2-40B4-BE49-F238E27FC236}">
                <a16:creationId xmlns:a16="http://schemas.microsoft.com/office/drawing/2014/main" id="{D33EED75-8A54-440A-38C0-E61D0E09D1B3}"/>
              </a:ext>
            </a:extLst>
          </p:cNvPr>
          <p:cNvSpPr>
            <a:spLocks noGrp="1"/>
          </p:cNvSpPr>
          <p:nvPr>
            <p:ph type="ftr" sz="quarter" idx="11"/>
          </p:nvPr>
        </p:nvSpPr>
        <p:spPr/>
        <p:txBody>
          <a:bodyPr/>
          <a:lstStyle>
            <a:lvl1pPr>
              <a:defRPr/>
            </a:lvl1pPr>
          </a:lstStyle>
          <a:p>
            <a:pPr>
              <a:defRPr/>
            </a:pPr>
            <a:endParaRPr lang="fr-FR"/>
          </a:p>
        </p:txBody>
      </p:sp>
      <p:sp>
        <p:nvSpPr>
          <p:cNvPr id="5" name="Slide Number Placeholder 5">
            <a:extLst>
              <a:ext uri="{FF2B5EF4-FFF2-40B4-BE49-F238E27FC236}">
                <a16:creationId xmlns:a16="http://schemas.microsoft.com/office/drawing/2014/main" id="{EAA16B6C-66E1-B3C7-82EE-5C1F58B1EA2D}"/>
              </a:ext>
            </a:extLst>
          </p:cNvPr>
          <p:cNvSpPr>
            <a:spLocks noGrp="1"/>
          </p:cNvSpPr>
          <p:nvPr>
            <p:ph type="sldNum" sz="quarter" idx="12"/>
          </p:nvPr>
        </p:nvSpPr>
        <p:spPr/>
        <p:txBody>
          <a:bodyPr/>
          <a:lstStyle>
            <a:lvl1pPr>
              <a:defRPr/>
            </a:lvl1pPr>
          </a:lstStyle>
          <a:p>
            <a:pPr>
              <a:defRPr/>
            </a:pPr>
            <a:fld id="{67434CBA-5EE0-B644-A689-BA2AC6941401}" type="slidenum">
              <a:rPr lang="fr-FR" altLang="fr-FR"/>
              <a:pPr>
                <a:defRPr/>
              </a:pPr>
              <a:t>‹N°›</a:t>
            </a:fld>
            <a:endParaRPr lang="fr-FR" altLang="fr-FR"/>
          </a:p>
        </p:txBody>
      </p:sp>
    </p:spTree>
    <p:extLst>
      <p:ext uri="{BB962C8B-B14F-4D97-AF65-F5344CB8AC3E}">
        <p14:creationId xmlns:p14="http://schemas.microsoft.com/office/powerpoint/2010/main" val="239162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3A30BD-4C7A-1BEC-325E-0E2D3511EE55}"/>
              </a:ext>
            </a:extLst>
          </p:cNvPr>
          <p:cNvSpPr>
            <a:spLocks noGrp="1"/>
          </p:cNvSpPr>
          <p:nvPr>
            <p:ph type="dt" sz="half" idx="10"/>
          </p:nvPr>
        </p:nvSpPr>
        <p:spPr/>
        <p:txBody>
          <a:bodyPr/>
          <a:lstStyle>
            <a:lvl1pPr>
              <a:defRPr/>
            </a:lvl1pPr>
          </a:lstStyle>
          <a:p>
            <a:pPr>
              <a:defRPr/>
            </a:pPr>
            <a:fld id="{02DEB41A-7122-DE47-87AF-241482D53B92}" type="datetimeFigureOut">
              <a:rPr lang="fr-FR" altLang="fr-FR"/>
              <a:pPr>
                <a:defRPr/>
              </a:pPr>
              <a:t>06/02/2025</a:t>
            </a:fld>
            <a:endParaRPr lang="fr-FR" altLang="fr-FR"/>
          </a:p>
        </p:txBody>
      </p:sp>
      <p:sp>
        <p:nvSpPr>
          <p:cNvPr id="3" name="Footer Placeholder 4">
            <a:extLst>
              <a:ext uri="{FF2B5EF4-FFF2-40B4-BE49-F238E27FC236}">
                <a16:creationId xmlns:a16="http://schemas.microsoft.com/office/drawing/2014/main" id="{8D379BFE-5D88-63A9-3F6C-8993CCBE7315}"/>
              </a:ext>
            </a:extLst>
          </p:cNvPr>
          <p:cNvSpPr>
            <a:spLocks noGrp="1"/>
          </p:cNvSpPr>
          <p:nvPr>
            <p:ph type="ftr" sz="quarter" idx="11"/>
          </p:nvPr>
        </p:nvSpPr>
        <p:spPr/>
        <p:txBody>
          <a:bodyPr/>
          <a:lstStyle>
            <a:lvl1pPr>
              <a:defRPr/>
            </a:lvl1pPr>
          </a:lstStyle>
          <a:p>
            <a:pPr>
              <a:defRPr/>
            </a:pPr>
            <a:endParaRPr lang="fr-FR"/>
          </a:p>
        </p:txBody>
      </p:sp>
      <p:sp>
        <p:nvSpPr>
          <p:cNvPr id="4" name="Slide Number Placeholder 5">
            <a:extLst>
              <a:ext uri="{FF2B5EF4-FFF2-40B4-BE49-F238E27FC236}">
                <a16:creationId xmlns:a16="http://schemas.microsoft.com/office/drawing/2014/main" id="{9A18BE06-9AB0-EC7F-5659-C61872560043}"/>
              </a:ext>
            </a:extLst>
          </p:cNvPr>
          <p:cNvSpPr>
            <a:spLocks noGrp="1"/>
          </p:cNvSpPr>
          <p:nvPr>
            <p:ph type="sldNum" sz="quarter" idx="12"/>
          </p:nvPr>
        </p:nvSpPr>
        <p:spPr/>
        <p:txBody>
          <a:bodyPr/>
          <a:lstStyle>
            <a:lvl1pPr>
              <a:defRPr/>
            </a:lvl1pPr>
          </a:lstStyle>
          <a:p>
            <a:pPr>
              <a:defRPr/>
            </a:pPr>
            <a:fld id="{D7E82C5B-61D7-B04F-A755-A6BC6AE06909}" type="slidenum">
              <a:rPr lang="fr-FR" altLang="fr-FR"/>
              <a:pPr>
                <a:defRPr/>
              </a:pPr>
              <a:t>‹N°›</a:t>
            </a:fld>
            <a:endParaRPr lang="fr-FR" altLang="fr-FR"/>
          </a:p>
        </p:txBody>
      </p:sp>
    </p:spTree>
    <p:extLst>
      <p:ext uri="{BB962C8B-B14F-4D97-AF65-F5344CB8AC3E}">
        <p14:creationId xmlns:p14="http://schemas.microsoft.com/office/powerpoint/2010/main" val="30772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cxnSp>
        <p:nvCxnSpPr>
          <p:cNvPr id="5" name="Straight Connector 8">
            <a:extLst>
              <a:ext uri="{FF2B5EF4-FFF2-40B4-BE49-F238E27FC236}">
                <a16:creationId xmlns:a16="http://schemas.microsoft.com/office/drawing/2014/main" id="{49DCA892-1FDA-C626-1AB9-8572B6FF03FE}"/>
              </a:ext>
            </a:extLst>
          </p:cNvPr>
          <p:cNvCxnSpPr/>
          <p:nvPr/>
        </p:nvCxnSpPr>
        <p:spPr>
          <a:xfrm rot="5400000">
            <a:off x="1012665" y="3977218"/>
            <a:ext cx="619760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7307" y="880089"/>
            <a:ext cx="3169796" cy="1402080"/>
          </a:xfrm>
        </p:spPr>
        <p:txBody>
          <a:bodyPr anchor="b">
            <a:noAutofit/>
          </a:bodyPr>
          <a:lstStyle>
            <a:lvl1pPr algn="l">
              <a:defRPr sz="2700" b="0"/>
            </a:lvl1pPr>
          </a:lstStyle>
          <a:p>
            <a:r>
              <a:rPr lang="fr-FR"/>
              <a:t>Cliquez et modifiez le titre</a:t>
            </a:r>
            <a:endParaRPr lang="en-US" dirty="0"/>
          </a:p>
        </p:txBody>
      </p:sp>
      <p:sp>
        <p:nvSpPr>
          <p:cNvPr id="3" name="Content Placeholder 2"/>
          <p:cNvSpPr>
            <a:spLocks noGrp="1"/>
          </p:cNvSpPr>
          <p:nvPr>
            <p:ph idx="1"/>
          </p:nvPr>
        </p:nvSpPr>
        <p:spPr>
          <a:xfrm>
            <a:off x="4402495" y="880089"/>
            <a:ext cx="8466336" cy="6197600"/>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08" y="2367280"/>
            <a:ext cx="3169796" cy="4715128"/>
          </a:xfrm>
        </p:spPr>
        <p:txBody>
          <a:bodyPr/>
          <a:lstStyle>
            <a:lvl1pPr marL="0" indent="0">
              <a:buNone/>
              <a:defRPr sz="1600"/>
            </a:lvl1pPr>
            <a:lvl2pPr marL="507983" indent="0">
              <a:buNone/>
              <a:defRPr sz="1300"/>
            </a:lvl2pPr>
            <a:lvl3pPr marL="1015964" indent="0">
              <a:buNone/>
              <a:defRPr sz="1100"/>
            </a:lvl3pPr>
            <a:lvl4pPr marL="1523947" indent="0">
              <a:buNone/>
              <a:defRPr sz="1000"/>
            </a:lvl4pPr>
            <a:lvl5pPr marL="2031929" indent="0">
              <a:buNone/>
              <a:defRPr sz="1000"/>
            </a:lvl5pPr>
            <a:lvl6pPr marL="2539912" indent="0">
              <a:buNone/>
              <a:defRPr sz="1000"/>
            </a:lvl6pPr>
            <a:lvl7pPr marL="3047894" indent="0">
              <a:buNone/>
              <a:defRPr sz="1000"/>
            </a:lvl7pPr>
            <a:lvl8pPr marL="3555875" indent="0">
              <a:buNone/>
              <a:defRPr sz="1000"/>
            </a:lvl8pPr>
            <a:lvl9pPr marL="4063858" indent="0">
              <a:buNone/>
              <a:defRPr sz="1000"/>
            </a:lvl9pPr>
          </a:lstStyle>
          <a:p>
            <a:pPr lvl="0"/>
            <a:r>
              <a:rPr lang="fr-FR"/>
              <a:t>Cliquez pour modifier les styles du texte du masque</a:t>
            </a:r>
          </a:p>
        </p:txBody>
      </p:sp>
      <p:sp>
        <p:nvSpPr>
          <p:cNvPr id="6" name="Date Placeholder 4">
            <a:extLst>
              <a:ext uri="{FF2B5EF4-FFF2-40B4-BE49-F238E27FC236}">
                <a16:creationId xmlns:a16="http://schemas.microsoft.com/office/drawing/2014/main" id="{89369403-FC14-9A96-4F12-16962C814441}"/>
              </a:ext>
            </a:extLst>
          </p:cNvPr>
          <p:cNvSpPr>
            <a:spLocks noGrp="1"/>
          </p:cNvSpPr>
          <p:nvPr>
            <p:ph type="dt" sz="half" idx="10"/>
          </p:nvPr>
        </p:nvSpPr>
        <p:spPr/>
        <p:txBody>
          <a:bodyPr/>
          <a:lstStyle>
            <a:lvl1pPr>
              <a:defRPr/>
            </a:lvl1pPr>
          </a:lstStyle>
          <a:p>
            <a:pPr>
              <a:defRPr/>
            </a:pPr>
            <a:fld id="{74B067CE-7580-EE4A-8665-26969B8E0AB5}" type="datetimeFigureOut">
              <a:rPr lang="fr-FR" altLang="fr-FR"/>
              <a:pPr>
                <a:defRPr/>
              </a:pPr>
              <a:t>06/02/2025</a:t>
            </a:fld>
            <a:endParaRPr lang="fr-FR" altLang="fr-FR"/>
          </a:p>
        </p:txBody>
      </p:sp>
      <p:sp>
        <p:nvSpPr>
          <p:cNvPr id="7" name="Footer Placeholder 5">
            <a:extLst>
              <a:ext uri="{FF2B5EF4-FFF2-40B4-BE49-F238E27FC236}">
                <a16:creationId xmlns:a16="http://schemas.microsoft.com/office/drawing/2014/main" id="{067BEF0C-2652-2208-3411-47A8CB83A66D}"/>
              </a:ext>
            </a:extLst>
          </p:cNvPr>
          <p:cNvSpPr>
            <a:spLocks noGrp="1"/>
          </p:cNvSpPr>
          <p:nvPr>
            <p:ph type="ftr" sz="quarter" idx="11"/>
          </p:nvPr>
        </p:nvSpPr>
        <p:spPr/>
        <p:txBody>
          <a:bodyPr/>
          <a:lstStyle>
            <a:lvl1pPr>
              <a:defRPr/>
            </a:lvl1pPr>
          </a:lstStyle>
          <a:p>
            <a:pPr>
              <a:defRPr/>
            </a:pPr>
            <a:endParaRPr lang="fr-FR"/>
          </a:p>
        </p:txBody>
      </p:sp>
      <p:sp>
        <p:nvSpPr>
          <p:cNvPr id="8" name="Slide Number Placeholder 6">
            <a:extLst>
              <a:ext uri="{FF2B5EF4-FFF2-40B4-BE49-F238E27FC236}">
                <a16:creationId xmlns:a16="http://schemas.microsoft.com/office/drawing/2014/main" id="{C57D2341-A86F-704F-8875-1AFDF8888287}"/>
              </a:ext>
            </a:extLst>
          </p:cNvPr>
          <p:cNvSpPr>
            <a:spLocks noGrp="1"/>
          </p:cNvSpPr>
          <p:nvPr>
            <p:ph type="sldNum" sz="quarter" idx="12"/>
          </p:nvPr>
        </p:nvSpPr>
        <p:spPr/>
        <p:txBody>
          <a:bodyPr/>
          <a:lstStyle>
            <a:lvl1pPr>
              <a:defRPr/>
            </a:lvl1pPr>
          </a:lstStyle>
          <a:p>
            <a:pPr>
              <a:defRPr/>
            </a:pPr>
            <a:fld id="{C995AE8A-0969-4945-8D71-8A1FBE2512E9}" type="slidenum">
              <a:rPr lang="fr-FR" altLang="fr-FR"/>
              <a:pPr>
                <a:defRPr/>
              </a:pPr>
              <a:t>‹N°›</a:t>
            </a:fld>
            <a:endParaRPr lang="fr-FR" altLang="fr-FR"/>
          </a:p>
        </p:txBody>
      </p:sp>
    </p:spTree>
    <p:extLst>
      <p:ext uri="{BB962C8B-B14F-4D97-AF65-F5344CB8AC3E}">
        <p14:creationId xmlns:p14="http://schemas.microsoft.com/office/powerpoint/2010/main" val="182736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07" y="880538"/>
            <a:ext cx="3174217" cy="1405467"/>
          </a:xfrm>
        </p:spPr>
        <p:txBody>
          <a:bodyPr anchor="b"/>
          <a:lstStyle>
            <a:lvl1pPr algn="l">
              <a:defRPr sz="2700" b="0"/>
            </a:lvl1pPr>
          </a:lstStyle>
          <a:p>
            <a:r>
              <a:rPr lang="fr-FR"/>
              <a:t>Cliquez et modifiez le titre</a:t>
            </a:r>
            <a:endParaRPr lang="en-US" dirty="0"/>
          </a:p>
        </p:txBody>
      </p:sp>
      <p:sp>
        <p:nvSpPr>
          <p:cNvPr id="3" name="Picture Placeholder 2"/>
          <p:cNvSpPr>
            <a:spLocks noGrp="1"/>
          </p:cNvSpPr>
          <p:nvPr>
            <p:ph type="pic" idx="1"/>
          </p:nvPr>
        </p:nvSpPr>
        <p:spPr>
          <a:xfrm>
            <a:off x="4234817" y="931334"/>
            <a:ext cx="8746903" cy="6111618"/>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600"/>
            </a:lvl1pPr>
            <a:lvl2pPr marL="507983" indent="0">
              <a:buNone/>
              <a:defRPr sz="3100"/>
            </a:lvl2pPr>
            <a:lvl3pPr marL="1015964" indent="0">
              <a:buNone/>
              <a:defRPr sz="2700"/>
            </a:lvl3pPr>
            <a:lvl4pPr marL="1523947" indent="0">
              <a:buNone/>
              <a:defRPr sz="2200"/>
            </a:lvl4pPr>
            <a:lvl5pPr marL="2031929" indent="0">
              <a:buNone/>
              <a:defRPr sz="2200"/>
            </a:lvl5pPr>
            <a:lvl6pPr marL="2539912" indent="0">
              <a:buNone/>
              <a:defRPr sz="2200"/>
            </a:lvl6pPr>
            <a:lvl7pPr marL="3047894" indent="0">
              <a:buNone/>
              <a:defRPr sz="2200"/>
            </a:lvl7pPr>
            <a:lvl8pPr marL="3555875" indent="0">
              <a:buNone/>
              <a:defRPr sz="2200"/>
            </a:lvl8pPr>
            <a:lvl9pPr marL="4063858" indent="0">
              <a:buNone/>
              <a:defRPr sz="2200"/>
            </a:lvl9pPr>
          </a:lstStyle>
          <a:p>
            <a:pPr lvl="0"/>
            <a:r>
              <a:rPr lang="fr-FR" noProof="0"/>
              <a:t>Faire glisser l'image vers l'espace réservé ou cliquer sur l'icône pour l'ajouter</a:t>
            </a:r>
            <a:endParaRPr lang="en-US" noProof="0" dirty="0"/>
          </a:p>
        </p:txBody>
      </p:sp>
      <p:sp>
        <p:nvSpPr>
          <p:cNvPr id="4" name="Text Placeholder 3"/>
          <p:cNvSpPr>
            <a:spLocks noGrp="1"/>
          </p:cNvSpPr>
          <p:nvPr>
            <p:ph type="body" sz="half" idx="2"/>
          </p:nvPr>
        </p:nvSpPr>
        <p:spPr>
          <a:xfrm>
            <a:off x="677307" y="2370667"/>
            <a:ext cx="3169796" cy="4714240"/>
          </a:xfrm>
        </p:spPr>
        <p:txBody>
          <a:bodyPr/>
          <a:lstStyle>
            <a:lvl1pPr marL="0" indent="0">
              <a:buNone/>
              <a:defRPr sz="1600"/>
            </a:lvl1pPr>
            <a:lvl2pPr marL="507983" indent="0">
              <a:buNone/>
              <a:defRPr sz="1300"/>
            </a:lvl2pPr>
            <a:lvl3pPr marL="1015964" indent="0">
              <a:buNone/>
              <a:defRPr sz="1100"/>
            </a:lvl3pPr>
            <a:lvl4pPr marL="1523947" indent="0">
              <a:buNone/>
              <a:defRPr sz="1000"/>
            </a:lvl4pPr>
            <a:lvl5pPr marL="2031929" indent="0">
              <a:buNone/>
              <a:defRPr sz="1000"/>
            </a:lvl5pPr>
            <a:lvl6pPr marL="2539912" indent="0">
              <a:buNone/>
              <a:defRPr sz="1000"/>
            </a:lvl6pPr>
            <a:lvl7pPr marL="3047894" indent="0">
              <a:buNone/>
              <a:defRPr sz="1000"/>
            </a:lvl7pPr>
            <a:lvl8pPr marL="3555875" indent="0">
              <a:buNone/>
              <a:defRPr sz="1000"/>
            </a:lvl8pPr>
            <a:lvl9pPr marL="4063858" indent="0">
              <a:buNone/>
              <a:defRPr sz="10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FCFD7539-1F07-8DAB-BAC1-758977D71D75}"/>
              </a:ext>
            </a:extLst>
          </p:cNvPr>
          <p:cNvSpPr>
            <a:spLocks noGrp="1"/>
          </p:cNvSpPr>
          <p:nvPr>
            <p:ph type="dt" sz="half" idx="10"/>
          </p:nvPr>
        </p:nvSpPr>
        <p:spPr/>
        <p:txBody>
          <a:bodyPr/>
          <a:lstStyle>
            <a:lvl1pPr>
              <a:defRPr/>
            </a:lvl1pPr>
          </a:lstStyle>
          <a:p>
            <a:pPr>
              <a:defRPr/>
            </a:pPr>
            <a:fld id="{A445C2BA-705F-F449-8321-B263FB5C175D}" type="datetimeFigureOut">
              <a:rPr lang="fr-FR" altLang="fr-FR"/>
              <a:pPr>
                <a:defRPr/>
              </a:pPr>
              <a:t>06/02/2025</a:t>
            </a:fld>
            <a:endParaRPr lang="fr-FR" altLang="fr-FR"/>
          </a:p>
        </p:txBody>
      </p:sp>
      <p:sp>
        <p:nvSpPr>
          <p:cNvPr id="6" name="Footer Placeholder 4">
            <a:extLst>
              <a:ext uri="{FF2B5EF4-FFF2-40B4-BE49-F238E27FC236}">
                <a16:creationId xmlns:a16="http://schemas.microsoft.com/office/drawing/2014/main" id="{B3EAE476-1361-44C2-AA87-F692AACE66B7}"/>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5">
            <a:extLst>
              <a:ext uri="{FF2B5EF4-FFF2-40B4-BE49-F238E27FC236}">
                <a16:creationId xmlns:a16="http://schemas.microsoft.com/office/drawing/2014/main" id="{20CE8791-C3DC-D5F1-116A-BB055DA66676}"/>
              </a:ext>
            </a:extLst>
          </p:cNvPr>
          <p:cNvSpPr>
            <a:spLocks noGrp="1"/>
          </p:cNvSpPr>
          <p:nvPr>
            <p:ph type="sldNum" sz="quarter" idx="12"/>
          </p:nvPr>
        </p:nvSpPr>
        <p:spPr/>
        <p:txBody>
          <a:bodyPr/>
          <a:lstStyle>
            <a:lvl1pPr>
              <a:defRPr/>
            </a:lvl1pPr>
          </a:lstStyle>
          <a:p>
            <a:pPr>
              <a:defRPr/>
            </a:pPr>
            <a:fld id="{CB55D270-E1DB-A54E-8706-3F06994FC8D1}" type="slidenum">
              <a:rPr lang="fr-FR" altLang="fr-FR"/>
              <a:pPr>
                <a:defRPr/>
              </a:pPr>
              <a:t>‹N°›</a:t>
            </a:fld>
            <a:endParaRPr lang="fr-FR" altLang="fr-FR"/>
          </a:p>
        </p:txBody>
      </p:sp>
    </p:spTree>
    <p:extLst>
      <p:ext uri="{BB962C8B-B14F-4D97-AF65-F5344CB8AC3E}">
        <p14:creationId xmlns:p14="http://schemas.microsoft.com/office/powerpoint/2010/main" val="304637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452084-127B-B914-0EBD-F0C35AB15692}"/>
              </a:ext>
            </a:extLst>
          </p:cNvPr>
          <p:cNvSpPr/>
          <p:nvPr/>
        </p:nvSpPr>
        <p:spPr>
          <a:xfrm>
            <a:off x="0" y="246063"/>
            <a:ext cx="13546138" cy="25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defTabSz="457184">
              <a:defRPr/>
            </a:pPr>
            <a:endParaRPr lang="en-US" sz="3200">
              <a:sym typeface="Gill Sans" charset="0"/>
            </a:endParaRPr>
          </a:p>
        </p:txBody>
      </p:sp>
      <p:sp>
        <p:nvSpPr>
          <p:cNvPr id="2" name="Title Placeholder 1">
            <a:extLst>
              <a:ext uri="{FF2B5EF4-FFF2-40B4-BE49-F238E27FC236}">
                <a16:creationId xmlns:a16="http://schemas.microsoft.com/office/drawing/2014/main" id="{6E73C13F-17DA-8089-FF80-44C57D001052}"/>
              </a:ext>
            </a:extLst>
          </p:cNvPr>
          <p:cNvSpPr>
            <a:spLocks noGrp="1"/>
          </p:cNvSpPr>
          <p:nvPr>
            <p:ph type="title"/>
          </p:nvPr>
        </p:nvSpPr>
        <p:spPr>
          <a:xfrm>
            <a:off x="677307" y="592138"/>
            <a:ext cx="12191524" cy="1101725"/>
          </a:xfrm>
          <a:prstGeom prst="rect">
            <a:avLst/>
          </a:prstGeom>
        </p:spPr>
        <p:txBody>
          <a:bodyPr vert="horz" lIns="101599" tIns="50799" rIns="101599" bIns="50799" rtlCol="0" anchor="ctr">
            <a:normAutofit/>
          </a:bodyPr>
          <a:lstStyle/>
          <a:p>
            <a:r>
              <a:rPr lang="fr-FR"/>
              <a:t>Cliquez et modifiez le titre</a:t>
            </a:r>
            <a:endParaRPr lang="en-US" dirty="0"/>
          </a:p>
        </p:txBody>
      </p:sp>
      <p:sp>
        <p:nvSpPr>
          <p:cNvPr id="1028" name="Text Placeholder 2">
            <a:extLst>
              <a:ext uri="{FF2B5EF4-FFF2-40B4-BE49-F238E27FC236}">
                <a16:creationId xmlns:a16="http://schemas.microsoft.com/office/drawing/2014/main" id="{2593DE02-AAC9-DCA1-86F1-6955A8CE7867}"/>
              </a:ext>
            </a:extLst>
          </p:cNvPr>
          <p:cNvSpPr>
            <a:spLocks noGrp="1"/>
          </p:cNvSpPr>
          <p:nvPr>
            <p:ph type="body" idx="1"/>
          </p:nvPr>
        </p:nvSpPr>
        <p:spPr bwMode="auto">
          <a:xfrm>
            <a:off x="677307" y="1778000"/>
            <a:ext cx="12191524"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9" tIns="50799" rIns="101599" bIns="50799"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7" name="Rectangle 6">
            <a:extLst>
              <a:ext uri="{FF2B5EF4-FFF2-40B4-BE49-F238E27FC236}">
                <a16:creationId xmlns:a16="http://schemas.microsoft.com/office/drawing/2014/main" id="{DE8CBFBD-133A-4FAC-6224-CCA6E9F89A87}"/>
              </a:ext>
            </a:extLst>
          </p:cNvPr>
          <p:cNvSpPr/>
          <p:nvPr/>
        </p:nvSpPr>
        <p:spPr>
          <a:xfrm>
            <a:off x="0" y="0"/>
            <a:ext cx="13546138" cy="40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9" tIns="50799" rIns="101599" bIns="50799" anchor="ctr"/>
          <a:lstStyle/>
          <a:p>
            <a:pPr algn="ctr" defTabSz="457184">
              <a:defRPr/>
            </a:pPr>
            <a:endParaRPr lang="en-US" sz="3200">
              <a:sym typeface="Gill Sans" charset="0"/>
            </a:endParaRPr>
          </a:p>
        </p:txBody>
      </p:sp>
      <p:sp>
        <p:nvSpPr>
          <p:cNvPr id="4" name="Date Placeholder 3">
            <a:extLst>
              <a:ext uri="{FF2B5EF4-FFF2-40B4-BE49-F238E27FC236}">
                <a16:creationId xmlns:a16="http://schemas.microsoft.com/office/drawing/2014/main" id="{CF0EA987-44C0-5439-07D1-47D4626292C2}"/>
              </a:ext>
            </a:extLst>
          </p:cNvPr>
          <p:cNvSpPr>
            <a:spLocks noGrp="1"/>
          </p:cNvSpPr>
          <p:nvPr>
            <p:ph type="dt" sz="half" idx="2"/>
          </p:nvPr>
        </p:nvSpPr>
        <p:spPr>
          <a:xfrm>
            <a:off x="677310" y="20639"/>
            <a:ext cx="4290317" cy="365125"/>
          </a:xfrm>
          <a:prstGeom prst="rect">
            <a:avLst/>
          </a:prstGeom>
        </p:spPr>
        <p:txBody>
          <a:bodyPr vert="horz" wrap="square" lIns="101599" tIns="50799" rIns="101599" bIns="50799" numCol="1" anchor="ctr" anchorCtr="0" compatLnSpc="1">
            <a:prstTxWarp prst="textNoShape">
              <a:avLst/>
            </a:prstTxWarp>
          </a:bodyPr>
          <a:lstStyle>
            <a:lvl1pPr>
              <a:defRPr sz="1300">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1pPr>
          </a:lstStyle>
          <a:p>
            <a:pPr>
              <a:defRPr/>
            </a:pPr>
            <a:fld id="{7472356B-646C-7440-91F5-C0CEB84221EE}" type="datetimeFigureOut">
              <a:rPr lang="fr-FR" altLang="fr-FR"/>
              <a:pPr>
                <a:defRPr/>
              </a:pPr>
              <a:t>06/02/2025</a:t>
            </a:fld>
            <a:endParaRPr lang="fr-FR" altLang="fr-FR"/>
          </a:p>
        </p:txBody>
      </p:sp>
      <p:sp>
        <p:nvSpPr>
          <p:cNvPr id="5" name="Footer Placeholder 4">
            <a:extLst>
              <a:ext uri="{FF2B5EF4-FFF2-40B4-BE49-F238E27FC236}">
                <a16:creationId xmlns:a16="http://schemas.microsoft.com/office/drawing/2014/main" id="{BF553A3A-13BB-496C-E3C7-7536358E4031}"/>
              </a:ext>
            </a:extLst>
          </p:cNvPr>
          <p:cNvSpPr>
            <a:spLocks noGrp="1"/>
          </p:cNvSpPr>
          <p:nvPr>
            <p:ph type="ftr" sz="quarter" idx="3"/>
          </p:nvPr>
        </p:nvSpPr>
        <p:spPr>
          <a:xfrm>
            <a:off x="5079802" y="20639"/>
            <a:ext cx="6095762" cy="365125"/>
          </a:xfrm>
          <a:prstGeom prst="rect">
            <a:avLst/>
          </a:prstGeom>
        </p:spPr>
        <p:txBody>
          <a:bodyPr vert="horz" lIns="101599" tIns="50799" rIns="101599" bIns="50799" rtlCol="0" anchor="ctr"/>
          <a:lstStyle>
            <a:lvl1pPr algn="ctr" defTabSz="457184">
              <a:defRPr sz="1300">
                <a:solidFill>
                  <a:srgbClr val="FFFFFF"/>
                </a:solidFill>
                <a:latin typeface="Gill Sans" charset="0"/>
                <a:ea typeface="ＭＳ Ｐゴシック" charset="0"/>
                <a:cs typeface="ＭＳ Ｐゴシック" charset="0"/>
                <a:sym typeface="Gill Sans" charset="0"/>
              </a:defRPr>
            </a:lvl1pPr>
          </a:lstStyle>
          <a:p>
            <a:pPr>
              <a:defRPr/>
            </a:pPr>
            <a:endParaRPr lang="fr-FR"/>
          </a:p>
        </p:txBody>
      </p:sp>
      <p:sp>
        <p:nvSpPr>
          <p:cNvPr id="6" name="Slide Number Placeholder 5">
            <a:extLst>
              <a:ext uri="{FF2B5EF4-FFF2-40B4-BE49-F238E27FC236}">
                <a16:creationId xmlns:a16="http://schemas.microsoft.com/office/drawing/2014/main" id="{84C8C224-3406-8754-4E72-299EAA4CC309}"/>
              </a:ext>
            </a:extLst>
          </p:cNvPr>
          <p:cNvSpPr>
            <a:spLocks noGrp="1"/>
          </p:cNvSpPr>
          <p:nvPr>
            <p:ph type="sldNum" sz="quarter" idx="4"/>
          </p:nvPr>
        </p:nvSpPr>
        <p:spPr>
          <a:xfrm>
            <a:off x="11287743" y="20639"/>
            <a:ext cx="1581088" cy="365125"/>
          </a:xfrm>
          <a:prstGeom prst="rect">
            <a:avLst/>
          </a:prstGeom>
        </p:spPr>
        <p:txBody>
          <a:bodyPr vert="horz" wrap="square" lIns="101599" tIns="50799" rIns="101599" bIns="50799" numCol="1" anchor="ctr" anchorCtr="0" compatLnSpc="1">
            <a:prstTxWarp prst="textNoShape">
              <a:avLst/>
            </a:prstTxWarp>
          </a:bodyPr>
          <a:lstStyle>
            <a:lvl1pPr>
              <a:defRPr sz="1600" b="1">
                <a:solidFill>
                  <a:srgbClr val="FFFFFF"/>
                </a:solidFill>
                <a:latin typeface="Gill Sans" panose="020B0502020104020203" pitchFamily="34" charset="-79"/>
                <a:ea typeface="ＭＳ Ｐゴシック" panose="020B0600070205080204" pitchFamily="34" charset="-128"/>
                <a:sym typeface="Gill Sans" panose="020B0502020104020203" pitchFamily="34" charset="-79"/>
              </a:defRPr>
            </a:lvl1pPr>
          </a:lstStyle>
          <a:p>
            <a:pPr>
              <a:defRPr/>
            </a:pPr>
            <a:fld id="{1F41DF30-2AE3-CB46-A4D1-510896F3FC4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5385" r:id="rId1"/>
    <p:sldLayoutId id="2147485378" r:id="rId2"/>
    <p:sldLayoutId id="2147485386" r:id="rId3"/>
    <p:sldLayoutId id="2147485379" r:id="rId4"/>
    <p:sldLayoutId id="2147485387" r:id="rId5"/>
    <p:sldLayoutId id="2147485380" r:id="rId6"/>
    <p:sldLayoutId id="2147485381" r:id="rId7"/>
    <p:sldLayoutId id="2147485388" r:id="rId8"/>
    <p:sldLayoutId id="2147485382" r:id="rId9"/>
    <p:sldLayoutId id="2147485383" r:id="rId10"/>
    <p:sldLayoutId id="2147485384" r:id="rId11"/>
    <p:sldLayoutId id="2147485389" r:id="rId12"/>
    <p:sldLayoutId id="2147485390" r:id="rId13"/>
  </p:sldLayoutIdLst>
  <p:txStyles>
    <p:titleStyle>
      <a:lvl1pPr algn="l" defTabSz="1014388" rtl="0" eaLnBrk="0" fontAlgn="base" hangingPunct="0">
        <a:spcBef>
          <a:spcPct val="0"/>
        </a:spcBef>
        <a:spcAft>
          <a:spcPct val="0"/>
        </a:spcAft>
        <a:defRPr sz="4400" kern="1200" spc="-111">
          <a:solidFill>
            <a:schemeClr val="tx2"/>
          </a:solidFill>
          <a:latin typeface="+mj-lt"/>
          <a:ea typeface="ＭＳ Ｐゴシック" panose="020B0600070205080204" pitchFamily="34" charset="-128"/>
          <a:cs typeface="ＭＳ Ｐゴシック" charset="0"/>
        </a:defRPr>
      </a:lvl1pPr>
      <a:lvl2pPr algn="l" defTabSz="1014388"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l" defTabSz="1014388"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l" defTabSz="1014388"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l" defTabSz="1014388"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189" algn="l" defTabSz="1014388"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378" algn="l" defTabSz="1014388"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566" algn="l" defTabSz="1014388"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754" algn="l" defTabSz="1014388"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201608" indent="-201608" algn="l" defTabSz="1014388" rtl="0" eaLnBrk="0" fontAlgn="base" hangingPunct="0">
        <a:spcBef>
          <a:spcPct val="20000"/>
        </a:spcBef>
        <a:spcAft>
          <a:spcPct val="0"/>
        </a:spcAft>
        <a:buClr>
          <a:schemeClr val="accent1"/>
        </a:buClr>
        <a:buSzPct val="85000"/>
        <a:buFont typeface="Arial" panose="020B0604020202020204" pitchFamily="34" charset="0"/>
        <a:buChar char="•"/>
        <a:defRPr sz="2700" kern="1200">
          <a:solidFill>
            <a:schemeClr val="tx1"/>
          </a:solidFill>
          <a:latin typeface="+mn-lt"/>
          <a:ea typeface="ＭＳ Ｐゴシック" panose="020B0600070205080204" pitchFamily="34" charset="-128"/>
          <a:cs typeface="ＭＳ Ｐゴシック" charset="0"/>
        </a:defRPr>
      </a:lvl1pPr>
      <a:lvl2pPr marL="506400" indent="-201608" algn="l" defTabSz="1014388" rtl="0" eaLnBrk="0" fontAlgn="base" hangingPunct="0">
        <a:spcBef>
          <a:spcPct val="20000"/>
        </a:spcBef>
        <a:spcAft>
          <a:spcPct val="0"/>
        </a:spcAft>
        <a:buClr>
          <a:schemeClr val="accent1"/>
        </a:buClr>
        <a:buSzPct val="85000"/>
        <a:buFont typeface="Arial" panose="020B0604020202020204" pitchFamily="34" charset="0"/>
        <a:buChar char="•"/>
        <a:defRPr sz="2200" kern="1200">
          <a:solidFill>
            <a:schemeClr val="tx1"/>
          </a:solidFill>
          <a:latin typeface="+mn-lt"/>
          <a:ea typeface="ＭＳ Ｐゴシック" panose="020B0600070205080204" pitchFamily="34" charset="-128"/>
          <a:cs typeface="+mn-cs"/>
        </a:defRPr>
      </a:lvl2pPr>
      <a:lvl3pPr marL="811193" indent="-201608" algn="l" defTabSz="1014388" rtl="0" eaLnBrk="0" fontAlgn="base" hangingPunct="0">
        <a:spcBef>
          <a:spcPct val="20000"/>
        </a:spcBef>
        <a:spcAft>
          <a:spcPct val="0"/>
        </a:spcAft>
        <a:buClr>
          <a:schemeClr val="accent1"/>
        </a:buClr>
        <a:buSzPct val="90000"/>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115985" indent="-201608" algn="l" defTabSz="1014388" rtl="0" eaLnBrk="0" fontAlgn="base" hangingPunct="0">
        <a:spcBef>
          <a:spcPct val="20000"/>
        </a:spcBef>
        <a:spcAft>
          <a:spcPct val="0"/>
        </a:spcAft>
        <a:buClr>
          <a:schemeClr val="accent1"/>
        </a:buClr>
        <a:buFont typeface="Arial" panose="020B0604020202020204" pitchFamily="34" charset="0"/>
        <a:buChar char="•"/>
        <a:defRPr kern="1200">
          <a:solidFill>
            <a:schemeClr val="tx1"/>
          </a:solidFill>
          <a:latin typeface="+mn-lt"/>
          <a:ea typeface="ＭＳ Ｐゴシック" panose="020B0600070205080204" pitchFamily="34" charset="-128"/>
          <a:cs typeface="+mn-cs"/>
        </a:defRPr>
      </a:lvl4pPr>
      <a:lvl5pPr marL="1319180" indent="-150809" algn="l" defTabSz="1014388" rtl="0" eaLnBrk="0" fontAlgn="base" hangingPunct="0">
        <a:spcBef>
          <a:spcPct val="20000"/>
        </a:spcBef>
        <a:spcAft>
          <a:spcPct val="0"/>
        </a:spcAft>
        <a:buClr>
          <a:schemeClr val="accent1"/>
        </a:buClr>
        <a:buSzPct val="100000"/>
        <a:buFont typeface="Arial" panose="020B0604020202020204" pitchFamily="34" charset="0"/>
        <a:buChar char="•"/>
        <a:defRPr sz="1600" kern="1200">
          <a:solidFill>
            <a:schemeClr val="tx1"/>
          </a:solidFill>
          <a:latin typeface="+mn-lt"/>
          <a:ea typeface="ＭＳ Ｐゴシック" panose="020B0600070205080204" pitchFamily="34" charset="-128"/>
          <a:cs typeface="+mn-cs"/>
        </a:defRPr>
      </a:lvl5pPr>
      <a:lvl6pPr marL="1523947" indent="-203193" algn="l" defTabSz="1015964"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6pPr>
      <a:lvl7pPr marL="1727140" indent="-203193" algn="l" defTabSz="1015964"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7pPr>
      <a:lvl8pPr marL="1930333" indent="-203193" algn="l" defTabSz="1015964"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8pPr>
      <a:lvl9pPr marL="2133526" indent="-203193" algn="l" defTabSz="1015964"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1015964" rtl="0" eaLnBrk="1" latinLnBrk="0" hangingPunct="1">
        <a:defRPr sz="2000" kern="1200">
          <a:solidFill>
            <a:schemeClr val="tx1"/>
          </a:solidFill>
          <a:latin typeface="+mn-lt"/>
          <a:ea typeface="+mn-ea"/>
          <a:cs typeface="+mn-cs"/>
        </a:defRPr>
      </a:lvl1pPr>
      <a:lvl2pPr marL="507983" algn="l" defTabSz="1015964" rtl="0" eaLnBrk="1" latinLnBrk="0" hangingPunct="1">
        <a:defRPr sz="2000" kern="1200">
          <a:solidFill>
            <a:schemeClr val="tx1"/>
          </a:solidFill>
          <a:latin typeface="+mn-lt"/>
          <a:ea typeface="+mn-ea"/>
          <a:cs typeface="+mn-cs"/>
        </a:defRPr>
      </a:lvl2pPr>
      <a:lvl3pPr marL="1015964" algn="l" defTabSz="1015964" rtl="0" eaLnBrk="1" latinLnBrk="0" hangingPunct="1">
        <a:defRPr sz="2000" kern="1200">
          <a:solidFill>
            <a:schemeClr val="tx1"/>
          </a:solidFill>
          <a:latin typeface="+mn-lt"/>
          <a:ea typeface="+mn-ea"/>
          <a:cs typeface="+mn-cs"/>
        </a:defRPr>
      </a:lvl3pPr>
      <a:lvl4pPr marL="1523947" algn="l" defTabSz="1015964" rtl="0" eaLnBrk="1" latinLnBrk="0" hangingPunct="1">
        <a:defRPr sz="2000" kern="1200">
          <a:solidFill>
            <a:schemeClr val="tx1"/>
          </a:solidFill>
          <a:latin typeface="+mn-lt"/>
          <a:ea typeface="+mn-ea"/>
          <a:cs typeface="+mn-cs"/>
        </a:defRPr>
      </a:lvl4pPr>
      <a:lvl5pPr marL="2031929" algn="l" defTabSz="1015964" rtl="0" eaLnBrk="1" latinLnBrk="0" hangingPunct="1">
        <a:defRPr sz="2000" kern="1200">
          <a:solidFill>
            <a:schemeClr val="tx1"/>
          </a:solidFill>
          <a:latin typeface="+mn-lt"/>
          <a:ea typeface="+mn-ea"/>
          <a:cs typeface="+mn-cs"/>
        </a:defRPr>
      </a:lvl5pPr>
      <a:lvl6pPr marL="2539912" algn="l" defTabSz="1015964" rtl="0" eaLnBrk="1" latinLnBrk="0" hangingPunct="1">
        <a:defRPr sz="2000" kern="1200">
          <a:solidFill>
            <a:schemeClr val="tx1"/>
          </a:solidFill>
          <a:latin typeface="+mn-lt"/>
          <a:ea typeface="+mn-ea"/>
          <a:cs typeface="+mn-cs"/>
        </a:defRPr>
      </a:lvl6pPr>
      <a:lvl7pPr marL="3047894" algn="l" defTabSz="1015964" rtl="0" eaLnBrk="1" latinLnBrk="0" hangingPunct="1">
        <a:defRPr sz="2000" kern="1200">
          <a:solidFill>
            <a:schemeClr val="tx1"/>
          </a:solidFill>
          <a:latin typeface="+mn-lt"/>
          <a:ea typeface="+mn-ea"/>
          <a:cs typeface="+mn-cs"/>
        </a:defRPr>
      </a:lvl7pPr>
      <a:lvl8pPr marL="3555875" algn="l" defTabSz="1015964" rtl="0" eaLnBrk="1" latinLnBrk="0" hangingPunct="1">
        <a:defRPr sz="2000" kern="1200">
          <a:solidFill>
            <a:schemeClr val="tx1"/>
          </a:solidFill>
          <a:latin typeface="+mn-lt"/>
          <a:ea typeface="+mn-ea"/>
          <a:cs typeface="+mn-cs"/>
        </a:defRPr>
      </a:lvl8pPr>
      <a:lvl9pPr marL="4063858" algn="l" defTabSz="101596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oneTexte 1">
            <a:extLst>
              <a:ext uri="{FF2B5EF4-FFF2-40B4-BE49-F238E27FC236}">
                <a16:creationId xmlns:a16="http://schemas.microsoft.com/office/drawing/2014/main" id="{8BCCC14D-0E04-D99B-AB0F-BFD129E511CA}"/>
              </a:ext>
            </a:extLst>
          </p:cNvPr>
          <p:cNvSpPr txBox="1">
            <a:spLocks noChangeArrowheads="1"/>
          </p:cNvSpPr>
          <p:nvPr/>
        </p:nvSpPr>
        <p:spPr bwMode="auto">
          <a:xfrm>
            <a:off x="2793210" y="1422404"/>
            <a:ext cx="1847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endParaRPr lang="fr-FR" altLang="fr-FR"/>
          </a:p>
        </p:txBody>
      </p:sp>
      <p:sp>
        <p:nvSpPr>
          <p:cNvPr id="17410" name="Picture 5" descr="PAIN COUVERTURE.pdf                                            000A54EFMacintosh HD                   C539B353:">
            <a:extLst>
              <a:ext uri="{FF2B5EF4-FFF2-40B4-BE49-F238E27FC236}">
                <a16:creationId xmlns:a16="http://schemas.microsoft.com/office/drawing/2014/main" id="{DC5DB3FC-78E1-6F21-46BA-45A79115E16E}"/>
              </a:ext>
            </a:extLst>
          </p:cNvPr>
          <p:cNvSpPr>
            <a:spLocks noChangeAspect="1" noChangeArrowheads="1"/>
          </p:cNvSpPr>
          <p:nvPr/>
        </p:nvSpPr>
        <p:spPr bwMode="auto">
          <a:xfrm>
            <a:off x="2491585" y="2009775"/>
            <a:ext cx="327342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endParaRPr lang="fr-FR" altLang="fr-FR"/>
          </a:p>
        </p:txBody>
      </p:sp>
      <p:sp>
        <p:nvSpPr>
          <p:cNvPr id="17411" name="ZoneTexte 4">
            <a:extLst>
              <a:ext uri="{FF2B5EF4-FFF2-40B4-BE49-F238E27FC236}">
                <a16:creationId xmlns:a16="http://schemas.microsoft.com/office/drawing/2014/main" id="{7F521395-4B65-91AC-0B53-C0620EAC6C6A}"/>
              </a:ext>
            </a:extLst>
          </p:cNvPr>
          <p:cNvSpPr txBox="1">
            <a:spLocks noChangeArrowheads="1"/>
          </p:cNvSpPr>
          <p:nvPr/>
        </p:nvSpPr>
        <p:spPr bwMode="auto">
          <a:xfrm>
            <a:off x="2198007" y="2353239"/>
            <a:ext cx="1016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rIns="91439">
            <a:spAutoFit/>
          </a:bodyPr>
          <a:lstStyle>
            <a:lvl1pPr>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r>
              <a:rPr lang="fr-FR" altLang="fr-FR" sz="2800" b="1" dirty="0">
                <a:solidFill>
                  <a:schemeClr val="tx1"/>
                </a:solidFill>
                <a:latin typeface="Gill Sans MT" panose="020B0502020104020203" pitchFamily="34" charset="77"/>
              </a:rPr>
              <a:t>Les névralgies pudendales post-opératoires:</a:t>
            </a:r>
          </a:p>
          <a:p>
            <a:r>
              <a:rPr lang="fr-FR" altLang="fr-FR" sz="2800" i="1" dirty="0">
                <a:solidFill>
                  <a:schemeClr val="tx1"/>
                </a:solidFill>
                <a:latin typeface="Gill Sans MT" panose="020B0502020104020203" pitchFamily="34" charset="77"/>
              </a:rPr>
              <a:t>Douleurs neuropathiques vs « </a:t>
            </a:r>
            <a:r>
              <a:rPr lang="fr-FR" altLang="fr-FR" sz="2800" i="1" dirty="0" err="1">
                <a:solidFill>
                  <a:schemeClr val="tx1"/>
                </a:solidFill>
                <a:latin typeface="Gill Sans MT" panose="020B0502020104020203" pitchFamily="34" charset="77"/>
              </a:rPr>
              <a:t>surgery</a:t>
            </a:r>
            <a:r>
              <a:rPr lang="fr-FR" altLang="fr-FR" sz="2800" i="1" dirty="0">
                <a:solidFill>
                  <a:schemeClr val="tx1"/>
                </a:solidFill>
                <a:latin typeface="Gill Sans MT" panose="020B0502020104020203" pitchFamily="34" charset="77"/>
              </a:rPr>
              <a:t> </a:t>
            </a:r>
            <a:r>
              <a:rPr lang="fr-FR" altLang="fr-FR" sz="2800" i="1" dirty="0" err="1">
                <a:solidFill>
                  <a:schemeClr val="tx1"/>
                </a:solidFill>
                <a:latin typeface="Gill Sans MT" panose="020B0502020104020203" pitchFamily="34" charset="77"/>
              </a:rPr>
              <a:t>induced</a:t>
            </a:r>
            <a:r>
              <a:rPr lang="fr-FR" altLang="fr-FR" sz="2800" i="1" dirty="0">
                <a:solidFill>
                  <a:schemeClr val="tx1"/>
                </a:solidFill>
                <a:latin typeface="Gill Sans MT" panose="020B0502020104020203" pitchFamily="34" charset="77"/>
              </a:rPr>
              <a:t> pain-</a:t>
            </a:r>
            <a:r>
              <a:rPr lang="fr-FR" altLang="fr-FR" sz="2800" i="1" dirty="0" err="1">
                <a:solidFill>
                  <a:schemeClr val="tx1"/>
                </a:solidFill>
                <a:latin typeface="Gill Sans MT" panose="020B0502020104020203" pitchFamily="34" charset="77"/>
              </a:rPr>
              <a:t>sensitization</a:t>
            </a:r>
            <a:r>
              <a:rPr lang="fr-FR" altLang="fr-FR" sz="2800" i="1" dirty="0">
                <a:solidFill>
                  <a:schemeClr val="tx1"/>
                </a:solidFill>
                <a:latin typeface="Gill Sans MT" panose="020B0502020104020203" pitchFamily="34" charset="77"/>
              </a:rPr>
              <a:t> »</a:t>
            </a:r>
          </a:p>
        </p:txBody>
      </p:sp>
      <p:pic>
        <p:nvPicPr>
          <p:cNvPr id="17412" name="Image 7" descr="Macintosh HD:Users:eric:Desktop:Logo convergence PP horizontal.jpeg">
            <a:extLst>
              <a:ext uri="{FF2B5EF4-FFF2-40B4-BE49-F238E27FC236}">
                <a16:creationId xmlns:a16="http://schemas.microsoft.com/office/drawing/2014/main" id="{A21AF097-3B54-E447-ECDF-F1EDA927D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635" y="425454"/>
            <a:ext cx="578643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14">
            <a:extLst>
              <a:ext uri="{FF2B5EF4-FFF2-40B4-BE49-F238E27FC236}">
                <a16:creationId xmlns:a16="http://schemas.microsoft.com/office/drawing/2014/main" id="{7EB09F72-FCA1-E933-4195-437084AF1168}"/>
              </a:ext>
            </a:extLst>
          </p:cNvPr>
          <p:cNvSpPr>
            <a:spLocks noChangeArrowheads="1"/>
          </p:cNvSpPr>
          <p:nvPr/>
        </p:nvSpPr>
        <p:spPr bwMode="auto">
          <a:xfrm>
            <a:off x="7278011" y="5711877"/>
            <a:ext cx="28826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rIns="91439">
            <a:spAutoFit/>
          </a:bodyPr>
          <a:lstStyle>
            <a:lvl1pPr>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r>
              <a:rPr lang="fr-FR" altLang="fr-FR" sz="1400" dirty="0">
                <a:solidFill>
                  <a:schemeClr val="tx1"/>
                </a:solidFill>
                <a:latin typeface="Cambria" panose="02040503050406030204" pitchFamily="18" charset="0"/>
                <a:cs typeface="Arial" panose="020B0604020202020204" pitchFamily="34" charset="0"/>
              </a:rPr>
              <a:t>Clinique </a:t>
            </a:r>
            <a:r>
              <a:rPr lang="fr-FR" altLang="fr-FR" sz="1400" dirty="0" err="1">
                <a:solidFill>
                  <a:schemeClr val="tx1"/>
                </a:solidFill>
                <a:latin typeface="Cambria" panose="02040503050406030204" pitchFamily="18" charset="0"/>
                <a:cs typeface="Arial" panose="020B0604020202020204" pitchFamily="34" charset="0"/>
              </a:rPr>
              <a:t>Axium</a:t>
            </a:r>
            <a:r>
              <a:rPr lang="fr-FR" altLang="fr-FR" sz="1400" dirty="0">
                <a:solidFill>
                  <a:schemeClr val="tx1"/>
                </a:solidFill>
                <a:latin typeface="Cambria" panose="02040503050406030204" pitchFamily="18" charset="0"/>
                <a:cs typeface="Arial" panose="020B0604020202020204" pitchFamily="34" charset="0"/>
              </a:rPr>
              <a:t>-Centre L’Avancée</a:t>
            </a:r>
            <a:endParaRPr lang="fr-FR" altLang="ja-JP" sz="1400" dirty="0">
              <a:solidFill>
                <a:schemeClr val="tx1"/>
              </a:solidFill>
              <a:latin typeface="Cambria" panose="02040503050406030204" pitchFamily="18" charset="0"/>
              <a:cs typeface="Arial" panose="020B0604020202020204" pitchFamily="34" charset="0"/>
            </a:endParaRPr>
          </a:p>
          <a:p>
            <a:r>
              <a:rPr lang="fr-FR" altLang="fr-FR" sz="1400" dirty="0">
                <a:solidFill>
                  <a:schemeClr val="tx1"/>
                </a:solidFill>
                <a:latin typeface="Cambria" panose="02040503050406030204" pitchFamily="18" charset="0"/>
                <a:cs typeface="Arial" panose="020B0604020202020204" pitchFamily="34" charset="0"/>
              </a:rPr>
              <a:t> de Réhabilitation Pelvi-périnéale</a:t>
            </a:r>
          </a:p>
          <a:p>
            <a:r>
              <a:rPr lang="fr-FR" altLang="fr-FR" sz="1400" dirty="0">
                <a:solidFill>
                  <a:schemeClr val="tx1"/>
                </a:solidFill>
                <a:latin typeface="Cambria" panose="02040503050406030204" pitchFamily="18" charset="0"/>
                <a:cs typeface="Arial" panose="020B0604020202020204" pitchFamily="34" charset="0"/>
              </a:rPr>
              <a:t>  AIX-EN-PROVENCE.  FRANCE</a:t>
            </a:r>
          </a:p>
        </p:txBody>
      </p:sp>
      <p:pic>
        <p:nvPicPr>
          <p:cNvPr id="17416" name="Picture 4" descr="ix Marseille Université">
            <a:extLst>
              <a:ext uri="{FF2B5EF4-FFF2-40B4-BE49-F238E27FC236}">
                <a16:creationId xmlns:a16="http://schemas.microsoft.com/office/drawing/2014/main" id="{9C4C76B6-794B-2505-01CF-6B9FA7FA1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687" y="6325046"/>
            <a:ext cx="1145257" cy="3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age 15">
            <a:extLst>
              <a:ext uri="{FF2B5EF4-FFF2-40B4-BE49-F238E27FC236}">
                <a16:creationId xmlns:a16="http://schemas.microsoft.com/office/drawing/2014/main" id="{E82063D5-DA28-E83A-7AC2-AA11A55D6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8803" y="5480965"/>
            <a:ext cx="1117138" cy="61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B47106EF-7228-7E85-A87D-D1977FDC6910}"/>
              </a:ext>
            </a:extLst>
          </p:cNvPr>
          <p:cNvSpPr txBox="1"/>
          <p:nvPr/>
        </p:nvSpPr>
        <p:spPr>
          <a:xfrm>
            <a:off x="1693069" y="444503"/>
            <a:ext cx="3783856" cy="1877437"/>
          </a:xfrm>
          <a:prstGeom prst="rect">
            <a:avLst/>
          </a:prstGeom>
          <a:noFill/>
        </p:spPr>
        <p:txBody>
          <a:bodyPr wrap="square">
            <a:spAutoFit/>
          </a:bodyPr>
          <a:lstStyle/>
          <a:p>
            <a:pPr>
              <a:defRPr/>
            </a:pPr>
            <a:r>
              <a:rPr lang="fr-FR" altLang="fr-FR" sz="2000" i="1" dirty="0">
                <a:effectLst>
                  <a:outerShdw blurRad="38100" dist="38100" dir="2700000" algn="tl">
                    <a:srgbClr val="C0C0C0"/>
                  </a:outerShdw>
                </a:effectLst>
                <a:latin typeface="Gill Sans MT" panose="020B0502020104020203" pitchFamily="34" charset="77"/>
              </a:rPr>
              <a:t>         JTPO </a:t>
            </a:r>
          </a:p>
          <a:p>
            <a:pPr>
              <a:defRPr/>
            </a:pPr>
            <a:r>
              <a:rPr lang="fr-FR" altLang="fr-FR" sz="2000" i="1" dirty="0">
                <a:effectLst>
                  <a:outerShdw blurRad="38100" dist="38100" dir="2700000" algn="tl">
                    <a:srgbClr val="C0C0C0"/>
                  </a:outerShdw>
                </a:effectLst>
                <a:latin typeface="Gill Sans MT" panose="020B0502020104020203" pitchFamily="34" charset="77"/>
              </a:rPr>
              <a:t>SFETD / Convergences PP</a:t>
            </a:r>
          </a:p>
          <a:p>
            <a:pPr>
              <a:defRPr/>
            </a:pPr>
            <a:r>
              <a:rPr lang="fr-FR" altLang="fr-FR" sz="2000" i="1" dirty="0">
                <a:effectLst>
                  <a:outerShdw blurRad="38100" dist="38100" dir="2700000" algn="tl">
                    <a:srgbClr val="C0C0C0"/>
                  </a:outerShdw>
                </a:effectLst>
                <a:latin typeface="Gill Sans MT" panose="020B0502020104020203" pitchFamily="34" charset="77"/>
              </a:rPr>
              <a:t>Paris, 06 février 2025</a:t>
            </a:r>
          </a:p>
          <a:p>
            <a:pPr>
              <a:defRPr/>
            </a:pPr>
            <a:r>
              <a:rPr lang="fr-FR" altLang="fr-FR" sz="2400" b="1" i="1" dirty="0">
                <a:effectLst>
                  <a:outerShdw blurRad="38100" dist="38100" dir="2700000" algn="tl">
                    <a:srgbClr val="C0C0C0"/>
                  </a:outerShdw>
                </a:effectLst>
                <a:latin typeface="Gill Sans MT" panose="020B0502020104020203" pitchFamily="34" charset="77"/>
              </a:rPr>
              <a:t>E. BAUTRANT</a:t>
            </a:r>
          </a:p>
          <a:p>
            <a:pPr>
              <a:defRPr/>
            </a:pPr>
            <a:endParaRPr lang="fr-FR" dirty="0"/>
          </a:p>
        </p:txBody>
      </p:sp>
      <p:pic>
        <p:nvPicPr>
          <p:cNvPr id="17419" name="Picture 5" descr="PAIN COUVERTURE.pdf                                            000A54EFMacintosh HD                   C539B353:">
            <a:extLst>
              <a:ext uri="{FF2B5EF4-FFF2-40B4-BE49-F238E27FC236}">
                <a16:creationId xmlns:a16="http://schemas.microsoft.com/office/drawing/2014/main" id="{146A8F15-D6AB-13E2-15B0-E96C40DF0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126" y="3480307"/>
            <a:ext cx="2986911" cy="387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4E5ED018-E90A-34F4-3A13-E0119335A4D5}"/>
              </a:ext>
            </a:extLst>
          </p:cNvPr>
          <p:cNvPicPr>
            <a:picLocks noChangeAspect="1"/>
          </p:cNvPicPr>
          <p:nvPr/>
        </p:nvPicPr>
        <p:blipFill>
          <a:blip r:embed="rId7"/>
          <a:stretch>
            <a:fillRect/>
          </a:stretch>
        </p:blipFill>
        <p:spPr>
          <a:xfrm>
            <a:off x="7382611" y="3903329"/>
            <a:ext cx="3472684" cy="134867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5ACB7-82D7-E05A-0057-63575DDCDA31}"/>
              </a:ext>
            </a:extLst>
          </p:cNvPr>
          <p:cNvSpPr>
            <a:spLocks noGrp="1"/>
          </p:cNvSpPr>
          <p:nvPr>
            <p:ph type="title"/>
          </p:nvPr>
        </p:nvSpPr>
        <p:spPr>
          <a:xfrm>
            <a:off x="1824468" y="849972"/>
            <a:ext cx="9652000" cy="1101725"/>
          </a:xfrm>
        </p:spPr>
        <p:txBody>
          <a:bodyPr>
            <a:normAutofit fontScale="90000"/>
          </a:bodyPr>
          <a:lstStyle/>
          <a:p>
            <a:pPr>
              <a:defRPr/>
            </a:pPr>
            <a:r>
              <a:rPr lang="fr-FR" sz="3600" dirty="0">
                <a:latin typeface="Gill Sans MT" panose="020B0502020104020203" pitchFamily="34" charset="77"/>
              </a:rPr>
              <a:t>Lésion directe par voie vaginale ou périnéale? </a:t>
            </a:r>
            <a:br>
              <a:rPr lang="fr-FR" sz="3200" dirty="0">
                <a:latin typeface="Gill Sans MT" panose="020B0502020104020203" pitchFamily="34" charset="77"/>
              </a:rPr>
            </a:br>
            <a:r>
              <a:rPr lang="fr-FR" sz="2000" dirty="0" err="1">
                <a:solidFill>
                  <a:srgbClr val="00B0F0"/>
                </a:solidFill>
                <a:latin typeface="Gill Sans MT" panose="020B0502020104020203" pitchFamily="34" charset="77"/>
              </a:rPr>
              <a:t>Bautrant</a:t>
            </a:r>
            <a:r>
              <a:rPr lang="fr-FR" sz="2000" dirty="0">
                <a:solidFill>
                  <a:srgbClr val="00B0F0"/>
                </a:solidFill>
                <a:latin typeface="Gill Sans MT" panose="020B0502020104020203" pitchFamily="34" charset="77"/>
              </a:rPr>
              <a:t> E et al.  </a:t>
            </a:r>
            <a:r>
              <a:rPr lang="fr-FR" sz="2000" i="1" dirty="0">
                <a:solidFill>
                  <a:srgbClr val="00B0F0"/>
                </a:solidFill>
                <a:latin typeface="Gill Sans MT" panose="020B0502020104020203" pitchFamily="34" charset="77"/>
              </a:rPr>
              <a:t>Modern </a:t>
            </a:r>
            <a:r>
              <a:rPr lang="fr-FR" sz="2000" i="1" dirty="0" err="1">
                <a:solidFill>
                  <a:srgbClr val="00B0F0"/>
                </a:solidFill>
                <a:latin typeface="Gill Sans MT" panose="020B0502020104020203" pitchFamily="34" charset="77"/>
              </a:rPr>
              <a:t>algorithm</a:t>
            </a:r>
            <a:r>
              <a:rPr lang="fr-FR" sz="2000" i="1" dirty="0">
                <a:solidFill>
                  <a:srgbClr val="00B0F0"/>
                </a:solidFill>
                <a:latin typeface="Gill Sans MT" panose="020B0502020104020203" pitchFamily="34" charset="77"/>
              </a:rPr>
              <a:t> for </a:t>
            </a:r>
            <a:r>
              <a:rPr lang="fr-FR" sz="2000" i="1" dirty="0" err="1">
                <a:solidFill>
                  <a:srgbClr val="00B0F0"/>
                </a:solidFill>
                <a:latin typeface="Gill Sans MT" panose="020B0502020104020203" pitchFamily="34" charset="77"/>
              </a:rPr>
              <a:t>treating</a:t>
            </a:r>
            <a:r>
              <a:rPr lang="fr-FR" sz="2000" i="1" dirty="0">
                <a:solidFill>
                  <a:srgbClr val="00B0F0"/>
                </a:solidFill>
                <a:latin typeface="Gill Sans MT" panose="020B0502020104020203" pitchFamily="34" charset="77"/>
              </a:rPr>
              <a:t> pudendal </a:t>
            </a:r>
            <a:r>
              <a:rPr lang="fr-FR" sz="2000" i="1" dirty="0" err="1">
                <a:solidFill>
                  <a:srgbClr val="00B0F0"/>
                </a:solidFill>
                <a:latin typeface="Gill Sans MT" panose="020B0502020104020203" pitchFamily="34" charset="77"/>
              </a:rPr>
              <a:t>neuralgia</a:t>
            </a:r>
            <a:r>
              <a:rPr lang="fr-FR" sz="2000" i="1" dirty="0">
                <a:solidFill>
                  <a:srgbClr val="00B0F0"/>
                </a:solidFill>
                <a:latin typeface="Gill Sans MT" panose="020B0502020104020203" pitchFamily="34" charset="77"/>
              </a:rPr>
              <a:t>:  212 cases and 104 </a:t>
            </a:r>
            <a:r>
              <a:rPr lang="fr-FR" sz="2000" i="1" dirty="0" err="1">
                <a:solidFill>
                  <a:srgbClr val="00B0F0"/>
                </a:solidFill>
                <a:latin typeface="Gill Sans MT" panose="020B0502020104020203" pitchFamily="34" charset="77"/>
              </a:rPr>
              <a:t>decompressions</a:t>
            </a:r>
            <a:r>
              <a:rPr lang="fr-FR" sz="2000" i="1" dirty="0">
                <a:solidFill>
                  <a:srgbClr val="00B0F0"/>
                </a:solidFill>
                <a:latin typeface="Gill Sans MT" panose="020B0502020104020203" pitchFamily="34" charset="77"/>
              </a:rPr>
              <a:t>. </a:t>
            </a:r>
            <a:br>
              <a:rPr lang="fr-FR" sz="2000" dirty="0">
                <a:solidFill>
                  <a:srgbClr val="00B0F0"/>
                </a:solidFill>
                <a:latin typeface="Gill Sans MT" panose="020B0502020104020203" pitchFamily="34" charset="77"/>
              </a:rPr>
            </a:br>
            <a:r>
              <a:rPr lang="fr-FR" sz="1600" dirty="0">
                <a:solidFill>
                  <a:srgbClr val="00B0F0"/>
                </a:solidFill>
                <a:latin typeface="Gill Sans MT" panose="020B0502020104020203" pitchFamily="34" charset="77"/>
              </a:rPr>
              <a:t>J </a:t>
            </a:r>
            <a:r>
              <a:rPr lang="fr-FR" sz="1600" dirty="0" err="1">
                <a:solidFill>
                  <a:srgbClr val="00B0F0"/>
                </a:solidFill>
                <a:latin typeface="Gill Sans MT" panose="020B0502020104020203" pitchFamily="34" charset="77"/>
              </a:rPr>
              <a:t>Gynecol</a:t>
            </a:r>
            <a:r>
              <a:rPr lang="fr-FR" sz="1600" dirty="0">
                <a:solidFill>
                  <a:srgbClr val="00B0F0"/>
                </a:solidFill>
                <a:latin typeface="Gill Sans MT" panose="020B0502020104020203" pitchFamily="34" charset="77"/>
              </a:rPr>
              <a:t> </a:t>
            </a:r>
            <a:r>
              <a:rPr lang="fr-FR" sz="1600" dirty="0" err="1">
                <a:solidFill>
                  <a:srgbClr val="00B0F0"/>
                </a:solidFill>
                <a:latin typeface="Gill Sans MT" panose="020B0502020104020203" pitchFamily="34" charset="77"/>
              </a:rPr>
              <a:t>Obstet</a:t>
            </a:r>
            <a:r>
              <a:rPr lang="fr-FR" sz="1600" dirty="0">
                <a:solidFill>
                  <a:srgbClr val="00B0F0"/>
                </a:solidFill>
                <a:latin typeface="Gill Sans MT" panose="020B0502020104020203" pitchFamily="34" charset="77"/>
              </a:rPr>
              <a:t> Biol </a:t>
            </a:r>
            <a:r>
              <a:rPr lang="fr-FR" sz="1600" dirty="0" err="1">
                <a:solidFill>
                  <a:srgbClr val="00B0F0"/>
                </a:solidFill>
                <a:latin typeface="Gill Sans MT" panose="020B0502020104020203" pitchFamily="34" charset="77"/>
              </a:rPr>
              <a:t>Reprod</a:t>
            </a:r>
            <a:r>
              <a:rPr lang="fr-FR" sz="1600" dirty="0">
                <a:solidFill>
                  <a:srgbClr val="00B0F0"/>
                </a:solidFill>
                <a:latin typeface="Gill Sans MT" panose="020B0502020104020203" pitchFamily="34" charset="77"/>
              </a:rPr>
              <a:t>. 2003</a:t>
            </a:r>
          </a:p>
        </p:txBody>
      </p:sp>
      <p:sp>
        <p:nvSpPr>
          <p:cNvPr id="54274" name="Espace réservé du contenu 2">
            <a:extLst>
              <a:ext uri="{FF2B5EF4-FFF2-40B4-BE49-F238E27FC236}">
                <a16:creationId xmlns:a16="http://schemas.microsoft.com/office/drawing/2014/main" id="{9A95C1A3-423F-8508-3123-F389DEEABEAA}"/>
              </a:ext>
            </a:extLst>
          </p:cNvPr>
          <p:cNvSpPr>
            <a:spLocks noGrp="1"/>
          </p:cNvSpPr>
          <p:nvPr>
            <p:ph idx="1"/>
          </p:nvPr>
        </p:nvSpPr>
        <p:spPr>
          <a:xfrm>
            <a:off x="2093119" y="1955800"/>
            <a:ext cx="9144000" cy="5418138"/>
          </a:xfrm>
        </p:spPr>
        <p:txBody>
          <a:bodyPr/>
          <a:lstStyle/>
          <a:p>
            <a:pPr>
              <a:defRPr/>
            </a:pPr>
            <a:endParaRPr lang="fr-FR" altLang="fr-FR" sz="1600" dirty="0"/>
          </a:p>
          <a:p>
            <a:pPr>
              <a:defRPr/>
            </a:pPr>
            <a:endParaRPr lang="fr-FR" altLang="fr-FR" dirty="0"/>
          </a:p>
        </p:txBody>
      </p:sp>
      <p:pic>
        <p:nvPicPr>
          <p:cNvPr id="7" name="Image 7" descr="Macintosh HD:Users:eric:Desktop:Logo convergence PP horizontal.jpeg">
            <a:extLst>
              <a:ext uri="{FF2B5EF4-FFF2-40B4-BE49-F238E27FC236}">
                <a16:creationId xmlns:a16="http://schemas.microsoft.com/office/drawing/2014/main" id="{35E55D82-070B-65B7-ECC8-D9341DC2D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301" y="452855"/>
            <a:ext cx="2847306" cy="85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Une image contenant art&#10;&#10;Description générée automatiquement avec une confiance moyenne">
            <a:extLst>
              <a:ext uri="{FF2B5EF4-FFF2-40B4-BE49-F238E27FC236}">
                <a16:creationId xmlns:a16="http://schemas.microsoft.com/office/drawing/2014/main" id="{CBFF254A-54FF-6C52-A20D-770C24B9FD23}"/>
              </a:ext>
            </a:extLst>
          </p:cNvPr>
          <p:cNvPicPr>
            <a:picLocks noChangeAspect="1"/>
          </p:cNvPicPr>
          <p:nvPr/>
        </p:nvPicPr>
        <p:blipFill>
          <a:blip r:embed="rId3"/>
          <a:stretch>
            <a:fillRect/>
          </a:stretch>
        </p:blipFill>
        <p:spPr>
          <a:xfrm>
            <a:off x="2956648" y="1917474"/>
            <a:ext cx="3506759" cy="2685175"/>
          </a:xfrm>
          <a:prstGeom prst="rect">
            <a:avLst/>
          </a:prstGeom>
        </p:spPr>
      </p:pic>
      <p:pic>
        <p:nvPicPr>
          <p:cNvPr id="8" name="Image 7" descr="Une image contenant art&#10;&#10;Description générée automatiquement avec une confiance moyenne">
            <a:extLst>
              <a:ext uri="{FF2B5EF4-FFF2-40B4-BE49-F238E27FC236}">
                <a16:creationId xmlns:a16="http://schemas.microsoft.com/office/drawing/2014/main" id="{4DC432DE-789C-46AE-8912-12CD2B9638B6}"/>
              </a:ext>
            </a:extLst>
          </p:cNvPr>
          <p:cNvPicPr>
            <a:picLocks noChangeAspect="1"/>
          </p:cNvPicPr>
          <p:nvPr/>
        </p:nvPicPr>
        <p:blipFill>
          <a:blip r:embed="rId4"/>
          <a:stretch>
            <a:fillRect/>
          </a:stretch>
        </p:blipFill>
        <p:spPr>
          <a:xfrm>
            <a:off x="7689979" y="2105095"/>
            <a:ext cx="2769926" cy="2737983"/>
          </a:xfrm>
          <a:prstGeom prst="rect">
            <a:avLst/>
          </a:prstGeom>
        </p:spPr>
      </p:pic>
      <p:pic>
        <p:nvPicPr>
          <p:cNvPr id="10" name="Image 9">
            <a:extLst>
              <a:ext uri="{FF2B5EF4-FFF2-40B4-BE49-F238E27FC236}">
                <a16:creationId xmlns:a16="http://schemas.microsoft.com/office/drawing/2014/main" id="{4A5CA83E-1909-C7E3-E0E5-183B42E9CEBB}"/>
              </a:ext>
            </a:extLst>
          </p:cNvPr>
          <p:cNvPicPr>
            <a:picLocks noChangeAspect="1"/>
          </p:cNvPicPr>
          <p:nvPr/>
        </p:nvPicPr>
        <p:blipFill>
          <a:blip r:embed="rId5"/>
          <a:stretch>
            <a:fillRect/>
          </a:stretch>
        </p:blipFill>
        <p:spPr>
          <a:xfrm>
            <a:off x="3124404" y="4844566"/>
            <a:ext cx="2916101" cy="2685175"/>
          </a:xfrm>
          <a:prstGeom prst="rect">
            <a:avLst/>
          </a:prstGeom>
        </p:spPr>
      </p:pic>
      <p:pic>
        <p:nvPicPr>
          <p:cNvPr id="12" name="Image 11" descr="Une image contenant art&#10;&#10;Description générée automatiquement avec une confiance moyenne">
            <a:extLst>
              <a:ext uri="{FF2B5EF4-FFF2-40B4-BE49-F238E27FC236}">
                <a16:creationId xmlns:a16="http://schemas.microsoft.com/office/drawing/2014/main" id="{363BA47D-5F5A-C917-DC1D-AEA3C742B24D}"/>
              </a:ext>
            </a:extLst>
          </p:cNvPr>
          <p:cNvPicPr>
            <a:picLocks noChangeAspect="1"/>
          </p:cNvPicPr>
          <p:nvPr/>
        </p:nvPicPr>
        <p:blipFill>
          <a:blip r:embed="rId6"/>
          <a:stretch>
            <a:fillRect/>
          </a:stretch>
        </p:blipFill>
        <p:spPr>
          <a:xfrm>
            <a:off x="7802844" y="4992369"/>
            <a:ext cx="2618894" cy="2588693"/>
          </a:xfrm>
          <a:prstGeom prst="rect">
            <a:avLst/>
          </a:prstGeom>
        </p:spPr>
      </p:pic>
    </p:spTree>
    <p:extLst>
      <p:ext uri="{BB962C8B-B14F-4D97-AF65-F5344CB8AC3E}">
        <p14:creationId xmlns:p14="http://schemas.microsoft.com/office/powerpoint/2010/main" val="819455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5ACB7-82D7-E05A-0057-63575DDCDA31}"/>
              </a:ext>
            </a:extLst>
          </p:cNvPr>
          <p:cNvSpPr>
            <a:spLocks noGrp="1"/>
          </p:cNvSpPr>
          <p:nvPr>
            <p:ph type="title"/>
          </p:nvPr>
        </p:nvSpPr>
        <p:spPr>
          <a:xfrm>
            <a:off x="1947070" y="1052095"/>
            <a:ext cx="9652000" cy="1101725"/>
          </a:xfrm>
        </p:spPr>
        <p:txBody>
          <a:bodyPr/>
          <a:lstStyle/>
          <a:p>
            <a:pPr>
              <a:defRPr/>
            </a:pPr>
            <a:r>
              <a:rPr lang="fr-FR" sz="3200" dirty="0">
                <a:latin typeface="Gill Sans MT" panose="020B0502020104020203" pitchFamily="34" charset="77"/>
              </a:rPr>
              <a:t>Lésion directe par voie abdominale?</a:t>
            </a:r>
          </a:p>
        </p:txBody>
      </p:sp>
      <p:sp>
        <p:nvSpPr>
          <p:cNvPr id="54274" name="Espace réservé du contenu 2">
            <a:extLst>
              <a:ext uri="{FF2B5EF4-FFF2-40B4-BE49-F238E27FC236}">
                <a16:creationId xmlns:a16="http://schemas.microsoft.com/office/drawing/2014/main" id="{9A95C1A3-423F-8508-3123-F389DEEABEAA}"/>
              </a:ext>
            </a:extLst>
          </p:cNvPr>
          <p:cNvSpPr>
            <a:spLocks noGrp="1"/>
          </p:cNvSpPr>
          <p:nvPr>
            <p:ph idx="1"/>
          </p:nvPr>
        </p:nvSpPr>
        <p:spPr>
          <a:xfrm>
            <a:off x="2093119" y="1955800"/>
            <a:ext cx="9144000" cy="5418138"/>
          </a:xfrm>
        </p:spPr>
        <p:txBody>
          <a:bodyPr/>
          <a:lstStyle/>
          <a:p>
            <a:pPr>
              <a:defRPr/>
            </a:pPr>
            <a:endParaRPr lang="fr-FR" altLang="fr-FR" sz="1600" dirty="0"/>
          </a:p>
          <a:p>
            <a:pPr>
              <a:defRPr/>
            </a:pPr>
            <a:endParaRPr lang="fr-FR" altLang="fr-FR" dirty="0"/>
          </a:p>
        </p:txBody>
      </p:sp>
      <p:pic>
        <p:nvPicPr>
          <p:cNvPr id="5" name="Image 4">
            <a:extLst>
              <a:ext uri="{FF2B5EF4-FFF2-40B4-BE49-F238E27FC236}">
                <a16:creationId xmlns:a16="http://schemas.microsoft.com/office/drawing/2014/main" id="{E49DB36B-DC91-00E3-480F-D40EDF560FCA}"/>
              </a:ext>
            </a:extLst>
          </p:cNvPr>
          <p:cNvPicPr>
            <a:picLocks noChangeAspect="1"/>
          </p:cNvPicPr>
          <p:nvPr/>
        </p:nvPicPr>
        <p:blipFill>
          <a:blip r:embed="rId2"/>
          <a:stretch>
            <a:fillRect/>
          </a:stretch>
        </p:blipFill>
        <p:spPr>
          <a:xfrm rot="5400000">
            <a:off x="4291289" y="1251227"/>
            <a:ext cx="4348523" cy="6153709"/>
          </a:xfrm>
          <a:prstGeom prst="rect">
            <a:avLst/>
          </a:prstGeom>
        </p:spPr>
      </p:pic>
      <p:pic>
        <p:nvPicPr>
          <p:cNvPr id="7" name="Image 7" descr="Macintosh HD:Users:eric:Desktop:Logo convergence PP horizontal.jpeg">
            <a:extLst>
              <a:ext uri="{FF2B5EF4-FFF2-40B4-BE49-F238E27FC236}">
                <a16:creationId xmlns:a16="http://schemas.microsoft.com/office/drawing/2014/main" id="{35E55D82-070B-65B7-ECC8-D9341DC2D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CC4C94-C6E9-FDA0-AA5D-9E264C3A9594}"/>
              </a:ext>
            </a:extLst>
          </p:cNvPr>
          <p:cNvSpPr>
            <a:spLocks noGrp="1"/>
          </p:cNvSpPr>
          <p:nvPr>
            <p:ph type="title"/>
          </p:nvPr>
        </p:nvSpPr>
        <p:spPr/>
        <p:txBody>
          <a:bodyPr>
            <a:normAutofit/>
          </a:bodyPr>
          <a:lstStyle/>
          <a:p>
            <a:r>
              <a:rPr lang="fr-FR" sz="2400" b="1" dirty="0">
                <a:latin typeface="Gill Sans MT" panose="020B0502020104020203" pitchFamily="34" charset="77"/>
              </a:rPr>
              <a:t>La douleur ne peut pas être le seul symptôme d’une lésion directe tronculaire du nerf pudendal !</a:t>
            </a:r>
            <a:endParaRPr lang="fr-FR" sz="2400" dirty="0"/>
          </a:p>
        </p:txBody>
      </p:sp>
      <p:sp>
        <p:nvSpPr>
          <p:cNvPr id="3" name="Espace réservé du contenu 2">
            <a:extLst>
              <a:ext uri="{FF2B5EF4-FFF2-40B4-BE49-F238E27FC236}">
                <a16:creationId xmlns:a16="http://schemas.microsoft.com/office/drawing/2014/main" id="{44AE39D4-8232-66A7-2FC6-2970970052D1}"/>
              </a:ext>
            </a:extLst>
          </p:cNvPr>
          <p:cNvSpPr>
            <a:spLocks noGrp="1"/>
          </p:cNvSpPr>
          <p:nvPr>
            <p:ph idx="1"/>
          </p:nvPr>
        </p:nvSpPr>
        <p:spPr>
          <a:xfrm>
            <a:off x="1904536" y="4314057"/>
            <a:ext cx="9765081" cy="4392488"/>
          </a:xfrm>
        </p:spPr>
        <p:txBody>
          <a:bodyPr/>
          <a:lstStyle/>
          <a:p>
            <a:pPr marL="0" indent="0">
              <a:buNone/>
            </a:pPr>
            <a:r>
              <a:rPr lang="fr-FR" sz="1600" b="1" i="1" dirty="0">
                <a:latin typeface="Gill Sans MT" panose="020B0502020104020203" pitchFamily="34" charset="77"/>
              </a:rPr>
              <a:t>Quelle que soit l’importance de la lésion nerveuse: </a:t>
            </a:r>
            <a:r>
              <a:rPr lang="fr-FR" sz="1600" b="1" i="1" dirty="0" err="1">
                <a:latin typeface="Gill Sans MT" panose="020B0502020104020203" pitchFamily="34" charset="77"/>
              </a:rPr>
              <a:t>neuropraxie</a:t>
            </a:r>
            <a:r>
              <a:rPr lang="fr-FR" sz="1600" b="1" i="1" dirty="0">
                <a:latin typeface="Gill Sans MT" panose="020B0502020104020203" pitchFamily="34" charset="77"/>
              </a:rPr>
              <a:t>, </a:t>
            </a:r>
            <a:r>
              <a:rPr lang="fr-FR" sz="1600" b="1" i="1" dirty="0" err="1">
                <a:latin typeface="Gill Sans MT" panose="020B0502020104020203" pitchFamily="34" charset="77"/>
              </a:rPr>
              <a:t>axonotmesis</a:t>
            </a:r>
            <a:r>
              <a:rPr lang="fr-FR" sz="1600" b="1" i="1" dirty="0">
                <a:latin typeface="Gill Sans MT" panose="020B0502020104020203" pitchFamily="34" charset="77"/>
              </a:rPr>
              <a:t>, </a:t>
            </a:r>
            <a:r>
              <a:rPr lang="fr-FR" sz="1600" b="1" i="1" dirty="0" err="1">
                <a:latin typeface="Gill Sans MT" panose="020B0502020104020203" pitchFamily="34" charset="77"/>
              </a:rPr>
              <a:t>neurotmesis</a:t>
            </a:r>
            <a:r>
              <a:rPr lang="fr-FR" sz="1600" b="1" i="1" dirty="0">
                <a:latin typeface="Gill Sans MT" panose="020B0502020104020203" pitchFamily="34" charset="77"/>
              </a:rPr>
              <a:t> </a:t>
            </a:r>
            <a:r>
              <a:rPr lang="fr-FR" sz="1600" i="1" dirty="0">
                <a:latin typeface="Gill Sans MT" panose="020B0502020104020203" pitchFamily="34" charset="77"/>
              </a:rPr>
              <a:t>(classification de Sunderland):`</a:t>
            </a:r>
          </a:p>
          <a:p>
            <a:r>
              <a:rPr lang="fr-FR" sz="1600" dirty="0">
                <a:latin typeface="Gill Sans MT" panose="020B0502020104020203" pitchFamily="34" charset="77"/>
              </a:rPr>
              <a:t>Perte de sensibilité : hypoesthésie, anesthésie du territoire nerveux +++</a:t>
            </a:r>
          </a:p>
          <a:p>
            <a:r>
              <a:rPr lang="fr-FR" sz="1600" dirty="0">
                <a:latin typeface="Gill Sans MT" panose="020B0502020104020203" pitchFamily="34" charset="77"/>
              </a:rPr>
              <a:t>Atteinte motrice (nerf moteur): incontinence urinaire et anale +++</a:t>
            </a:r>
          </a:p>
          <a:p>
            <a:r>
              <a:rPr lang="fr-FR" sz="1600" dirty="0">
                <a:latin typeface="Gill Sans MT" panose="020B0502020104020203" pitchFamily="34" charset="77"/>
              </a:rPr>
              <a:t>Amyotrophie++</a:t>
            </a:r>
          </a:p>
          <a:p>
            <a:r>
              <a:rPr lang="fr-FR" sz="1600" dirty="0">
                <a:latin typeface="Gill Sans MT" panose="020B0502020104020203" pitchFamily="34" charset="77"/>
              </a:rPr>
              <a:t>Symptomatologie douloureuse est secondaire et inconstante ++ </a:t>
            </a:r>
            <a:r>
              <a:rPr lang="fr-FR" sz="1400" dirty="0">
                <a:solidFill>
                  <a:srgbClr val="00B0F0"/>
                </a:solidFill>
                <a:latin typeface="Gill Sans MT" panose="020B0502020104020203" pitchFamily="34" charset="77"/>
              </a:rPr>
              <a:t>Wang M et al. </a:t>
            </a:r>
            <a:r>
              <a:rPr lang="fr-FR" sz="1400" dirty="0" err="1">
                <a:solidFill>
                  <a:srgbClr val="00B0F0"/>
                </a:solidFill>
                <a:latin typeface="Gill Sans MT" panose="020B0502020104020203" pitchFamily="34" charset="77"/>
              </a:rPr>
              <a:t>Peripheral</a:t>
            </a:r>
            <a:r>
              <a:rPr lang="fr-FR" sz="1400" dirty="0">
                <a:solidFill>
                  <a:srgbClr val="00B0F0"/>
                </a:solidFill>
                <a:latin typeface="Gill Sans MT" panose="020B0502020104020203" pitchFamily="34" charset="77"/>
              </a:rPr>
              <a:t> nerve </a:t>
            </a:r>
            <a:r>
              <a:rPr lang="fr-FR" sz="1400" dirty="0" err="1">
                <a:solidFill>
                  <a:srgbClr val="00B0F0"/>
                </a:solidFill>
                <a:latin typeface="Gill Sans MT" panose="020B0502020104020203" pitchFamily="34" charset="77"/>
              </a:rPr>
              <a:t>injury</a:t>
            </a:r>
            <a:r>
              <a:rPr lang="fr-FR" sz="1400" dirty="0">
                <a:solidFill>
                  <a:srgbClr val="00B0F0"/>
                </a:solidFill>
                <a:latin typeface="Gill Sans MT" panose="020B0502020104020203" pitchFamily="34" charset="77"/>
              </a:rPr>
              <a:t>, </a:t>
            </a:r>
            <a:r>
              <a:rPr lang="fr-FR" sz="1400" dirty="0" err="1">
                <a:solidFill>
                  <a:srgbClr val="00B0F0"/>
                </a:solidFill>
                <a:latin typeface="Gill Sans MT" panose="020B0502020104020203" pitchFamily="34" charset="77"/>
              </a:rPr>
              <a:t>scarring</a:t>
            </a:r>
            <a:r>
              <a:rPr lang="fr-FR" sz="1400" dirty="0">
                <a:solidFill>
                  <a:srgbClr val="00B0F0"/>
                </a:solidFill>
                <a:latin typeface="Gill Sans MT" panose="020B0502020104020203" pitchFamily="34" charset="77"/>
              </a:rPr>
              <a:t> and </a:t>
            </a:r>
            <a:r>
              <a:rPr lang="fr-FR" sz="1400" dirty="0" err="1">
                <a:solidFill>
                  <a:srgbClr val="00B0F0"/>
                </a:solidFill>
                <a:latin typeface="Gill Sans MT" panose="020B0502020104020203" pitchFamily="34" charset="77"/>
              </a:rPr>
              <a:t>recovery</a:t>
            </a:r>
            <a:r>
              <a:rPr lang="fr-FR" sz="1400" dirty="0">
                <a:solidFill>
                  <a:srgbClr val="00B0F0"/>
                </a:solidFill>
                <a:latin typeface="Gill Sans MT" panose="020B0502020104020203" pitchFamily="34" charset="77"/>
              </a:rPr>
              <a:t>. </a:t>
            </a:r>
            <a:r>
              <a:rPr lang="fr-FR" sz="1400" dirty="0" err="1">
                <a:solidFill>
                  <a:srgbClr val="00B0F0"/>
                </a:solidFill>
                <a:latin typeface="Gill Sans MT" panose="020B0502020104020203" pitchFamily="34" charset="77"/>
              </a:rPr>
              <a:t>Connect</a:t>
            </a:r>
            <a:r>
              <a:rPr lang="fr-FR" sz="1400" dirty="0">
                <a:solidFill>
                  <a:srgbClr val="00B0F0"/>
                </a:solidFill>
                <a:latin typeface="Gill Sans MT" panose="020B0502020104020203" pitchFamily="34" charset="77"/>
              </a:rPr>
              <a:t> Tissue </a:t>
            </a:r>
            <a:r>
              <a:rPr lang="fr-FR" sz="1400" dirty="0" err="1">
                <a:solidFill>
                  <a:srgbClr val="00B0F0"/>
                </a:solidFill>
                <a:latin typeface="Gill Sans MT" panose="020B0502020104020203" pitchFamily="34" charset="77"/>
              </a:rPr>
              <a:t>Res</a:t>
            </a:r>
            <a:r>
              <a:rPr lang="fr-FR" sz="1400" dirty="0">
                <a:solidFill>
                  <a:srgbClr val="00B0F0"/>
                </a:solidFill>
                <a:latin typeface="Gill Sans MT" panose="020B0502020104020203" pitchFamily="34" charset="77"/>
              </a:rPr>
              <a:t>. 2019</a:t>
            </a:r>
          </a:p>
          <a:p>
            <a:pPr marL="0" indent="0">
              <a:buNone/>
            </a:pPr>
            <a:endParaRPr lang="fr-FR" sz="1600" b="1" dirty="0">
              <a:solidFill>
                <a:schemeClr val="tx2"/>
              </a:solidFill>
              <a:latin typeface="Gill Sans MT" panose="020B0502020104020203" pitchFamily="34" charset="77"/>
            </a:endParaRPr>
          </a:p>
          <a:p>
            <a:pPr marL="0" indent="0">
              <a:buNone/>
            </a:pPr>
            <a:r>
              <a:rPr lang="fr-FR" sz="1600" b="1" i="1" u="sng" dirty="0">
                <a:solidFill>
                  <a:schemeClr val="tx2"/>
                </a:solidFill>
                <a:latin typeface="Gill Sans MT" panose="020B0502020104020203" pitchFamily="34" charset="77"/>
              </a:rPr>
              <a:t>Aucune preuve robuste de la possibilité d’une lésion du nerf pudendal au cours d’une chirurgie pelvienne: </a:t>
            </a:r>
            <a:r>
              <a:rPr lang="fr-FR" sz="1600" dirty="0">
                <a:latin typeface="Gill Sans MT" panose="020B0502020104020203" pitchFamily="34" charset="77"/>
              </a:rPr>
              <a:t>hystérectomies, </a:t>
            </a:r>
            <a:r>
              <a:rPr lang="fr-FR" sz="1600" dirty="0" err="1">
                <a:latin typeface="Gill Sans MT" panose="020B0502020104020203" pitchFamily="34" charset="77"/>
              </a:rPr>
              <a:t>promonto</a:t>
            </a:r>
            <a:r>
              <a:rPr lang="fr-FR" sz="1600" dirty="0">
                <a:latin typeface="Gill Sans MT" panose="020B0502020104020203" pitchFamily="34" charset="77"/>
              </a:rPr>
              <a:t>-fixations, chirurgies périnéales, bandelettes y compris la sacro-</a:t>
            </a:r>
            <a:r>
              <a:rPr lang="fr-FR" sz="1600" dirty="0" err="1">
                <a:latin typeface="Gill Sans MT" panose="020B0502020104020203" pitchFamily="34" charset="77"/>
              </a:rPr>
              <a:t>spinofixation</a:t>
            </a:r>
            <a:endParaRPr lang="fr-FR" sz="1600" b="1" dirty="0">
              <a:solidFill>
                <a:schemeClr val="tx2"/>
              </a:solidFill>
              <a:latin typeface="Gill Sans MT" panose="020B0502020104020203" pitchFamily="34" charset="77"/>
            </a:endParaRPr>
          </a:p>
        </p:txBody>
      </p:sp>
      <p:pic>
        <p:nvPicPr>
          <p:cNvPr id="5" name="Image 4">
            <a:extLst>
              <a:ext uri="{FF2B5EF4-FFF2-40B4-BE49-F238E27FC236}">
                <a16:creationId xmlns:a16="http://schemas.microsoft.com/office/drawing/2014/main" id="{564EA932-DD6B-B7A0-0631-6C6AF14B38D5}"/>
              </a:ext>
            </a:extLst>
          </p:cNvPr>
          <p:cNvPicPr>
            <a:picLocks noChangeAspect="1"/>
          </p:cNvPicPr>
          <p:nvPr/>
        </p:nvPicPr>
        <p:blipFill>
          <a:blip r:embed="rId2"/>
          <a:stretch>
            <a:fillRect/>
          </a:stretch>
        </p:blipFill>
        <p:spPr>
          <a:xfrm>
            <a:off x="1876525" y="1693864"/>
            <a:ext cx="7344816" cy="2221059"/>
          </a:xfrm>
          <a:prstGeom prst="rect">
            <a:avLst/>
          </a:prstGeom>
        </p:spPr>
      </p:pic>
      <p:sp>
        <p:nvSpPr>
          <p:cNvPr id="6" name="ZoneTexte 5">
            <a:extLst>
              <a:ext uri="{FF2B5EF4-FFF2-40B4-BE49-F238E27FC236}">
                <a16:creationId xmlns:a16="http://schemas.microsoft.com/office/drawing/2014/main" id="{2BBE1062-82A3-6739-FEAF-77FF6C3EEF94}"/>
              </a:ext>
            </a:extLst>
          </p:cNvPr>
          <p:cNvSpPr txBox="1"/>
          <p:nvPr/>
        </p:nvSpPr>
        <p:spPr>
          <a:xfrm>
            <a:off x="4324797" y="2907871"/>
            <a:ext cx="1371850" cy="769441"/>
          </a:xfrm>
          <a:prstGeom prst="rect">
            <a:avLst/>
          </a:prstGeom>
          <a:noFill/>
        </p:spPr>
        <p:txBody>
          <a:bodyPr wrap="none" rtlCol="0">
            <a:spAutoFit/>
          </a:bodyPr>
          <a:lstStyle/>
          <a:p>
            <a:r>
              <a:rPr lang="fr-FR" sz="1200" i="1" dirty="0">
                <a:latin typeface="Gill Sans MT" panose="020B0502020104020203" pitchFamily="34" charset="77"/>
              </a:rPr>
              <a:t>Int. J. Mol. </a:t>
            </a:r>
            <a:r>
              <a:rPr lang="fr-FR" sz="1200" i="1" dirty="0" err="1">
                <a:latin typeface="Gill Sans MT" panose="020B0502020104020203" pitchFamily="34" charset="77"/>
              </a:rPr>
              <a:t>Sci</a:t>
            </a:r>
            <a:r>
              <a:rPr lang="fr-FR" sz="1200" i="1" dirty="0">
                <a:latin typeface="Gill Sans MT" panose="020B0502020104020203" pitchFamily="34" charset="77"/>
              </a:rPr>
              <a:t>. </a:t>
            </a:r>
            <a:r>
              <a:rPr lang="fr-FR" sz="1200" b="1" dirty="0">
                <a:latin typeface="Gill Sans MT" panose="020B0502020104020203" pitchFamily="34" charset="77"/>
              </a:rPr>
              <a:t>2022</a:t>
            </a:r>
            <a:r>
              <a:rPr lang="fr-FR" sz="1200" dirty="0">
                <a:latin typeface="Gill Sans MT" panose="020B0502020104020203" pitchFamily="34" charset="77"/>
              </a:rPr>
              <a:t> </a:t>
            </a:r>
          </a:p>
          <a:p>
            <a:endParaRPr lang="fr-FR" dirty="0"/>
          </a:p>
        </p:txBody>
      </p:sp>
    </p:spTree>
    <p:extLst>
      <p:ext uri="{BB962C8B-B14F-4D97-AF65-F5344CB8AC3E}">
        <p14:creationId xmlns:p14="http://schemas.microsoft.com/office/powerpoint/2010/main" val="36068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731FA4-FBFD-AC16-0349-78501E0CF29D}"/>
              </a:ext>
            </a:extLst>
          </p:cNvPr>
          <p:cNvSpPr>
            <a:spLocks noGrp="1"/>
          </p:cNvSpPr>
          <p:nvPr>
            <p:ph type="title"/>
          </p:nvPr>
        </p:nvSpPr>
        <p:spPr>
          <a:xfrm>
            <a:off x="2201069" y="1001692"/>
            <a:ext cx="9144000" cy="1101725"/>
          </a:xfrm>
        </p:spPr>
        <p:txBody>
          <a:bodyPr>
            <a:normAutofit/>
          </a:bodyPr>
          <a:lstStyle/>
          <a:p>
            <a:r>
              <a:rPr lang="fr-FR" sz="3200" dirty="0">
                <a:latin typeface="Gill Sans MT" panose="020B0502020104020203" pitchFamily="34" charset="77"/>
              </a:rPr>
              <a:t>2°) NP par compression canalaire décompensée </a:t>
            </a:r>
          </a:p>
        </p:txBody>
      </p:sp>
      <p:sp>
        <p:nvSpPr>
          <p:cNvPr id="3" name="Espace réservé du contenu 2">
            <a:extLst>
              <a:ext uri="{FF2B5EF4-FFF2-40B4-BE49-F238E27FC236}">
                <a16:creationId xmlns:a16="http://schemas.microsoft.com/office/drawing/2014/main" id="{99E19EAB-7184-1B81-0B92-C42D6085D38F}"/>
              </a:ext>
            </a:extLst>
          </p:cNvPr>
          <p:cNvSpPr>
            <a:spLocks noGrp="1"/>
          </p:cNvSpPr>
          <p:nvPr>
            <p:ph idx="1"/>
          </p:nvPr>
        </p:nvSpPr>
        <p:spPr>
          <a:xfrm>
            <a:off x="2308573" y="2807519"/>
            <a:ext cx="9144000" cy="5418138"/>
          </a:xfrm>
        </p:spPr>
        <p:txBody>
          <a:bodyPr/>
          <a:lstStyle/>
          <a:p>
            <a:r>
              <a:rPr lang="fr-FR" dirty="0">
                <a:latin typeface="Gill Sans MT" panose="020B0502020104020203" pitchFamily="34" charset="77"/>
              </a:rPr>
              <a:t>Mode d’entrée fréquente dans la maladie</a:t>
            </a:r>
          </a:p>
          <a:p>
            <a:r>
              <a:rPr lang="fr-FR" dirty="0">
                <a:latin typeface="Gill Sans MT" panose="020B0502020104020203" pitchFamily="34" charset="77"/>
              </a:rPr>
              <a:t>Secondaire à l’augmentation des influx nociceptifs dans le territoire pudendal induite par le geste opératoire</a:t>
            </a:r>
          </a:p>
          <a:p>
            <a:r>
              <a:rPr lang="fr-FR" dirty="0">
                <a:latin typeface="Gill Sans MT" panose="020B0502020104020203" pitchFamily="34" charset="77"/>
              </a:rPr>
              <a:t>Peut survenir à l’occasion de toute procédure périnéale :</a:t>
            </a:r>
          </a:p>
          <a:p>
            <a:pPr marL="0" indent="0">
              <a:buNone/>
            </a:pPr>
            <a:r>
              <a:rPr lang="fr-FR" dirty="0">
                <a:latin typeface="Gill Sans MT" panose="020B0502020104020203" pitchFamily="34" charset="77"/>
              </a:rPr>
              <a:t>  (chirurgies anales, vulvaires, vaginales, périnéales)</a:t>
            </a:r>
          </a:p>
          <a:p>
            <a:pPr marL="0" indent="0">
              <a:buNone/>
            </a:pPr>
            <a:endParaRPr lang="fr-FR" dirty="0"/>
          </a:p>
          <a:p>
            <a:pPr marL="0" indent="0">
              <a:buNone/>
            </a:pPr>
            <a:r>
              <a:rPr lang="fr-FR" sz="1800" dirty="0">
                <a:solidFill>
                  <a:srgbClr val="00B0F0"/>
                </a:solidFill>
                <a:latin typeface="Gill Sans MT" panose="020B0502020104020203" pitchFamily="34" charset="77"/>
              </a:rPr>
              <a:t>Labat JJ et al. Diagnostic </a:t>
            </a:r>
            <a:r>
              <a:rPr lang="fr-FR" sz="1800" dirty="0" err="1">
                <a:solidFill>
                  <a:srgbClr val="00B0F0"/>
                </a:solidFill>
                <a:latin typeface="Gill Sans MT" panose="020B0502020104020203" pitchFamily="34" charset="77"/>
              </a:rPr>
              <a:t>criteria</a:t>
            </a:r>
            <a:r>
              <a:rPr lang="fr-FR" sz="1800" dirty="0">
                <a:solidFill>
                  <a:srgbClr val="00B0F0"/>
                </a:solidFill>
                <a:latin typeface="Gill Sans MT" panose="020B0502020104020203" pitchFamily="34" charset="77"/>
              </a:rPr>
              <a:t> for pudendal </a:t>
            </a:r>
            <a:r>
              <a:rPr lang="fr-FR" sz="1800" dirty="0" err="1">
                <a:solidFill>
                  <a:srgbClr val="00B0F0"/>
                </a:solidFill>
                <a:latin typeface="Gill Sans MT" panose="020B0502020104020203" pitchFamily="34" charset="77"/>
              </a:rPr>
              <a:t>neuralgia</a:t>
            </a:r>
            <a:r>
              <a:rPr lang="fr-FR" sz="1800" dirty="0">
                <a:solidFill>
                  <a:srgbClr val="00B0F0"/>
                </a:solidFill>
                <a:latin typeface="Gill Sans MT" panose="020B0502020104020203" pitchFamily="34" charset="77"/>
              </a:rPr>
              <a:t> by pudendal nerve </a:t>
            </a:r>
            <a:r>
              <a:rPr lang="fr-FR" sz="1800" dirty="0" err="1">
                <a:solidFill>
                  <a:srgbClr val="00B0F0"/>
                </a:solidFill>
                <a:latin typeface="Gill Sans MT" panose="020B0502020104020203" pitchFamily="34" charset="77"/>
              </a:rPr>
              <a:t>entrapment</a:t>
            </a:r>
            <a:r>
              <a:rPr lang="fr-FR" sz="1800" dirty="0">
                <a:solidFill>
                  <a:srgbClr val="00B0F0"/>
                </a:solidFill>
                <a:latin typeface="Gill Sans MT" panose="020B0502020104020203" pitchFamily="34" charset="77"/>
              </a:rPr>
              <a:t> (Nantes </a:t>
            </a:r>
            <a:r>
              <a:rPr lang="fr-FR" sz="1800" dirty="0" err="1">
                <a:solidFill>
                  <a:srgbClr val="00B0F0"/>
                </a:solidFill>
                <a:latin typeface="Gill Sans MT" panose="020B0502020104020203" pitchFamily="34" charset="77"/>
              </a:rPr>
              <a:t>criteria</a:t>
            </a:r>
            <a:r>
              <a:rPr lang="fr-FR" sz="1800" dirty="0">
                <a:solidFill>
                  <a:srgbClr val="00B0F0"/>
                </a:solidFill>
                <a:latin typeface="Gill Sans MT" panose="020B0502020104020203" pitchFamily="34" charset="77"/>
              </a:rPr>
              <a:t>). </a:t>
            </a:r>
            <a:r>
              <a:rPr lang="fr-FR" sz="1800" dirty="0" err="1">
                <a:solidFill>
                  <a:srgbClr val="00B0F0"/>
                </a:solidFill>
                <a:latin typeface="Gill Sans MT" panose="020B0502020104020203" pitchFamily="34" charset="77"/>
              </a:rPr>
              <a:t>Neurourol</a:t>
            </a:r>
            <a:r>
              <a:rPr lang="fr-FR" sz="1800" dirty="0">
                <a:solidFill>
                  <a:srgbClr val="00B0F0"/>
                </a:solidFill>
                <a:latin typeface="Gill Sans MT" panose="020B0502020104020203" pitchFamily="34" charset="77"/>
              </a:rPr>
              <a:t> </a:t>
            </a:r>
            <a:r>
              <a:rPr lang="fr-FR" sz="1800" dirty="0" err="1">
                <a:solidFill>
                  <a:srgbClr val="00B0F0"/>
                </a:solidFill>
                <a:latin typeface="Gill Sans MT" panose="020B0502020104020203" pitchFamily="34" charset="77"/>
              </a:rPr>
              <a:t>Urodyn</a:t>
            </a:r>
            <a:r>
              <a:rPr lang="fr-FR" sz="1800" dirty="0">
                <a:solidFill>
                  <a:srgbClr val="00B0F0"/>
                </a:solidFill>
                <a:latin typeface="Gill Sans MT" panose="020B0502020104020203" pitchFamily="34" charset="77"/>
              </a:rPr>
              <a:t> 2008</a:t>
            </a:r>
          </a:p>
          <a:p>
            <a:endParaRPr lang="fr-FR" dirty="0"/>
          </a:p>
        </p:txBody>
      </p:sp>
      <p:pic>
        <p:nvPicPr>
          <p:cNvPr id="5" name="Image 7" descr="Macintosh HD:Users:eric:Desktop:Logo convergence PP horizontal.jpeg">
            <a:extLst>
              <a:ext uri="{FF2B5EF4-FFF2-40B4-BE49-F238E27FC236}">
                <a16:creationId xmlns:a16="http://schemas.microsoft.com/office/drawing/2014/main" id="{69D3AF85-A275-2067-8F52-61AD7D2D9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9294" y="425624"/>
            <a:ext cx="29194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23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B08D415-94CB-1DAE-E1EB-F5DB02143D98}"/>
              </a:ext>
            </a:extLst>
          </p:cNvPr>
          <p:cNvSpPr>
            <a:spLocks noGrp="1" noChangeArrowheads="1"/>
          </p:cNvSpPr>
          <p:nvPr>
            <p:ph type="title"/>
          </p:nvPr>
        </p:nvSpPr>
        <p:spPr/>
        <p:txBody>
          <a:bodyPr wrap="square" numCol="1" anchorCtr="0" compatLnSpc="1">
            <a:prstTxWarp prst="textNoShape">
              <a:avLst/>
            </a:prstTxWarp>
            <a:normAutofit/>
          </a:bodyPr>
          <a:lstStyle/>
          <a:p>
            <a:pPr eaLnBrk="1" hangingPunct="1"/>
            <a:r>
              <a:rPr lang="fr-FR" altLang="fr-FR" sz="3600" dirty="0">
                <a:latin typeface="Gill Sans MT" panose="020B0502020104020203" pitchFamily="34" charset="77"/>
              </a:rPr>
              <a:t>Mécanismes biophysiques de la compression canalaire</a:t>
            </a:r>
          </a:p>
        </p:txBody>
      </p:sp>
      <p:pic>
        <p:nvPicPr>
          <p:cNvPr id="40962" name="Picture 3" descr="&#10;fig_1b.tif                                                     0011CE8BMacintosh HD                   BCFBA53B:">
            <a:extLst>
              <a:ext uri="{FF2B5EF4-FFF2-40B4-BE49-F238E27FC236}">
                <a16:creationId xmlns:a16="http://schemas.microsoft.com/office/drawing/2014/main" id="{1899FFAB-2D88-1ADE-48DF-CA003124F1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04461" y="2201863"/>
            <a:ext cx="5737225" cy="4572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RM CANAL D'ALCOCK P#27690F.pdf                                000A4F3AMacintosh HD                   C539B353:">
            <a:extLst>
              <a:ext uri="{FF2B5EF4-FFF2-40B4-BE49-F238E27FC236}">
                <a16:creationId xmlns:a16="http://schemas.microsoft.com/office/drawing/2014/main" id="{DEB04417-CB6E-32B1-3333-E3B65707F82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132810" y="1169988"/>
            <a:ext cx="4306887" cy="6096000"/>
          </a:xfrm>
        </p:spPr>
      </p:pic>
      <p:pic>
        <p:nvPicPr>
          <p:cNvPr id="34818" name="Picture 2" descr="IMGP0532 bis.tiff                                              0003F75AMacintosh HD                   BCFBA53B:">
            <a:extLst>
              <a:ext uri="{FF2B5EF4-FFF2-40B4-BE49-F238E27FC236}">
                <a16:creationId xmlns:a16="http://schemas.microsoft.com/office/drawing/2014/main" id="{8277C673-BC2E-C010-9A51-F93262B6F123}"/>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2836" y="1169992"/>
            <a:ext cx="39195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IMGP0534 bis.tiff                                              0003F75AMacintosh HD                   BCFBA53B:">
            <a:extLst>
              <a:ext uri="{FF2B5EF4-FFF2-40B4-BE49-F238E27FC236}">
                <a16:creationId xmlns:a16="http://schemas.microsoft.com/office/drawing/2014/main" id="{93CED75F-6D62-8A8C-7458-460553DF5B9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2832" y="4210050"/>
            <a:ext cx="3948112"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ZoneTexte 1">
            <a:extLst>
              <a:ext uri="{FF2B5EF4-FFF2-40B4-BE49-F238E27FC236}">
                <a16:creationId xmlns:a16="http://schemas.microsoft.com/office/drawing/2014/main" id="{E19D7BE3-29E9-0B90-D722-0A6FD7095062}"/>
              </a:ext>
            </a:extLst>
          </p:cNvPr>
          <p:cNvSpPr txBox="1">
            <a:spLocks noChangeArrowheads="1"/>
          </p:cNvSpPr>
          <p:nvPr/>
        </p:nvSpPr>
        <p:spPr bwMode="auto">
          <a:xfrm>
            <a:off x="2132811" y="-598376"/>
            <a:ext cx="9520237" cy="59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9" tIns="50799" rIns="101599" bIns="50799">
            <a:spAutoFit/>
          </a:bodyPr>
          <a:lstStyle>
            <a:lvl1pPr>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1pPr>
            <a:lvl2pPr marL="742950" indent="-28575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2pPr>
            <a:lvl3pPr marL="11430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3pPr>
            <a:lvl4pPr marL="16002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4pPr>
            <a:lvl5pPr marL="2057400" indent="-228600">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5pPr>
            <a:lvl6pPr marL="25146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6pPr>
            <a:lvl7pPr marL="29718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7pPr>
            <a:lvl8pPr marL="34290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8pPr>
            <a:lvl9pPr marL="3886200" indent="-228600" defTabSz="455613" eaLnBrk="0" fontAlgn="base" hangingPunct="0">
              <a:spcBef>
                <a:spcPct val="0"/>
              </a:spcBef>
              <a:spcAft>
                <a:spcPct val="0"/>
              </a:spcAft>
              <a:defRPr sz="3200">
                <a:solidFill>
                  <a:srgbClr val="000000"/>
                </a:solidFill>
                <a:latin typeface="Gill Sans" panose="020B0502020104020203" pitchFamily="34" charset="-79"/>
                <a:ea typeface="ＭＳ Ｐゴシック" panose="020B0600070205080204" pitchFamily="34" charset="-128"/>
                <a:sym typeface="Gill Sans" panose="020B0502020104020203" pitchFamily="34" charset="-79"/>
              </a:defRPr>
            </a:lvl9pPr>
          </a:lstStyle>
          <a:p>
            <a:r>
              <a:rPr lang="fr-FR" altLang="fr-FR" dirty="0">
                <a:solidFill>
                  <a:srgbClr val="FF6600"/>
                </a:solidFill>
                <a:latin typeface="Gill Sans MT" panose="020B0502020104020203" pitchFamily="34" charset="77"/>
              </a:rPr>
              <a:t>Imagerie et syndromes d’</a:t>
            </a:r>
            <a:r>
              <a:rPr lang="fr-FR" altLang="fr-FR" dirty="0" err="1">
                <a:solidFill>
                  <a:srgbClr val="FF6600"/>
                </a:solidFill>
                <a:latin typeface="Gill Sans MT" panose="020B0502020104020203" pitchFamily="34" charset="77"/>
              </a:rPr>
              <a:t>Alcocks</a:t>
            </a:r>
            <a:endParaRPr lang="fr-FR" altLang="fr-FR" dirty="0">
              <a:solidFill>
                <a:srgbClr val="FF6600"/>
              </a:solidFill>
              <a:latin typeface="Gill Sans MT" panose="020B0502020104020203" pitchFamily="34" charset="7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84F7471-5FDD-BBB0-816A-B5094EA54448}"/>
              </a:ext>
            </a:extLst>
          </p:cNvPr>
          <p:cNvSpPr>
            <a:spLocks noGrp="1" noChangeArrowheads="1"/>
          </p:cNvSpPr>
          <p:nvPr>
            <p:ph type="title"/>
          </p:nvPr>
        </p:nvSpPr>
        <p:spPr/>
        <p:txBody>
          <a:bodyPr>
            <a:normAutofit/>
          </a:bodyPr>
          <a:lstStyle/>
          <a:p>
            <a:pPr eaLnBrk="1" hangingPunct="1">
              <a:defRPr/>
            </a:pPr>
            <a:r>
              <a:rPr lang="fr-FR" sz="2800" dirty="0">
                <a:latin typeface="Gill Sans MT" panose="020B0502020104020203" pitchFamily="34" charset="77"/>
                <a:cs typeface="+mj-cs"/>
              </a:rPr>
              <a:t>Comment rattacher la neuropathie tronculaire Pudendale au syndrome canalaire ( PNE ) ?</a:t>
            </a:r>
          </a:p>
        </p:txBody>
      </p:sp>
      <p:sp>
        <p:nvSpPr>
          <p:cNvPr id="103427" name="Rectangle 3">
            <a:extLst>
              <a:ext uri="{FF2B5EF4-FFF2-40B4-BE49-F238E27FC236}">
                <a16:creationId xmlns:a16="http://schemas.microsoft.com/office/drawing/2014/main" id="{F3563872-E941-62A1-4825-04DD9BA4E88E}"/>
              </a:ext>
            </a:extLst>
          </p:cNvPr>
          <p:cNvSpPr>
            <a:spLocks noGrp="1" noChangeArrowheads="1"/>
          </p:cNvSpPr>
          <p:nvPr>
            <p:ph type="body" idx="1"/>
          </p:nvPr>
        </p:nvSpPr>
        <p:spPr>
          <a:xfrm>
            <a:off x="2189352" y="1937792"/>
            <a:ext cx="9144000" cy="5418138"/>
          </a:xfrm>
        </p:spPr>
        <p:txBody>
          <a:bodyPr/>
          <a:lstStyle/>
          <a:p>
            <a:pPr eaLnBrk="1" hangingPunct="1"/>
            <a:r>
              <a:rPr lang="fr-FR" altLang="fr-FR" sz="2800" b="1" dirty="0">
                <a:latin typeface="Gill Sans MT" panose="020B0502020104020203" pitchFamily="34" charset="77"/>
              </a:rPr>
              <a:t>Les critères cliniques en faveur du PNE (critères de Nantes):</a:t>
            </a:r>
          </a:p>
          <a:p>
            <a:pPr marL="0" indent="0" eaLnBrk="1" hangingPunct="1">
              <a:buNone/>
            </a:pPr>
            <a:endParaRPr lang="fr-FR" altLang="fr-FR" sz="2800" dirty="0">
              <a:latin typeface="Gill Sans MT" panose="020B0502020104020203" pitchFamily="34" charset="77"/>
            </a:endParaRPr>
          </a:p>
          <a:p>
            <a:pPr marL="0" indent="0" eaLnBrk="1" hangingPunct="1">
              <a:buNone/>
            </a:pPr>
            <a:r>
              <a:rPr lang="fr-FR" altLang="fr-FR" sz="2800" dirty="0">
                <a:latin typeface="Gill Sans MT" panose="020B0502020104020203" pitchFamily="34" charset="77"/>
              </a:rPr>
              <a:t>-  La douleur est de type neuropathique dans le territoire      des branches terminales du nerf pudendal</a:t>
            </a:r>
          </a:p>
          <a:p>
            <a:pPr eaLnBrk="1" hangingPunct="1">
              <a:buFontTx/>
              <a:buNone/>
            </a:pPr>
            <a:r>
              <a:rPr lang="fr-FR" altLang="fr-FR" sz="2800" dirty="0">
                <a:latin typeface="Gill Sans MT" panose="020B0502020104020203" pitchFamily="34" charset="77"/>
              </a:rPr>
              <a:t>-  La prédominance en position assise.</a:t>
            </a:r>
          </a:p>
          <a:p>
            <a:pPr eaLnBrk="1" hangingPunct="1">
              <a:buFontTx/>
              <a:buNone/>
            </a:pPr>
            <a:r>
              <a:rPr lang="fr-FR" altLang="fr-FR" sz="2800" dirty="0">
                <a:latin typeface="Gill Sans MT" panose="020B0502020104020203" pitchFamily="34" charset="77"/>
              </a:rPr>
              <a:t>-  L’</a:t>
            </a:r>
            <a:r>
              <a:rPr lang="fr-FR" altLang="ja-JP" sz="2800" dirty="0">
                <a:latin typeface="Gill Sans MT" panose="020B0502020104020203" pitchFamily="34" charset="77"/>
              </a:rPr>
              <a:t>absence de réveil nocturne.</a:t>
            </a:r>
          </a:p>
          <a:p>
            <a:pPr eaLnBrk="1" hangingPunct="1">
              <a:buFontTx/>
              <a:buChar char="-"/>
            </a:pPr>
            <a:r>
              <a:rPr lang="fr-FR" altLang="fr-FR" sz="2800" dirty="0">
                <a:latin typeface="Gill Sans MT" panose="020B0502020104020203" pitchFamily="34" charset="77"/>
              </a:rPr>
              <a:t> L</a:t>
            </a:r>
            <a:r>
              <a:rPr lang="ja-JP" altLang="fr-FR" sz="2800">
                <a:latin typeface="Gill Sans MT" panose="020B0502020104020203" pitchFamily="34" charset="77"/>
              </a:rPr>
              <a:t>’</a:t>
            </a:r>
            <a:r>
              <a:rPr lang="fr-FR" altLang="ja-JP" sz="2800" dirty="0">
                <a:latin typeface="Gill Sans MT" panose="020B0502020104020203" pitchFamily="34" charset="77"/>
              </a:rPr>
              <a:t>absence de déficit sensitif ou moteur.</a:t>
            </a:r>
          </a:p>
          <a:p>
            <a:pPr eaLnBrk="1" hangingPunct="1">
              <a:buFontTx/>
              <a:buChar char="-"/>
            </a:pPr>
            <a:r>
              <a:rPr lang="fr-FR" altLang="fr-FR" sz="2800" dirty="0">
                <a:latin typeface="Gill Sans MT" panose="020B0502020104020203" pitchFamily="34" charset="77"/>
              </a:rPr>
              <a:t> La réponse significative au bloc anesthésique (infiltration sous contrôle scanner ou échographique)</a:t>
            </a:r>
          </a:p>
        </p:txBody>
      </p:sp>
    </p:spTree>
  </p:cSld>
  <p:clrMapOvr>
    <a:masterClrMapping/>
  </p:clrMapOvr>
  <p:transition advTm="44256"/>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73DD850-1F27-88C2-3D0D-402BB0A5FC3E}"/>
              </a:ext>
            </a:extLst>
          </p:cNvPr>
          <p:cNvPicPr>
            <a:picLocks noGrp="1" noChangeAspect="1"/>
          </p:cNvPicPr>
          <p:nvPr>
            <p:ph idx="1"/>
          </p:nvPr>
        </p:nvPicPr>
        <p:blipFill>
          <a:blip r:embed="rId2"/>
          <a:stretch>
            <a:fillRect/>
          </a:stretch>
        </p:blipFill>
        <p:spPr>
          <a:xfrm>
            <a:off x="2668617" y="425624"/>
            <a:ext cx="4937685" cy="6987448"/>
          </a:xfrm>
        </p:spPr>
      </p:pic>
      <p:pic>
        <p:nvPicPr>
          <p:cNvPr id="7" name="Image 7" descr="Macintosh HD:Users:eric:Desktop:Logo convergence PP horizontal.jpeg">
            <a:extLst>
              <a:ext uri="{FF2B5EF4-FFF2-40B4-BE49-F238E27FC236}">
                <a16:creationId xmlns:a16="http://schemas.microsoft.com/office/drawing/2014/main" id="{BBC8E66F-8748-2BBC-C494-2799FF416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516" y="425624"/>
            <a:ext cx="4056193"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21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A4B33-F215-DBBE-73A3-98E01102EFA3}"/>
              </a:ext>
            </a:extLst>
          </p:cNvPr>
          <p:cNvSpPr>
            <a:spLocks noGrp="1"/>
          </p:cNvSpPr>
          <p:nvPr>
            <p:ph type="title"/>
          </p:nvPr>
        </p:nvSpPr>
        <p:spPr>
          <a:xfrm>
            <a:off x="3172619" y="773117"/>
            <a:ext cx="9144000" cy="1101725"/>
          </a:xfrm>
        </p:spPr>
        <p:txBody>
          <a:bodyPr>
            <a:noAutofit/>
          </a:bodyPr>
          <a:lstStyle/>
          <a:p>
            <a:pPr>
              <a:defRPr/>
            </a:pPr>
            <a:r>
              <a:rPr lang="fr-FR" sz="2800" dirty="0">
                <a:solidFill>
                  <a:srgbClr val="FF0000"/>
                </a:solidFill>
                <a:cs typeface="Arial" charset="0"/>
              </a:rPr>
              <a:t>Pudendal </a:t>
            </a:r>
            <a:r>
              <a:rPr lang="fr-FR" sz="2800" dirty="0" err="1">
                <a:solidFill>
                  <a:srgbClr val="FF0000"/>
                </a:solidFill>
                <a:cs typeface="Arial" charset="0"/>
              </a:rPr>
              <a:t>liberation</a:t>
            </a:r>
            <a:r>
              <a:rPr lang="fr-FR" sz="2800" dirty="0">
                <a:solidFill>
                  <a:srgbClr val="FF0000"/>
                </a:solidFill>
                <a:cs typeface="Arial" charset="0"/>
              </a:rPr>
              <a:t> by </a:t>
            </a:r>
            <a:r>
              <a:rPr lang="fr-FR" sz="2800" dirty="0" err="1">
                <a:solidFill>
                  <a:srgbClr val="FF0000"/>
                </a:solidFill>
                <a:cs typeface="Arial" charset="0"/>
              </a:rPr>
              <a:t>laparoscopic</a:t>
            </a:r>
            <a:r>
              <a:rPr lang="fr-FR" sz="2800" dirty="0">
                <a:solidFill>
                  <a:srgbClr val="FF0000"/>
                </a:solidFill>
                <a:cs typeface="Arial" charset="0"/>
              </a:rPr>
              <a:t> </a:t>
            </a:r>
            <a:r>
              <a:rPr lang="fr-FR" sz="2800" dirty="0" err="1">
                <a:solidFill>
                  <a:srgbClr val="FF0000"/>
                </a:solidFill>
                <a:cs typeface="Arial" charset="0"/>
              </a:rPr>
              <a:t>approach</a:t>
            </a:r>
            <a:br>
              <a:rPr lang="fr-FR" sz="2800" dirty="0">
                <a:solidFill>
                  <a:srgbClr val="FF0000"/>
                </a:solidFill>
                <a:cs typeface="Arial" charset="0"/>
              </a:rPr>
            </a:br>
            <a:endParaRPr lang="fr-FR" sz="2800" dirty="0"/>
          </a:p>
        </p:txBody>
      </p:sp>
      <p:pic>
        <p:nvPicPr>
          <p:cNvPr id="4" name="Cathe coelio">
            <a:hlinkClick r:id="" action="ppaction://media"/>
            <a:extLst>
              <a:ext uri="{FF2B5EF4-FFF2-40B4-BE49-F238E27FC236}">
                <a16:creationId xmlns:a16="http://schemas.microsoft.com/office/drawing/2014/main" id="{53598B30-E18E-72EA-DC52-287108D7F4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9021" y="1874842"/>
            <a:ext cx="6976218" cy="4708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2961E6-3C7E-3FF5-E612-59443CB35166}"/>
              </a:ext>
            </a:extLst>
          </p:cNvPr>
          <p:cNvSpPr>
            <a:spLocks noGrp="1"/>
          </p:cNvSpPr>
          <p:nvPr>
            <p:ph type="title"/>
          </p:nvPr>
        </p:nvSpPr>
        <p:spPr>
          <a:xfrm>
            <a:off x="2059058" y="969281"/>
            <a:ext cx="9652000" cy="1101725"/>
          </a:xfrm>
        </p:spPr>
        <p:txBody>
          <a:bodyPr>
            <a:normAutofit fontScale="90000"/>
          </a:bodyPr>
          <a:lstStyle/>
          <a:p>
            <a:r>
              <a:rPr lang="fr-FR" sz="3100" dirty="0">
                <a:latin typeface="Gill Sans MT" panose="020B0502020104020203" pitchFamily="34" charset="77"/>
              </a:rPr>
              <a:t>3/ </a:t>
            </a:r>
            <a:r>
              <a:rPr lang="fr-FR" altLang="fr-FR" sz="3100" dirty="0">
                <a:latin typeface="Gill Sans MT" panose="020B0502020104020203" pitchFamily="34" charset="77"/>
              </a:rPr>
              <a:t>Les NP douleur de « type neuropathique » d’origine </a:t>
            </a:r>
            <a:r>
              <a:rPr lang="fr-FR" altLang="fr-FR" sz="3100" dirty="0" err="1">
                <a:latin typeface="Gill Sans MT" panose="020B0502020104020203" pitchFamily="34" charset="77"/>
              </a:rPr>
              <a:t>nociplastique</a:t>
            </a:r>
            <a:r>
              <a:rPr lang="fr-FR" altLang="fr-FR" sz="3100" dirty="0">
                <a:latin typeface="Gill Sans MT" panose="020B0502020104020203" pitchFamily="34" charset="77"/>
              </a:rPr>
              <a:t> par sensibilisation : </a:t>
            </a:r>
            <a:r>
              <a:rPr lang="fr-FR" altLang="fr-FR" sz="3100" dirty="0">
                <a:solidFill>
                  <a:srgbClr val="00B0F0"/>
                </a:solidFill>
                <a:latin typeface="Gill Sans MT" panose="020B0502020104020203" pitchFamily="34" charset="77"/>
              </a:rPr>
              <a:t>« </a:t>
            </a:r>
            <a:r>
              <a:rPr lang="fr-FR" altLang="fr-FR" sz="3100" dirty="0" err="1">
                <a:solidFill>
                  <a:srgbClr val="00B0F0"/>
                </a:solidFill>
                <a:latin typeface="Gill Sans MT" panose="020B0502020104020203" pitchFamily="34" charset="77"/>
              </a:rPr>
              <a:t>surgery</a:t>
            </a:r>
            <a:r>
              <a:rPr lang="fr-FR" altLang="fr-FR" sz="3100" dirty="0">
                <a:solidFill>
                  <a:srgbClr val="00B0F0"/>
                </a:solidFill>
                <a:latin typeface="Gill Sans MT" panose="020B0502020104020203" pitchFamily="34" charset="77"/>
              </a:rPr>
              <a:t> </a:t>
            </a:r>
            <a:r>
              <a:rPr lang="fr-FR" altLang="fr-FR" sz="3100" dirty="0" err="1">
                <a:solidFill>
                  <a:srgbClr val="00B0F0"/>
                </a:solidFill>
                <a:latin typeface="Gill Sans MT" panose="020B0502020104020203" pitchFamily="34" charset="77"/>
              </a:rPr>
              <a:t>induced</a:t>
            </a:r>
            <a:r>
              <a:rPr lang="fr-FR" altLang="fr-FR" sz="3100" dirty="0">
                <a:solidFill>
                  <a:srgbClr val="00B0F0"/>
                </a:solidFill>
                <a:latin typeface="Gill Sans MT" panose="020B0502020104020203" pitchFamily="34" charset="77"/>
              </a:rPr>
              <a:t> pain-</a:t>
            </a:r>
            <a:r>
              <a:rPr lang="fr-FR" altLang="fr-FR" sz="3100" dirty="0" err="1">
                <a:solidFill>
                  <a:srgbClr val="00B0F0"/>
                </a:solidFill>
                <a:latin typeface="Gill Sans MT" panose="020B0502020104020203" pitchFamily="34" charset="77"/>
              </a:rPr>
              <a:t>sensitization</a:t>
            </a:r>
            <a:r>
              <a:rPr lang="fr-FR" altLang="fr-FR" sz="3100" dirty="0">
                <a:solidFill>
                  <a:srgbClr val="00B0F0"/>
                </a:solidFill>
                <a:latin typeface="Gill Sans MT" panose="020B0502020104020203" pitchFamily="34" charset="77"/>
              </a:rPr>
              <a:t> »</a:t>
            </a:r>
            <a:br>
              <a:rPr lang="fr-FR" altLang="fr-FR" sz="3100" dirty="0">
                <a:solidFill>
                  <a:srgbClr val="00B0F0"/>
                </a:solidFill>
                <a:latin typeface="Gill Sans MT" panose="020B0502020104020203" pitchFamily="34" charset="77"/>
              </a:rPr>
            </a:br>
            <a:br>
              <a:rPr lang="fr-FR" altLang="fr-FR" sz="3100" dirty="0">
                <a:solidFill>
                  <a:srgbClr val="00B0F0"/>
                </a:solidFill>
                <a:latin typeface="Gill Sans MT" panose="020B0502020104020203" pitchFamily="34" charset="77"/>
              </a:rPr>
            </a:br>
            <a:r>
              <a:rPr lang="fr-FR" altLang="fr-FR" sz="3100" dirty="0">
                <a:solidFill>
                  <a:srgbClr val="00B0F0"/>
                </a:solidFill>
                <a:latin typeface="Gill Sans MT" panose="020B0502020104020203" pitchFamily="34" charset="77"/>
              </a:rPr>
              <a:t>« Syndrome douloureux par sensibilisation post-chirurgicale »</a:t>
            </a:r>
            <a:br>
              <a:rPr lang="fr-FR" altLang="fr-FR" sz="3200" dirty="0">
                <a:solidFill>
                  <a:srgbClr val="00B0F0"/>
                </a:solidFill>
                <a:latin typeface="Gill Sans MT" panose="020B0502020104020203" pitchFamily="34" charset="77"/>
              </a:rPr>
            </a:br>
            <a:endParaRPr lang="fr-FR" sz="3200" dirty="0">
              <a:latin typeface="Gill Sans MT" panose="020B0502020104020203" pitchFamily="34" charset="77"/>
            </a:endParaRPr>
          </a:p>
        </p:txBody>
      </p:sp>
      <p:pic>
        <p:nvPicPr>
          <p:cNvPr id="4" name="Espace réservé du contenu 3">
            <a:extLst>
              <a:ext uri="{FF2B5EF4-FFF2-40B4-BE49-F238E27FC236}">
                <a16:creationId xmlns:a16="http://schemas.microsoft.com/office/drawing/2014/main" id="{C6A48202-2867-8886-0EB4-8383DE085806}"/>
              </a:ext>
            </a:extLst>
          </p:cNvPr>
          <p:cNvPicPr>
            <a:picLocks noGrp="1" noChangeAspect="1"/>
          </p:cNvPicPr>
          <p:nvPr>
            <p:ph idx="1"/>
          </p:nvPr>
        </p:nvPicPr>
        <p:blipFill>
          <a:blip r:embed="rId2"/>
          <a:stretch>
            <a:fillRect/>
          </a:stretch>
        </p:blipFill>
        <p:spPr>
          <a:xfrm>
            <a:off x="2092550" y="2585864"/>
            <a:ext cx="9144000" cy="3649444"/>
          </a:xfrm>
          <a:prstGeom prst="rect">
            <a:avLst/>
          </a:prstGeom>
        </p:spPr>
      </p:pic>
      <p:pic>
        <p:nvPicPr>
          <p:cNvPr id="6" name="Image 5">
            <a:extLst>
              <a:ext uri="{FF2B5EF4-FFF2-40B4-BE49-F238E27FC236}">
                <a16:creationId xmlns:a16="http://schemas.microsoft.com/office/drawing/2014/main" id="{C70CD753-9445-0055-4D12-12861BE554CC}"/>
              </a:ext>
            </a:extLst>
          </p:cNvPr>
          <p:cNvPicPr>
            <a:picLocks noChangeAspect="1"/>
          </p:cNvPicPr>
          <p:nvPr/>
        </p:nvPicPr>
        <p:blipFill>
          <a:blip r:embed="rId3"/>
          <a:stretch>
            <a:fillRect/>
          </a:stretch>
        </p:blipFill>
        <p:spPr>
          <a:xfrm>
            <a:off x="4727800" y="3377952"/>
            <a:ext cx="3873500" cy="292100"/>
          </a:xfrm>
          <a:prstGeom prst="rect">
            <a:avLst/>
          </a:prstGeom>
        </p:spPr>
      </p:pic>
    </p:spTree>
    <p:extLst>
      <p:ext uri="{BB962C8B-B14F-4D97-AF65-F5344CB8AC3E}">
        <p14:creationId xmlns:p14="http://schemas.microsoft.com/office/powerpoint/2010/main" val="427488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8842A6-90D5-A2C5-73D8-E2EE4C463E57}"/>
              </a:ext>
            </a:extLst>
          </p:cNvPr>
          <p:cNvSpPr>
            <a:spLocks noGrp="1"/>
          </p:cNvSpPr>
          <p:nvPr>
            <p:ph type="title"/>
          </p:nvPr>
        </p:nvSpPr>
        <p:spPr>
          <a:xfrm>
            <a:off x="2542599" y="977074"/>
            <a:ext cx="9144000" cy="1101725"/>
          </a:xfrm>
        </p:spPr>
        <p:txBody>
          <a:bodyPr>
            <a:noAutofit/>
          </a:bodyPr>
          <a:lstStyle/>
          <a:p>
            <a:pPr>
              <a:defRPr/>
            </a:pPr>
            <a:r>
              <a:rPr lang="fr-FR" sz="3200" dirty="0">
                <a:latin typeface="Gill Sans MT" panose="020B0502020104020203" pitchFamily="34" charset="77"/>
              </a:rPr>
              <a:t>La douleur chronique post-opératoire: neuropathique?</a:t>
            </a:r>
          </a:p>
        </p:txBody>
      </p:sp>
      <p:sp>
        <p:nvSpPr>
          <p:cNvPr id="18434" name="Espace réservé du contenu 2">
            <a:extLst>
              <a:ext uri="{FF2B5EF4-FFF2-40B4-BE49-F238E27FC236}">
                <a16:creationId xmlns:a16="http://schemas.microsoft.com/office/drawing/2014/main" id="{55F02E4C-FAEE-444B-67B2-411D3070999C}"/>
              </a:ext>
            </a:extLst>
          </p:cNvPr>
          <p:cNvSpPr>
            <a:spLocks noGrp="1"/>
          </p:cNvSpPr>
          <p:nvPr>
            <p:ph idx="1"/>
          </p:nvPr>
        </p:nvSpPr>
        <p:spPr>
          <a:xfrm>
            <a:off x="2308573" y="5322168"/>
            <a:ext cx="9400034" cy="1656184"/>
          </a:xfrm>
        </p:spPr>
        <p:txBody>
          <a:bodyPr/>
          <a:lstStyle/>
          <a:p>
            <a:r>
              <a:rPr lang="fr-FR" altLang="fr-FR" sz="2000" i="1" dirty="0">
                <a:solidFill>
                  <a:srgbClr val="00B0F0"/>
                </a:solidFill>
                <a:latin typeface="Gill Sans MT" panose="020B0502020104020203" pitchFamily="34" charset="77"/>
              </a:rPr>
              <a:t>(</a:t>
            </a:r>
            <a:r>
              <a:rPr lang="fr-FR" altLang="fr-FR" sz="2000" b="1" i="1" dirty="0" err="1">
                <a:solidFill>
                  <a:srgbClr val="00B0F0"/>
                </a:solidFill>
                <a:latin typeface="Gill Sans MT" panose="020B0502020104020203" pitchFamily="34" charset="77"/>
              </a:rPr>
              <a:t>Bouhassira</a:t>
            </a:r>
            <a:r>
              <a:rPr lang="fr-FR" altLang="fr-FR" sz="2000" b="1" i="1" dirty="0">
                <a:solidFill>
                  <a:srgbClr val="00B0F0"/>
                </a:solidFill>
                <a:latin typeface="Gill Sans MT" panose="020B0502020104020203" pitchFamily="34" charset="77"/>
              </a:rPr>
              <a:t> D, Attal N et al. «questionnaire (DN4) » Pain 2005)</a:t>
            </a:r>
          </a:p>
          <a:p>
            <a:r>
              <a:rPr lang="fr-FR" altLang="fr-FR" sz="2000" b="1" dirty="0">
                <a:solidFill>
                  <a:srgbClr val="00B0F0"/>
                </a:solidFill>
                <a:latin typeface="Gill Sans MT" panose="020B0502020104020203" pitchFamily="34" charset="77"/>
              </a:rPr>
              <a:t>Plus de 50% des patients ont des critères de douleur neuropathique</a:t>
            </a:r>
          </a:p>
          <a:p>
            <a:r>
              <a:rPr lang="fr-FR" altLang="fr-FR" sz="2000" b="1" dirty="0">
                <a:solidFill>
                  <a:srgbClr val="00B0F0"/>
                </a:solidFill>
                <a:latin typeface="Gill Sans MT" panose="020B0502020104020203" pitchFamily="34" charset="77"/>
              </a:rPr>
              <a:t>Taux de DN4 + plus important dans les formes sévères de DCPO.</a:t>
            </a:r>
          </a:p>
          <a:p>
            <a:r>
              <a:rPr lang="fr-FR" altLang="fr-FR" sz="2000" dirty="0">
                <a:latin typeface="Gill Sans MT" panose="020B0502020104020203" pitchFamily="34" charset="77"/>
              </a:rPr>
              <a:t>La douleur est généralement considérée comme de type neuropathique / nociceptive</a:t>
            </a:r>
          </a:p>
          <a:p>
            <a:endParaRPr lang="fr-FR" altLang="fr-FR" sz="3200" dirty="0">
              <a:latin typeface="Gill Sans MT" panose="020B0502020104020203" pitchFamily="34" charset="77"/>
            </a:endParaRPr>
          </a:p>
          <a:p>
            <a:endParaRPr lang="fr-FR" altLang="fr-FR" sz="3200" dirty="0">
              <a:latin typeface="Gill Sans MT" panose="020B0502020104020203" pitchFamily="34" charset="77"/>
            </a:endParaRPr>
          </a:p>
          <a:p>
            <a:endParaRPr lang="fr-FR" altLang="fr-FR" sz="3200" dirty="0">
              <a:latin typeface="Gill Sans MT" panose="020B0502020104020203" pitchFamily="34" charset="77"/>
            </a:endParaRPr>
          </a:p>
        </p:txBody>
      </p:sp>
      <p:pic>
        <p:nvPicPr>
          <p:cNvPr id="18435" name="Image 7" descr="Macintosh HD:Users:eric:Desktop:Logo convergence PP horizontal.jpeg">
            <a:extLst>
              <a:ext uri="{FF2B5EF4-FFF2-40B4-BE49-F238E27FC236}">
                <a16:creationId xmlns:a16="http://schemas.microsoft.com/office/drawing/2014/main" id="{B9BFC3E6-F4DD-2994-B8B6-D11982BC2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0024AC48-D57D-1FB9-5FD0-CB5AB42CCBED}"/>
              </a:ext>
            </a:extLst>
          </p:cNvPr>
          <p:cNvPicPr>
            <a:picLocks noChangeAspect="1"/>
          </p:cNvPicPr>
          <p:nvPr/>
        </p:nvPicPr>
        <p:blipFill>
          <a:blip r:embed="rId3"/>
          <a:stretch>
            <a:fillRect/>
          </a:stretch>
        </p:blipFill>
        <p:spPr>
          <a:xfrm>
            <a:off x="2427178" y="2187905"/>
            <a:ext cx="6866175" cy="28954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13EEF-4188-5315-4BF2-B16A7EF72B04}"/>
              </a:ext>
            </a:extLst>
          </p:cNvPr>
          <p:cNvSpPr>
            <a:spLocks noGrp="1"/>
          </p:cNvSpPr>
          <p:nvPr>
            <p:ph type="title"/>
          </p:nvPr>
        </p:nvSpPr>
        <p:spPr>
          <a:xfrm>
            <a:off x="1693069" y="497636"/>
            <a:ext cx="9793088" cy="1101725"/>
          </a:xfrm>
        </p:spPr>
        <p:txBody>
          <a:bodyPr>
            <a:normAutofit/>
          </a:bodyPr>
          <a:lstStyle/>
          <a:p>
            <a:r>
              <a:rPr lang="fr-FR" sz="3200" dirty="0" err="1">
                <a:latin typeface="Gill Sans MT" panose="020B0502020104020203" pitchFamily="34" charset="77"/>
              </a:rPr>
              <a:t>Neuropathic</a:t>
            </a:r>
            <a:r>
              <a:rPr lang="fr-FR" sz="3200" dirty="0">
                <a:latin typeface="Gill Sans MT" panose="020B0502020104020203" pitchFamily="34" charset="77"/>
              </a:rPr>
              <a:t> pain of the « </a:t>
            </a:r>
            <a:r>
              <a:rPr lang="fr-FR" sz="3200" dirty="0" err="1">
                <a:latin typeface="Gill Sans MT" panose="020B0502020104020203" pitchFamily="34" charset="77"/>
              </a:rPr>
              <a:t>Surgery</a:t>
            </a:r>
            <a:r>
              <a:rPr lang="fr-FR" sz="3200" dirty="0">
                <a:latin typeface="Gill Sans MT" panose="020B0502020104020203" pitchFamily="34" charset="77"/>
              </a:rPr>
              <a:t> </a:t>
            </a:r>
            <a:r>
              <a:rPr lang="fr-FR" sz="3200" dirty="0" err="1">
                <a:latin typeface="Gill Sans MT" panose="020B0502020104020203" pitchFamily="34" charset="77"/>
              </a:rPr>
              <a:t>induced</a:t>
            </a:r>
            <a:r>
              <a:rPr lang="fr-FR" sz="3200" dirty="0">
                <a:latin typeface="Gill Sans MT" panose="020B0502020104020203" pitchFamily="34" charset="77"/>
              </a:rPr>
              <a:t> pain-</a:t>
            </a:r>
            <a:r>
              <a:rPr lang="fr-FR" sz="3200" dirty="0" err="1">
                <a:latin typeface="Gill Sans MT" panose="020B0502020104020203" pitchFamily="34" charset="77"/>
              </a:rPr>
              <a:t>sensitization</a:t>
            </a:r>
            <a:r>
              <a:rPr lang="fr-FR" sz="3200" dirty="0">
                <a:latin typeface="Gill Sans MT" panose="020B0502020104020203" pitchFamily="34" charset="77"/>
              </a:rPr>
              <a:t> »</a:t>
            </a:r>
            <a:endParaRPr lang="fr-FR" sz="3200" dirty="0"/>
          </a:p>
        </p:txBody>
      </p:sp>
      <p:sp>
        <p:nvSpPr>
          <p:cNvPr id="3" name="Espace réservé du contenu 2">
            <a:extLst>
              <a:ext uri="{FF2B5EF4-FFF2-40B4-BE49-F238E27FC236}">
                <a16:creationId xmlns:a16="http://schemas.microsoft.com/office/drawing/2014/main" id="{3D80D073-127F-F561-4393-6E29A67C639C}"/>
              </a:ext>
            </a:extLst>
          </p:cNvPr>
          <p:cNvSpPr>
            <a:spLocks noGrp="1"/>
          </p:cNvSpPr>
          <p:nvPr>
            <p:ph idx="1"/>
          </p:nvPr>
        </p:nvSpPr>
        <p:spPr/>
        <p:txBody>
          <a:bodyPr/>
          <a:lstStyle/>
          <a:p>
            <a:r>
              <a:rPr lang="fr-FR" sz="2800" dirty="0">
                <a:latin typeface="Gill Sans MT" panose="020B0502020104020203" pitchFamily="34" charset="77"/>
              </a:rPr>
              <a:t>DCPO entité spécifique qui n’est pas seulement une simple réaction inflammatoire ou une lésion nerveuse isolée…</a:t>
            </a:r>
          </a:p>
          <a:p>
            <a:endParaRPr lang="fr-FR" sz="2800" dirty="0">
              <a:latin typeface="Gill Sans MT" panose="020B0502020104020203" pitchFamily="34" charset="77"/>
            </a:endParaRPr>
          </a:p>
          <a:p>
            <a:r>
              <a:rPr lang="fr-FR" sz="2800" u="sng" dirty="0">
                <a:latin typeface="Gill Sans MT" panose="020B0502020104020203" pitchFamily="34" charset="77"/>
              </a:rPr>
              <a:t>Deux composantes de douleurs suite à l’incision chirurgicale:</a:t>
            </a:r>
          </a:p>
          <a:p>
            <a:pPr marL="0" indent="0">
              <a:buNone/>
            </a:pPr>
            <a:r>
              <a:rPr lang="fr-FR" dirty="0">
                <a:latin typeface="Gill Sans MT" panose="020B0502020104020203" pitchFamily="34" charset="77"/>
              </a:rPr>
              <a:t>1/</a:t>
            </a:r>
            <a:r>
              <a:rPr lang="fr-FR" sz="2800" dirty="0">
                <a:latin typeface="Gill Sans MT" panose="020B0502020104020203" pitchFamily="34" charset="77"/>
                <a:ea typeface="Aptos" panose="020B0004020202020204" pitchFamily="34" charset="0"/>
              </a:rPr>
              <a:t>directement liée à l’intensité des influx nociceptifs  résultants de l’incision.</a:t>
            </a:r>
          </a:p>
          <a:p>
            <a:pPr marL="0" indent="0">
              <a:buNone/>
            </a:pPr>
            <a:r>
              <a:rPr lang="fr-FR" sz="2800" dirty="0">
                <a:latin typeface="Gill Sans MT" panose="020B0502020104020203" pitchFamily="34" charset="77"/>
              </a:rPr>
              <a:t>2/ </a:t>
            </a:r>
            <a:r>
              <a:rPr lang="fr-FR" sz="2800" dirty="0">
                <a:latin typeface="Gill Sans MT" panose="020B0502020104020203" pitchFamily="34" charset="77"/>
                <a:ea typeface="Aptos" panose="020B0004020202020204" pitchFamily="34" charset="0"/>
              </a:rPr>
              <a:t>spécifiquement supportée par des mécanismes de sensibilisation périphérique et centrale conséquences de la douleur post </a:t>
            </a:r>
            <a:r>
              <a:rPr lang="fr-FR" sz="2800" dirty="0" err="1">
                <a:latin typeface="Gill Sans MT" panose="020B0502020104020203" pitchFamily="34" charset="77"/>
                <a:ea typeface="Aptos" panose="020B0004020202020204" pitchFamily="34" charset="0"/>
              </a:rPr>
              <a:t>incisionnelle</a:t>
            </a:r>
            <a:r>
              <a:rPr lang="fr-FR" sz="2800" dirty="0">
                <a:latin typeface="Gill Sans MT" panose="020B0502020104020203" pitchFamily="34" charset="77"/>
                <a:ea typeface="Aptos" panose="020B0004020202020204" pitchFamily="34" charset="0"/>
              </a:rPr>
              <a:t>.</a:t>
            </a:r>
            <a:r>
              <a:rPr lang="fr-FR" sz="2800" dirty="0">
                <a:latin typeface="Gill Sans MT" panose="020B0502020104020203" pitchFamily="34" charset="77"/>
              </a:rPr>
              <a:t> </a:t>
            </a:r>
          </a:p>
        </p:txBody>
      </p:sp>
    </p:spTree>
    <p:extLst>
      <p:ext uri="{BB962C8B-B14F-4D97-AF65-F5344CB8AC3E}">
        <p14:creationId xmlns:p14="http://schemas.microsoft.com/office/powerpoint/2010/main" val="211046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C7DEF7-8F6A-2DB0-9DEA-CCC065742C76}"/>
              </a:ext>
            </a:extLst>
          </p:cNvPr>
          <p:cNvSpPr>
            <a:spLocks noGrp="1"/>
          </p:cNvSpPr>
          <p:nvPr>
            <p:ph type="title"/>
          </p:nvPr>
        </p:nvSpPr>
        <p:spPr>
          <a:xfrm>
            <a:off x="1948534" y="592142"/>
            <a:ext cx="9649072" cy="1101725"/>
          </a:xfrm>
        </p:spPr>
        <p:txBody>
          <a:bodyPr>
            <a:normAutofit/>
          </a:bodyPr>
          <a:lstStyle/>
          <a:p>
            <a:r>
              <a:rPr lang="fr-FR" sz="3200" dirty="0" err="1">
                <a:latin typeface="Gill Sans MT" panose="020B0502020104020203" pitchFamily="34" charset="77"/>
              </a:rPr>
              <a:t>Neuropathic</a:t>
            </a:r>
            <a:r>
              <a:rPr lang="fr-FR" sz="3200" dirty="0">
                <a:latin typeface="Gill Sans MT" panose="020B0502020104020203" pitchFamily="34" charset="77"/>
              </a:rPr>
              <a:t> pain of the « </a:t>
            </a:r>
            <a:r>
              <a:rPr lang="fr-FR" sz="3200" dirty="0" err="1">
                <a:latin typeface="Gill Sans MT" panose="020B0502020104020203" pitchFamily="34" charset="77"/>
              </a:rPr>
              <a:t>Surgery</a:t>
            </a:r>
            <a:r>
              <a:rPr lang="fr-FR" sz="3200" dirty="0">
                <a:latin typeface="Gill Sans MT" panose="020B0502020104020203" pitchFamily="34" charset="77"/>
              </a:rPr>
              <a:t> </a:t>
            </a:r>
            <a:r>
              <a:rPr lang="fr-FR" sz="3200" dirty="0" err="1">
                <a:latin typeface="Gill Sans MT" panose="020B0502020104020203" pitchFamily="34" charset="77"/>
              </a:rPr>
              <a:t>induced</a:t>
            </a:r>
            <a:r>
              <a:rPr lang="fr-FR" sz="3200" dirty="0">
                <a:latin typeface="Gill Sans MT" panose="020B0502020104020203" pitchFamily="34" charset="77"/>
              </a:rPr>
              <a:t> pain-</a:t>
            </a:r>
            <a:r>
              <a:rPr lang="fr-FR" sz="3200" dirty="0" err="1">
                <a:latin typeface="Gill Sans MT" panose="020B0502020104020203" pitchFamily="34" charset="77"/>
              </a:rPr>
              <a:t>sensitization</a:t>
            </a:r>
            <a:r>
              <a:rPr lang="fr-FR" sz="3200" dirty="0">
                <a:latin typeface="Gill Sans MT" panose="020B0502020104020203" pitchFamily="34" charset="77"/>
              </a:rPr>
              <a:t> »</a:t>
            </a:r>
            <a:endParaRPr lang="fr-FR" sz="3200" dirty="0"/>
          </a:p>
        </p:txBody>
      </p:sp>
      <p:pic>
        <p:nvPicPr>
          <p:cNvPr id="6" name="Espace réservé du contenu 5" descr="Une image contenant texte, capture d’écran, conception&#10;&#10;Le contenu généré par l’IA peut être incorrect.">
            <a:extLst>
              <a:ext uri="{FF2B5EF4-FFF2-40B4-BE49-F238E27FC236}">
                <a16:creationId xmlns:a16="http://schemas.microsoft.com/office/drawing/2014/main" id="{F5052F01-008C-FD81-FB52-058CBA19952A}"/>
              </a:ext>
            </a:extLst>
          </p:cNvPr>
          <p:cNvPicPr>
            <a:picLocks noGrp="1" noChangeAspect="1"/>
          </p:cNvPicPr>
          <p:nvPr>
            <p:ph sz="half" idx="1"/>
          </p:nvPr>
        </p:nvPicPr>
        <p:blipFill>
          <a:blip r:embed="rId2"/>
          <a:stretch>
            <a:fillRect/>
          </a:stretch>
        </p:blipFill>
        <p:spPr>
          <a:xfrm>
            <a:off x="1804521" y="2530212"/>
            <a:ext cx="6274303" cy="3079991"/>
          </a:xfrm>
        </p:spPr>
      </p:pic>
      <p:sp>
        <p:nvSpPr>
          <p:cNvPr id="4" name="Espace réservé du contenu 3">
            <a:extLst>
              <a:ext uri="{FF2B5EF4-FFF2-40B4-BE49-F238E27FC236}">
                <a16:creationId xmlns:a16="http://schemas.microsoft.com/office/drawing/2014/main" id="{82C6A28E-EAC1-6D97-7B40-E67B1CA98ADC}"/>
              </a:ext>
            </a:extLst>
          </p:cNvPr>
          <p:cNvSpPr>
            <a:spLocks noGrp="1"/>
          </p:cNvSpPr>
          <p:nvPr>
            <p:ph sz="half" idx="2"/>
          </p:nvPr>
        </p:nvSpPr>
        <p:spPr>
          <a:xfrm>
            <a:off x="7110276" y="1577753"/>
            <a:ext cx="4487333" cy="5242560"/>
          </a:xfrm>
        </p:spPr>
        <p:txBody>
          <a:bodyPr/>
          <a:lstStyle/>
          <a:p>
            <a:r>
              <a:rPr lang="fr-FR" sz="1800" b="1" dirty="0">
                <a:latin typeface="Times New Roman" panose="02020603050405020304" pitchFamily="18" charset="0"/>
                <a:ea typeface="Aptos" panose="020B0004020202020204" pitchFamily="34" charset="0"/>
              </a:rPr>
              <a:t>Sensibilisation périphérique </a:t>
            </a:r>
            <a:r>
              <a:rPr lang="fr-FR" sz="1800" dirty="0">
                <a:latin typeface="Times New Roman" panose="02020603050405020304" pitchFamily="18" charset="0"/>
                <a:ea typeface="Aptos" panose="020B0004020202020204" pitchFamily="34" charset="0"/>
              </a:rPr>
              <a:t>: après l’incision de la peau, des muscles et des tissus, de nombreuses modifications géniques surviennent au niveau des afférences sensorielles nerveuses périphériques et du DRG, notamment avec l’augmentation de l’expression du NGF et de TRPV1. </a:t>
            </a:r>
          </a:p>
          <a:p>
            <a:r>
              <a:rPr lang="fr-FR" sz="1800" b="1" u="sng" kern="100" dirty="0">
                <a:latin typeface="Gill Sans MT" panose="020B0502020104020203" pitchFamily="34" charset="77"/>
                <a:ea typeface="Aptos" panose="020B0004020202020204" pitchFamily="34" charset="0"/>
                <a:cs typeface="Times New Roman" panose="02020603050405020304" pitchFamily="18" charset="0"/>
              </a:rPr>
              <a:t>l’intensité de la douleur post-opératoire est le facteur inducteur principal </a:t>
            </a:r>
            <a:r>
              <a:rPr lang="fr-FR" sz="1800" kern="100" dirty="0">
                <a:latin typeface="Gill Sans MT" panose="020B0502020104020203" pitchFamily="34" charset="77"/>
                <a:ea typeface="Aptos" panose="020B0004020202020204" pitchFamily="34" charset="0"/>
                <a:cs typeface="Times New Roman" panose="02020603050405020304" pitchFamily="18" charset="0"/>
              </a:rPr>
              <a:t>du « </a:t>
            </a:r>
            <a:r>
              <a:rPr lang="fr-FR" sz="1800" kern="100" dirty="0" err="1">
                <a:latin typeface="Gill Sans MT" panose="020B0502020104020203" pitchFamily="34" charset="77"/>
                <a:ea typeface="Aptos" panose="020B0004020202020204" pitchFamily="34" charset="0"/>
                <a:cs typeface="Times New Roman" panose="02020603050405020304" pitchFamily="18" charset="0"/>
              </a:rPr>
              <a:t>surgery</a:t>
            </a:r>
            <a:r>
              <a:rPr lang="fr-FR" sz="1800" kern="100" dirty="0">
                <a:latin typeface="Gill Sans MT" panose="020B0502020104020203" pitchFamily="34" charset="77"/>
                <a:ea typeface="Aptos" panose="020B0004020202020204" pitchFamily="34" charset="0"/>
                <a:cs typeface="Times New Roman" panose="02020603050405020304" pitchFamily="18" charset="0"/>
              </a:rPr>
              <a:t> </a:t>
            </a:r>
            <a:r>
              <a:rPr lang="fr-FR" sz="1800" kern="100" dirty="0" err="1">
                <a:latin typeface="Gill Sans MT" panose="020B0502020104020203" pitchFamily="34" charset="77"/>
                <a:ea typeface="Aptos" panose="020B0004020202020204" pitchFamily="34" charset="0"/>
                <a:cs typeface="Times New Roman" panose="02020603050405020304" pitchFamily="18" charset="0"/>
              </a:rPr>
              <a:t>induced</a:t>
            </a:r>
            <a:r>
              <a:rPr lang="fr-FR" sz="1800" kern="100" dirty="0">
                <a:latin typeface="Gill Sans MT" panose="020B0502020104020203" pitchFamily="34" charset="77"/>
                <a:ea typeface="Aptos" panose="020B0004020202020204" pitchFamily="34" charset="0"/>
                <a:cs typeface="Times New Roman" panose="02020603050405020304" pitchFamily="18" charset="0"/>
              </a:rPr>
              <a:t> pain </a:t>
            </a:r>
            <a:r>
              <a:rPr lang="fr-FR" sz="1800" kern="100" dirty="0" err="1">
                <a:latin typeface="Gill Sans MT" panose="020B0502020104020203" pitchFamily="34" charset="77"/>
                <a:ea typeface="Aptos" panose="020B0004020202020204" pitchFamily="34" charset="0"/>
                <a:cs typeface="Times New Roman" panose="02020603050405020304" pitchFamily="18" charset="0"/>
              </a:rPr>
              <a:t>sensitization</a:t>
            </a:r>
            <a:r>
              <a:rPr lang="fr-FR" sz="1800" kern="100" dirty="0">
                <a:latin typeface="Gill Sans MT" panose="020B0502020104020203" pitchFamily="34" charset="77"/>
                <a:ea typeface="Aptos" panose="020B0004020202020204" pitchFamily="34" charset="0"/>
                <a:cs typeface="Times New Roman" panose="02020603050405020304" pitchFamily="18" charset="0"/>
              </a:rPr>
              <a:t> » avec la taille de l’hyperalgésie autour de l’incision</a:t>
            </a:r>
            <a:r>
              <a:rPr lang="fr-FR" sz="2000" kern="100" dirty="0">
                <a:latin typeface="Times New Roman" panose="02020603050405020304" pitchFamily="18" charset="0"/>
                <a:ea typeface="Aptos" panose="020B0004020202020204" pitchFamily="34" charset="0"/>
                <a:cs typeface="Times New Roman" panose="02020603050405020304" pitchFamily="18" charset="0"/>
              </a:rPr>
              <a:t>.</a:t>
            </a:r>
            <a:endParaRPr lang="fr-FR" sz="1800" dirty="0">
              <a:latin typeface="Times New Roman" panose="02020603050405020304" pitchFamily="18" charset="0"/>
              <a:ea typeface="Aptos" panose="020B0004020202020204" pitchFamily="34" charset="0"/>
            </a:endParaRPr>
          </a:p>
          <a:p>
            <a:r>
              <a:rPr lang="fr-FR" sz="1800" b="1" dirty="0">
                <a:latin typeface="Times New Roman" panose="02020603050405020304" pitchFamily="18" charset="0"/>
                <a:ea typeface="Aptos" panose="020B0004020202020204" pitchFamily="34" charset="0"/>
              </a:rPr>
              <a:t>Ces anomalies peuvent persister longtemps après la cicatrisation de l’incision</a:t>
            </a:r>
            <a:r>
              <a:rPr lang="fr-FR" sz="1100" dirty="0"/>
              <a:t> </a:t>
            </a:r>
          </a:p>
          <a:p>
            <a:r>
              <a:rPr lang="fr-FR" sz="1800" kern="100" dirty="0">
                <a:latin typeface="Times New Roman" panose="02020603050405020304" pitchFamily="18" charset="0"/>
                <a:ea typeface="Aptos" panose="020B0004020202020204" pitchFamily="34" charset="0"/>
                <a:cs typeface="Times New Roman" panose="02020603050405020304" pitchFamily="18" charset="0"/>
              </a:rPr>
              <a:t>Ils seront à même d’influencer l’activité neuronale </a:t>
            </a:r>
            <a:r>
              <a:rPr lang="fr-FR" sz="1800" kern="100" dirty="0" err="1">
                <a:latin typeface="Times New Roman" panose="02020603050405020304" pitchFamily="18" charset="0"/>
                <a:ea typeface="Aptos" panose="020B0004020202020204" pitchFamily="34" charset="0"/>
                <a:cs typeface="Times New Roman" panose="02020603050405020304" pitchFamily="18" charset="0"/>
              </a:rPr>
              <a:t>spino</a:t>
            </a:r>
            <a:r>
              <a:rPr lang="fr-FR" sz="1800" kern="100" dirty="0">
                <a:latin typeface="Times New Roman" panose="02020603050405020304" pitchFamily="18" charset="0"/>
                <a:ea typeface="Aptos" panose="020B0004020202020204" pitchFamily="34" charset="0"/>
                <a:cs typeface="Times New Roman" panose="02020603050405020304" pitchFamily="18" charset="0"/>
              </a:rPr>
              <a:t>-médullaire jusqu’à entrainer des modifications épigénétiques et une </a:t>
            </a:r>
            <a:r>
              <a:rPr lang="fr-FR" sz="1800" b="1" kern="100" dirty="0">
                <a:latin typeface="Times New Roman" panose="02020603050405020304" pitchFamily="18" charset="0"/>
                <a:ea typeface="Aptos" panose="020B0004020202020204" pitchFamily="34" charset="0"/>
                <a:cs typeface="Times New Roman" panose="02020603050405020304" pitchFamily="18" charset="0"/>
              </a:rPr>
              <a:t>Sensibilisation centrale.</a:t>
            </a:r>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endParaRPr lang="fr-FR" sz="1800" dirty="0">
              <a:latin typeface="Times New Roman" panose="02020603050405020304" pitchFamily="18" charset="0"/>
              <a:ea typeface="Aptos" panose="020B0004020202020204" pitchFamily="34" charset="0"/>
            </a:endParaRPr>
          </a:p>
          <a:p>
            <a:endParaRPr lang="fr-FR" dirty="0"/>
          </a:p>
        </p:txBody>
      </p:sp>
    </p:spTree>
    <p:extLst>
      <p:ext uri="{BB962C8B-B14F-4D97-AF65-F5344CB8AC3E}">
        <p14:creationId xmlns:p14="http://schemas.microsoft.com/office/powerpoint/2010/main" val="2148392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65BADC-0DF4-B258-5B67-C3A1339AEC97}"/>
              </a:ext>
            </a:extLst>
          </p:cNvPr>
          <p:cNvSpPr>
            <a:spLocks noGrp="1"/>
          </p:cNvSpPr>
          <p:nvPr>
            <p:ph type="title"/>
          </p:nvPr>
        </p:nvSpPr>
        <p:spPr>
          <a:xfrm>
            <a:off x="1876525" y="592142"/>
            <a:ext cx="9865096" cy="1101725"/>
          </a:xfrm>
        </p:spPr>
        <p:txBody>
          <a:bodyPr>
            <a:normAutofit/>
          </a:bodyPr>
          <a:lstStyle/>
          <a:p>
            <a:r>
              <a:rPr lang="fr-FR" sz="3200" dirty="0" err="1">
                <a:latin typeface="Gill Sans MT" panose="020B0502020104020203" pitchFamily="34" charset="77"/>
              </a:rPr>
              <a:t>Neuropathic</a:t>
            </a:r>
            <a:r>
              <a:rPr lang="fr-FR" sz="3200" dirty="0">
                <a:latin typeface="Gill Sans MT" panose="020B0502020104020203" pitchFamily="34" charset="77"/>
              </a:rPr>
              <a:t> pain of the « </a:t>
            </a:r>
            <a:r>
              <a:rPr lang="fr-FR" sz="3200" dirty="0" err="1">
                <a:latin typeface="Gill Sans MT" panose="020B0502020104020203" pitchFamily="34" charset="77"/>
              </a:rPr>
              <a:t>Surgery</a:t>
            </a:r>
            <a:r>
              <a:rPr lang="fr-FR" sz="3200" dirty="0">
                <a:latin typeface="Gill Sans MT" panose="020B0502020104020203" pitchFamily="34" charset="77"/>
              </a:rPr>
              <a:t> </a:t>
            </a:r>
            <a:r>
              <a:rPr lang="fr-FR" sz="3200" dirty="0" err="1">
                <a:latin typeface="Gill Sans MT" panose="020B0502020104020203" pitchFamily="34" charset="77"/>
              </a:rPr>
              <a:t>induced</a:t>
            </a:r>
            <a:r>
              <a:rPr lang="fr-FR" sz="3200" dirty="0">
                <a:latin typeface="Gill Sans MT" panose="020B0502020104020203" pitchFamily="34" charset="77"/>
              </a:rPr>
              <a:t> pain-</a:t>
            </a:r>
            <a:r>
              <a:rPr lang="fr-FR" sz="3200" dirty="0" err="1">
                <a:latin typeface="Gill Sans MT" panose="020B0502020104020203" pitchFamily="34" charset="77"/>
              </a:rPr>
              <a:t>sensitization</a:t>
            </a:r>
            <a:r>
              <a:rPr lang="fr-FR" sz="3200" dirty="0">
                <a:latin typeface="Gill Sans MT" panose="020B0502020104020203" pitchFamily="34" charset="77"/>
              </a:rPr>
              <a:t> »</a:t>
            </a:r>
            <a:endParaRPr lang="fr-FR" sz="3200" dirty="0"/>
          </a:p>
        </p:txBody>
      </p:sp>
      <p:pic>
        <p:nvPicPr>
          <p:cNvPr id="6" name="Espace réservé du contenu 5" descr="Une image contenant texte, capture d’écran, conception&#10;&#10;Le contenu généré par l’IA peut être incorrect.">
            <a:extLst>
              <a:ext uri="{FF2B5EF4-FFF2-40B4-BE49-F238E27FC236}">
                <a16:creationId xmlns:a16="http://schemas.microsoft.com/office/drawing/2014/main" id="{42661C60-56C2-6190-AFF9-2FFBF7521865}"/>
              </a:ext>
            </a:extLst>
          </p:cNvPr>
          <p:cNvPicPr>
            <a:picLocks noGrp="1" noChangeAspect="1"/>
          </p:cNvPicPr>
          <p:nvPr>
            <p:ph sz="half" idx="1"/>
          </p:nvPr>
        </p:nvPicPr>
        <p:blipFill>
          <a:blip r:embed="rId2"/>
          <a:stretch>
            <a:fillRect/>
          </a:stretch>
        </p:blipFill>
        <p:spPr>
          <a:xfrm>
            <a:off x="1801845" y="2585865"/>
            <a:ext cx="6307616" cy="3096344"/>
          </a:xfrm>
        </p:spPr>
      </p:pic>
      <p:sp>
        <p:nvSpPr>
          <p:cNvPr id="4" name="Espace réservé du contenu 3">
            <a:extLst>
              <a:ext uri="{FF2B5EF4-FFF2-40B4-BE49-F238E27FC236}">
                <a16:creationId xmlns:a16="http://schemas.microsoft.com/office/drawing/2014/main" id="{CB496E83-C0EB-1DA3-6D70-93C7355E76A9}"/>
              </a:ext>
            </a:extLst>
          </p:cNvPr>
          <p:cNvSpPr>
            <a:spLocks noGrp="1"/>
          </p:cNvSpPr>
          <p:nvPr>
            <p:ph sz="half" idx="2"/>
          </p:nvPr>
        </p:nvSpPr>
        <p:spPr/>
        <p:txBody>
          <a:bodyPr/>
          <a:lstStyle/>
          <a:p>
            <a:r>
              <a:rPr lang="fr-FR" sz="1600" b="1" kern="100" dirty="0">
                <a:latin typeface="Gill Sans MT" panose="020B0502020104020203" pitchFamily="34" charset="77"/>
                <a:ea typeface="Aptos" panose="020B0004020202020204" pitchFamily="34" charset="0"/>
                <a:cs typeface="Times New Roman" panose="02020603050405020304" pitchFamily="18" charset="0"/>
              </a:rPr>
              <a:t>La Sensibilisation centrale </a:t>
            </a:r>
            <a:r>
              <a:rPr lang="fr-FR" sz="1600" kern="100" dirty="0">
                <a:latin typeface="Gill Sans MT" panose="020B0502020104020203" pitchFamily="34" charset="77"/>
                <a:ea typeface="Aptos" panose="020B0004020202020204" pitchFamily="34" charset="0"/>
                <a:cs typeface="Times New Roman" panose="02020603050405020304" pitchFamily="18" charset="0"/>
              </a:rPr>
              <a:t>est un mécanisme de neuroplasticité à distance qui amplifie le signal de la douleur. Elle est responsable d’une hyperalgésie secondaire qui se traduit par une intensification secondaire de la douleur notamment en dehors du site opératoire. </a:t>
            </a:r>
          </a:p>
          <a:p>
            <a:r>
              <a:rPr lang="fr-FR" sz="1600" b="1" kern="100" dirty="0">
                <a:latin typeface="Gill Sans MT" panose="020B0502020104020203" pitchFamily="34" charset="77"/>
                <a:ea typeface="Aptos" panose="020B0004020202020204" pitchFamily="34" charset="0"/>
                <a:cs typeface="Times New Roman" panose="02020603050405020304" pitchFamily="18" charset="0"/>
              </a:rPr>
              <a:t>L’augmentation du  Brain </a:t>
            </a:r>
            <a:r>
              <a:rPr lang="fr-FR" sz="1600" b="1" kern="100" dirty="0" err="1">
                <a:latin typeface="Gill Sans MT" panose="020B0502020104020203" pitchFamily="34" charset="77"/>
                <a:ea typeface="Aptos" panose="020B0004020202020204" pitchFamily="34" charset="0"/>
                <a:cs typeface="Times New Roman" panose="02020603050405020304" pitchFamily="18" charset="0"/>
              </a:rPr>
              <a:t>derived</a:t>
            </a:r>
            <a:r>
              <a:rPr lang="fr-FR" sz="1600" b="1" kern="100" dirty="0">
                <a:latin typeface="Gill Sans MT" panose="020B0502020104020203" pitchFamily="34" charset="77"/>
                <a:ea typeface="Aptos" panose="020B0004020202020204" pitchFamily="34" charset="0"/>
                <a:cs typeface="Times New Roman" panose="02020603050405020304" pitchFamily="18" charset="0"/>
              </a:rPr>
              <a:t> </a:t>
            </a:r>
            <a:r>
              <a:rPr lang="fr-FR" sz="1600" b="1" kern="100" dirty="0" err="1">
                <a:latin typeface="Gill Sans MT" panose="020B0502020104020203" pitchFamily="34" charset="77"/>
                <a:ea typeface="Aptos" panose="020B0004020202020204" pitchFamily="34" charset="0"/>
                <a:cs typeface="Times New Roman" panose="02020603050405020304" pitchFamily="18" charset="0"/>
              </a:rPr>
              <a:t>neurotrophic</a:t>
            </a:r>
            <a:r>
              <a:rPr lang="fr-FR" sz="1600" b="1" kern="100" dirty="0">
                <a:latin typeface="Gill Sans MT" panose="020B0502020104020203" pitchFamily="34" charset="77"/>
                <a:ea typeface="Aptos" panose="020B0004020202020204" pitchFamily="34" charset="0"/>
                <a:cs typeface="Times New Roman" panose="02020603050405020304" pitchFamily="18" charset="0"/>
              </a:rPr>
              <a:t> factor </a:t>
            </a:r>
            <a:r>
              <a:rPr lang="fr-FR" sz="1600" kern="100" dirty="0">
                <a:latin typeface="Gill Sans MT" panose="020B0502020104020203" pitchFamily="34" charset="77"/>
                <a:ea typeface="Aptos" panose="020B0004020202020204" pitchFamily="34" charset="0"/>
                <a:cs typeface="Times New Roman" panose="02020603050405020304" pitchFamily="18" charset="0"/>
              </a:rPr>
              <a:t>depuis les terminaisons nerveuses terminales, augmente dans la corne dorsale de de la moelle et joue un rôle crucial dans l’installation de </a:t>
            </a:r>
            <a:r>
              <a:rPr lang="fr-FR" sz="1600" u="sng" kern="100" dirty="0">
                <a:latin typeface="Gill Sans MT" panose="020B0502020104020203" pitchFamily="34" charset="77"/>
                <a:ea typeface="Aptos" panose="020B0004020202020204" pitchFamily="34" charset="0"/>
                <a:cs typeface="Times New Roman" panose="02020603050405020304" pitchFamily="18" charset="0"/>
              </a:rPr>
              <a:t>l’allodynie et de la </a:t>
            </a:r>
            <a:r>
              <a:rPr lang="fr-FR" sz="1600" b="1" u="sng" kern="100" dirty="0">
                <a:latin typeface="Gill Sans MT" panose="020B0502020104020203" pitchFamily="34" charset="77"/>
                <a:ea typeface="Aptos" panose="020B0004020202020204" pitchFamily="34" charset="0"/>
                <a:cs typeface="Times New Roman" panose="02020603050405020304" pitchFamily="18" charset="0"/>
              </a:rPr>
              <a:t>douleur de type neuropathique.</a:t>
            </a:r>
          </a:p>
          <a:p>
            <a:r>
              <a:rPr lang="fr-FR" sz="1600" b="1" kern="100" dirty="0">
                <a:latin typeface="Gill Sans MT" panose="020B0502020104020203" pitchFamily="34" charset="77"/>
                <a:ea typeface="Aptos" panose="020B0004020202020204" pitchFamily="34" charset="0"/>
                <a:cs typeface="Times New Roman" panose="02020603050405020304" pitchFamily="18" charset="0"/>
              </a:rPr>
              <a:t>Rôle critique des récepteurs NMDA:</a:t>
            </a:r>
            <a:r>
              <a:rPr lang="fr-FR" sz="1600" kern="100" dirty="0">
                <a:latin typeface="Gill Sans MT" panose="020B0502020104020203" pitchFamily="34" charset="77"/>
                <a:ea typeface="Aptos" panose="020B0004020202020204" pitchFamily="34" charset="0"/>
                <a:cs typeface="Times New Roman" panose="02020603050405020304" pitchFamily="18" charset="0"/>
              </a:rPr>
              <a:t> phénomènes sont </a:t>
            </a:r>
            <a:r>
              <a:rPr lang="fr-FR" sz="1600" b="1" kern="100" dirty="0">
                <a:latin typeface="Gill Sans MT" panose="020B0502020104020203" pitchFamily="34" charset="77"/>
                <a:ea typeface="Aptos" panose="020B0004020202020204" pitchFamily="34" charset="0"/>
                <a:cs typeface="Times New Roman" panose="02020603050405020304" pitchFamily="18" charset="0"/>
              </a:rPr>
              <a:t>aggravés par l’utilisation des morphiniques </a:t>
            </a:r>
            <a:r>
              <a:rPr lang="fr-FR" sz="1600" kern="100" dirty="0">
                <a:latin typeface="Gill Sans MT" panose="020B0502020104020203" pitchFamily="34" charset="77"/>
                <a:ea typeface="Aptos" panose="020B0004020202020204" pitchFamily="34" charset="0"/>
                <a:cs typeface="Times New Roman" panose="02020603050405020304" pitchFamily="18" charset="0"/>
              </a:rPr>
              <a:t>qui vont exagérer la douleur par hypersensibilisation post-opératoire à distance de la chirurgie et il en est de même avec les phénomènes de stress </a:t>
            </a:r>
            <a:r>
              <a:rPr lang="fr-FR" sz="1600" kern="100" dirty="0" err="1">
                <a:latin typeface="Gill Sans MT" panose="020B0502020104020203" pitchFamily="34" charset="77"/>
                <a:ea typeface="Aptos" panose="020B0004020202020204" pitchFamily="34" charset="0"/>
                <a:cs typeface="Times New Roman" panose="02020603050405020304" pitchFamily="18" charset="0"/>
              </a:rPr>
              <a:t>péri-opératoires</a:t>
            </a:r>
            <a:r>
              <a:rPr lang="fr-FR" sz="1600" kern="100" dirty="0">
                <a:latin typeface="Gill Sans MT" panose="020B0502020104020203" pitchFamily="34" charset="77"/>
                <a:ea typeface="Aptos" panose="020B0004020202020204" pitchFamily="34" charset="0"/>
                <a:cs typeface="Times New Roman" panose="02020603050405020304" pitchFamily="18" charset="0"/>
              </a:rPr>
              <a:t> ou de </a:t>
            </a:r>
            <a:r>
              <a:rPr lang="fr-FR" sz="1600" kern="100" dirty="0" err="1">
                <a:latin typeface="Gill Sans MT" panose="020B0502020104020203" pitchFamily="34" charset="77"/>
                <a:ea typeface="Aptos" panose="020B0004020202020204" pitchFamily="34" charset="0"/>
                <a:cs typeface="Times New Roman" panose="02020603050405020304" pitchFamily="18" charset="0"/>
              </a:rPr>
              <a:t>catastrophisation</a:t>
            </a:r>
            <a:r>
              <a:rPr lang="fr-FR" sz="1600" kern="100" dirty="0">
                <a:latin typeface="Gill Sans MT" panose="020B0502020104020203" pitchFamily="34" charset="77"/>
                <a:ea typeface="Aptos" panose="020B0004020202020204" pitchFamily="34" charset="0"/>
                <a:cs typeface="Times New Roman" panose="02020603050405020304" pitchFamily="18" charset="0"/>
              </a:rPr>
              <a:t>.</a:t>
            </a:r>
            <a:endParaRPr lang="fr-FR" sz="1600" b="1" kern="100" dirty="0">
              <a:latin typeface="Gill Sans MT" panose="020B0502020104020203" pitchFamily="34" charset="77"/>
              <a:ea typeface="Aptos" panose="020B0004020202020204" pitchFamily="34" charset="0"/>
              <a:cs typeface="Times New Roman" panose="02020603050405020304" pitchFamily="18" charset="0"/>
            </a:endParaRPr>
          </a:p>
          <a:p>
            <a:endParaRPr lang="fr-FR" sz="1800" kern="100" dirty="0">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730590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7D1E7E-D8D1-1309-10C1-1009EB7E5EE0}"/>
              </a:ext>
            </a:extLst>
          </p:cNvPr>
          <p:cNvSpPr>
            <a:spLocks noGrp="1"/>
          </p:cNvSpPr>
          <p:nvPr>
            <p:ph type="title"/>
          </p:nvPr>
        </p:nvSpPr>
        <p:spPr>
          <a:xfrm>
            <a:off x="1876526" y="592142"/>
            <a:ext cx="9793088" cy="1101725"/>
          </a:xfrm>
        </p:spPr>
        <p:txBody>
          <a:bodyPr>
            <a:normAutofit/>
          </a:bodyPr>
          <a:lstStyle/>
          <a:p>
            <a:r>
              <a:rPr lang="fr-FR" sz="3200" dirty="0" err="1">
                <a:latin typeface="Gill Sans MT" panose="020B0502020104020203" pitchFamily="34" charset="77"/>
              </a:rPr>
              <a:t>Neuropathic</a:t>
            </a:r>
            <a:r>
              <a:rPr lang="fr-FR" sz="3200" dirty="0">
                <a:latin typeface="Gill Sans MT" panose="020B0502020104020203" pitchFamily="34" charset="77"/>
              </a:rPr>
              <a:t> pain of the « </a:t>
            </a:r>
            <a:r>
              <a:rPr lang="fr-FR" sz="3200" dirty="0" err="1">
                <a:latin typeface="Gill Sans MT" panose="020B0502020104020203" pitchFamily="34" charset="77"/>
              </a:rPr>
              <a:t>Surgery</a:t>
            </a:r>
            <a:r>
              <a:rPr lang="fr-FR" sz="3200" dirty="0">
                <a:latin typeface="Gill Sans MT" panose="020B0502020104020203" pitchFamily="34" charset="77"/>
              </a:rPr>
              <a:t> </a:t>
            </a:r>
            <a:r>
              <a:rPr lang="fr-FR" sz="3200" dirty="0" err="1">
                <a:latin typeface="Gill Sans MT" panose="020B0502020104020203" pitchFamily="34" charset="77"/>
              </a:rPr>
              <a:t>induced</a:t>
            </a:r>
            <a:r>
              <a:rPr lang="fr-FR" sz="3200" dirty="0">
                <a:latin typeface="Gill Sans MT" panose="020B0502020104020203" pitchFamily="34" charset="77"/>
              </a:rPr>
              <a:t> pain-</a:t>
            </a:r>
            <a:r>
              <a:rPr lang="fr-FR" sz="3200" dirty="0" err="1">
                <a:latin typeface="Gill Sans MT" panose="020B0502020104020203" pitchFamily="34" charset="77"/>
              </a:rPr>
              <a:t>sensitization</a:t>
            </a:r>
            <a:r>
              <a:rPr lang="fr-FR" sz="3200" dirty="0">
                <a:latin typeface="Gill Sans MT" panose="020B0502020104020203" pitchFamily="34" charset="77"/>
              </a:rPr>
              <a:t> »</a:t>
            </a:r>
            <a:endParaRPr lang="fr-FR" sz="3200" dirty="0"/>
          </a:p>
        </p:txBody>
      </p:sp>
      <p:sp>
        <p:nvSpPr>
          <p:cNvPr id="4" name="Espace réservé du contenu 3">
            <a:extLst>
              <a:ext uri="{FF2B5EF4-FFF2-40B4-BE49-F238E27FC236}">
                <a16:creationId xmlns:a16="http://schemas.microsoft.com/office/drawing/2014/main" id="{BB690F3E-5087-3F39-4B1A-9CBF9B13F457}"/>
              </a:ext>
            </a:extLst>
          </p:cNvPr>
          <p:cNvSpPr>
            <a:spLocks noGrp="1"/>
          </p:cNvSpPr>
          <p:nvPr>
            <p:ph sz="half" idx="2"/>
          </p:nvPr>
        </p:nvSpPr>
        <p:spPr>
          <a:xfrm>
            <a:off x="6857740" y="1956815"/>
            <a:ext cx="4811877" cy="5242560"/>
          </a:xfrm>
        </p:spPr>
        <p:txBody>
          <a:bodyPr/>
          <a:lstStyle/>
          <a:p>
            <a:r>
              <a:rPr lang="fr-FR" sz="1600" b="1" dirty="0">
                <a:latin typeface="Gill Sans MT" panose="020B0502020104020203" pitchFamily="34" charset="77"/>
                <a:ea typeface="Aptos" panose="020B0004020202020204" pitchFamily="34" charset="0"/>
              </a:rPr>
              <a:t>L’agression tissulaire induit un système inhibiteur </a:t>
            </a:r>
            <a:r>
              <a:rPr lang="fr-FR" sz="1600" dirty="0">
                <a:latin typeface="Gill Sans MT" panose="020B0502020104020203" pitchFamily="34" charset="77"/>
                <a:ea typeface="Aptos" panose="020B0004020202020204" pitchFamily="34" charset="0"/>
              </a:rPr>
              <a:t>qui limite l’intensité et la durée de l’hypersensibilisation secondaire. </a:t>
            </a:r>
          </a:p>
          <a:p>
            <a:r>
              <a:rPr lang="fr-FR" sz="1600" dirty="0">
                <a:latin typeface="Gill Sans MT" panose="020B0502020104020203" pitchFamily="34" charset="77"/>
                <a:ea typeface="Aptos" panose="020B0004020202020204" pitchFamily="34" charset="0"/>
              </a:rPr>
              <a:t>Ce système inhibiteur apparaissant progressivement après l’agression chirurgicale.</a:t>
            </a:r>
          </a:p>
          <a:p>
            <a:r>
              <a:rPr lang="fr-FR" sz="1600" kern="100" dirty="0">
                <a:latin typeface="Gill Sans MT" panose="020B0502020104020203" pitchFamily="34" charset="77"/>
                <a:ea typeface="Aptos" panose="020B0004020202020204" pitchFamily="34" charset="0"/>
                <a:cs typeface="Times New Roman" panose="02020603050405020304" pitchFamily="18" charset="0"/>
              </a:rPr>
              <a:t>Le rôle de cette neuroplasticité serait de protéger contre de permanents dommages liés aux lésions tissulaire</a:t>
            </a:r>
          </a:p>
          <a:p>
            <a:endParaRPr lang="fr-FR" sz="1600" kern="100" dirty="0">
              <a:latin typeface="Gill Sans MT" panose="020B0502020104020203" pitchFamily="34" charset="77"/>
              <a:ea typeface="Aptos" panose="020B0004020202020204" pitchFamily="34" charset="0"/>
              <a:cs typeface="Times New Roman" panose="02020603050405020304" pitchFamily="18" charset="0"/>
            </a:endParaRPr>
          </a:p>
          <a:p>
            <a:r>
              <a:rPr lang="fr-FR" sz="1600" kern="100" dirty="0">
                <a:latin typeface="Gill Sans MT" panose="020B0502020104020203" pitchFamily="34" charset="77"/>
                <a:ea typeface="Aptos" panose="020B0004020202020204" pitchFamily="34" charset="0"/>
                <a:cs typeface="Times New Roman" panose="02020603050405020304" pitchFamily="18" charset="0"/>
              </a:rPr>
              <a:t>Cet équilibre fragile peut-être perturbé chez les patients déjà </a:t>
            </a:r>
            <a:r>
              <a:rPr lang="fr-FR" sz="1600" kern="100" dirty="0" err="1">
                <a:latin typeface="Gill Sans MT" panose="020B0502020104020203" pitchFamily="34" charset="77"/>
                <a:ea typeface="Aptos" panose="020B0004020202020204" pitchFamily="34" charset="0"/>
                <a:cs typeface="Times New Roman" panose="02020603050405020304" pitchFamily="18" charset="0"/>
              </a:rPr>
              <a:t>sensiblisés</a:t>
            </a:r>
            <a:r>
              <a:rPr lang="fr-FR" sz="1600" kern="100" dirty="0">
                <a:latin typeface="Gill Sans MT" panose="020B0502020104020203" pitchFamily="34" charset="77"/>
                <a:ea typeface="Aptos" panose="020B0004020202020204" pitchFamily="34" charset="0"/>
                <a:cs typeface="Times New Roman" panose="02020603050405020304" pitchFamily="18" charset="0"/>
              </a:rPr>
              <a:t>, ou chez des patients présentant une anomalie du système inhibiteur de type génétique, délétion du gène Nav A.7 ou épigénétique liée à des complications post opératoires, ou induits par le stress, ou les opioïdes.</a:t>
            </a:r>
          </a:p>
          <a:p>
            <a:endParaRPr lang="fr-FR" dirty="0"/>
          </a:p>
        </p:txBody>
      </p:sp>
      <p:pic>
        <p:nvPicPr>
          <p:cNvPr id="7" name="Espace réservé du contenu 6" descr="Une image contenant texte, capture d’écran, diagramme, ligne&#10;&#10;Le contenu généré par l’IA peut être incorrect.">
            <a:extLst>
              <a:ext uri="{FF2B5EF4-FFF2-40B4-BE49-F238E27FC236}">
                <a16:creationId xmlns:a16="http://schemas.microsoft.com/office/drawing/2014/main" id="{AC741B4E-5062-524C-7A94-3D7232E474A0}"/>
              </a:ext>
            </a:extLst>
          </p:cNvPr>
          <p:cNvPicPr>
            <a:picLocks noGrp="1" noChangeAspect="1"/>
          </p:cNvPicPr>
          <p:nvPr>
            <p:ph sz="half" idx="1"/>
          </p:nvPr>
        </p:nvPicPr>
        <p:blipFill>
          <a:blip r:embed="rId2"/>
          <a:stretch>
            <a:fillRect/>
          </a:stretch>
        </p:blipFill>
        <p:spPr>
          <a:xfrm>
            <a:off x="1789124" y="1859283"/>
            <a:ext cx="5236489" cy="5168581"/>
          </a:xfrm>
        </p:spPr>
      </p:pic>
    </p:spTree>
    <p:extLst>
      <p:ext uri="{BB962C8B-B14F-4D97-AF65-F5344CB8AC3E}">
        <p14:creationId xmlns:p14="http://schemas.microsoft.com/office/powerpoint/2010/main" val="3989985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8D914-AF28-0D6A-9C43-2A25887E349F}"/>
              </a:ext>
            </a:extLst>
          </p:cNvPr>
          <p:cNvSpPr>
            <a:spLocks noGrp="1"/>
          </p:cNvSpPr>
          <p:nvPr>
            <p:ph type="title"/>
          </p:nvPr>
        </p:nvSpPr>
        <p:spPr/>
        <p:txBody>
          <a:bodyPr>
            <a:normAutofit/>
          </a:bodyPr>
          <a:lstStyle/>
          <a:p>
            <a:r>
              <a:rPr lang="fr-FR" sz="3200" dirty="0">
                <a:latin typeface="Gill Sans MT" panose="020B0502020104020203" pitchFamily="34" charset="77"/>
              </a:rPr>
              <a:t>Quelles peuvent être les présentations cliniques de ce</a:t>
            </a:r>
            <a:br>
              <a:rPr lang="fr-FR" sz="3200" dirty="0">
                <a:latin typeface="Gill Sans MT" panose="020B0502020104020203" pitchFamily="34" charset="77"/>
              </a:rPr>
            </a:br>
            <a:r>
              <a:rPr lang="fr-FR" sz="3200" dirty="0">
                <a:latin typeface="Gill Sans MT" panose="020B0502020104020203" pitchFamily="34" charset="77"/>
              </a:rPr>
              <a:t>Syndrome douloureux par sensibilisation post chirurgicale? </a:t>
            </a:r>
            <a:endParaRPr lang="fr-FR" sz="3200" dirty="0"/>
          </a:p>
        </p:txBody>
      </p:sp>
      <p:sp>
        <p:nvSpPr>
          <p:cNvPr id="3" name="Espace réservé du contenu 2">
            <a:extLst>
              <a:ext uri="{FF2B5EF4-FFF2-40B4-BE49-F238E27FC236}">
                <a16:creationId xmlns:a16="http://schemas.microsoft.com/office/drawing/2014/main" id="{CE06ED5B-BA6B-ECA8-B8C0-C2860DEF6269}"/>
              </a:ext>
            </a:extLst>
          </p:cNvPr>
          <p:cNvSpPr>
            <a:spLocks noGrp="1"/>
          </p:cNvSpPr>
          <p:nvPr>
            <p:ph idx="1"/>
          </p:nvPr>
        </p:nvSpPr>
        <p:spPr>
          <a:xfrm>
            <a:off x="2380581" y="1937792"/>
            <a:ext cx="9144000" cy="5418138"/>
          </a:xfrm>
        </p:spPr>
        <p:txBody>
          <a:bodyPr/>
          <a:lstStyle/>
          <a:p>
            <a:pPr marL="0" indent="0">
              <a:buNone/>
            </a:pPr>
            <a:r>
              <a:rPr lang="fr-FR" b="1" dirty="0">
                <a:latin typeface="Gill Sans MT" panose="020B0502020104020203" pitchFamily="34" charset="77"/>
              </a:rPr>
              <a:t>Sensibilisation périphérique:</a:t>
            </a:r>
          </a:p>
          <a:p>
            <a:endParaRPr lang="fr-FR" dirty="0"/>
          </a:p>
          <a:p>
            <a:r>
              <a:rPr lang="fr-FR" dirty="0">
                <a:latin typeface="Gill Sans MT" panose="020B0502020104020203" pitchFamily="34" charset="77"/>
              </a:rPr>
              <a:t>Syndrome douloureux anal</a:t>
            </a:r>
          </a:p>
          <a:p>
            <a:r>
              <a:rPr lang="fr-FR" dirty="0">
                <a:latin typeface="Gill Sans MT" panose="020B0502020104020203" pitchFamily="34" charset="77"/>
              </a:rPr>
              <a:t>Syndrome  douloureux vulvaire: vestibule vulvaire</a:t>
            </a:r>
          </a:p>
          <a:p>
            <a:r>
              <a:rPr lang="fr-FR" dirty="0">
                <a:latin typeface="Gill Sans MT" panose="020B0502020104020203" pitchFamily="34" charset="77"/>
              </a:rPr>
              <a:t>Syndrome douloureux utérin</a:t>
            </a:r>
          </a:p>
          <a:p>
            <a:r>
              <a:rPr lang="fr-FR" dirty="0">
                <a:latin typeface="Gill Sans MT" panose="020B0502020104020203" pitchFamily="34" charset="77"/>
              </a:rPr>
              <a:t>Syndrome douloureux urétral</a:t>
            </a:r>
          </a:p>
          <a:p>
            <a:r>
              <a:rPr lang="fr-FR" dirty="0">
                <a:latin typeface="Gill Sans MT" panose="020B0502020104020203" pitchFamily="34" charset="77"/>
              </a:rPr>
              <a:t>Syndrome douloureux vésical</a:t>
            </a:r>
          </a:p>
          <a:p>
            <a:r>
              <a:rPr lang="fr-FR" dirty="0">
                <a:latin typeface="Gill Sans MT" panose="020B0502020104020203" pitchFamily="34" charset="77"/>
              </a:rPr>
              <a:t>Syndrome urétéral</a:t>
            </a:r>
          </a:p>
          <a:p>
            <a:endParaRPr lang="fr-FR" dirty="0"/>
          </a:p>
          <a:p>
            <a:pPr marL="0" indent="0">
              <a:buNone/>
            </a:pPr>
            <a:endParaRPr lang="fr-FR" dirty="0"/>
          </a:p>
        </p:txBody>
      </p:sp>
    </p:spTree>
    <p:extLst>
      <p:ext uri="{BB962C8B-B14F-4D97-AF65-F5344CB8AC3E}">
        <p14:creationId xmlns:p14="http://schemas.microsoft.com/office/powerpoint/2010/main" val="381696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4B977-7FC7-43DA-5379-63A20B99E7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C1B596C-11F0-F22B-9F3F-F865DB1319F1}"/>
              </a:ext>
            </a:extLst>
          </p:cNvPr>
          <p:cNvSpPr>
            <a:spLocks noGrp="1"/>
          </p:cNvSpPr>
          <p:nvPr>
            <p:ph type="title"/>
          </p:nvPr>
        </p:nvSpPr>
        <p:spPr/>
        <p:txBody>
          <a:bodyPr>
            <a:normAutofit/>
          </a:bodyPr>
          <a:lstStyle/>
          <a:p>
            <a:r>
              <a:rPr lang="fr-FR" sz="3200" dirty="0">
                <a:latin typeface="Gill Sans MT" panose="020B0502020104020203" pitchFamily="34" charset="77"/>
              </a:rPr>
              <a:t>Quelles peuvent être les présentations cliniques de ce</a:t>
            </a:r>
            <a:br>
              <a:rPr lang="fr-FR" sz="3200" dirty="0">
                <a:latin typeface="Gill Sans MT" panose="020B0502020104020203" pitchFamily="34" charset="77"/>
              </a:rPr>
            </a:br>
            <a:r>
              <a:rPr lang="fr-FR" sz="3200" dirty="0">
                <a:latin typeface="Gill Sans MT" panose="020B0502020104020203" pitchFamily="34" charset="77"/>
              </a:rPr>
              <a:t>Syndrome douloureux par sensibilisation post chirurgicale? </a:t>
            </a:r>
            <a:endParaRPr lang="fr-FR" sz="3200" dirty="0"/>
          </a:p>
        </p:txBody>
      </p:sp>
      <p:sp>
        <p:nvSpPr>
          <p:cNvPr id="3" name="Espace réservé du contenu 2">
            <a:extLst>
              <a:ext uri="{FF2B5EF4-FFF2-40B4-BE49-F238E27FC236}">
                <a16:creationId xmlns:a16="http://schemas.microsoft.com/office/drawing/2014/main" id="{44552417-5C00-4BEA-987E-31B599347A8C}"/>
              </a:ext>
            </a:extLst>
          </p:cNvPr>
          <p:cNvSpPr>
            <a:spLocks noGrp="1"/>
          </p:cNvSpPr>
          <p:nvPr>
            <p:ph idx="1"/>
          </p:nvPr>
        </p:nvSpPr>
        <p:spPr>
          <a:xfrm>
            <a:off x="2380581" y="1937792"/>
            <a:ext cx="9144000" cy="5418138"/>
          </a:xfrm>
        </p:spPr>
        <p:txBody>
          <a:bodyPr/>
          <a:lstStyle/>
          <a:p>
            <a:pPr marL="0" indent="0">
              <a:buNone/>
            </a:pPr>
            <a:r>
              <a:rPr lang="fr-FR" b="1" dirty="0">
                <a:latin typeface="Gill Sans MT" panose="020B0502020104020203" pitchFamily="34" charset="77"/>
              </a:rPr>
              <a:t>Douleur de type neuropathique:</a:t>
            </a:r>
          </a:p>
          <a:p>
            <a:endParaRPr lang="fr-FR" dirty="0"/>
          </a:p>
          <a:p>
            <a:r>
              <a:rPr lang="fr-FR" dirty="0">
                <a:latin typeface="Gill Sans MT" panose="020B0502020104020203" pitchFamily="34" charset="77"/>
              </a:rPr>
              <a:t>Dans le territoire du nerf pudendal: sans critères de syndrome canalaire.</a:t>
            </a:r>
          </a:p>
          <a:p>
            <a:r>
              <a:rPr lang="fr-FR" dirty="0">
                <a:latin typeface="Gill Sans MT" panose="020B0502020104020203" pitchFamily="34" charset="77"/>
              </a:rPr>
              <a:t>Très souvent mal systématisée.</a:t>
            </a:r>
          </a:p>
          <a:p>
            <a:r>
              <a:rPr lang="fr-FR" dirty="0">
                <a:latin typeface="Gill Sans MT" panose="020B0502020104020203" pitchFamily="34" charset="77"/>
              </a:rPr>
              <a:t>Réponse le plus souvent négative aux infiltrations de type bloc-test.</a:t>
            </a:r>
          </a:p>
          <a:p>
            <a:r>
              <a:rPr lang="fr-FR" dirty="0">
                <a:latin typeface="Gill Sans MT" panose="020B0502020104020203" pitchFamily="34" charset="77"/>
              </a:rPr>
              <a:t>Fréquente réponse en aggravation.</a:t>
            </a:r>
          </a:p>
          <a:p>
            <a:pPr marL="0" indent="0">
              <a:buNone/>
            </a:pPr>
            <a:endParaRPr lang="fr-FR" dirty="0"/>
          </a:p>
        </p:txBody>
      </p:sp>
    </p:spTree>
    <p:extLst>
      <p:ext uri="{BB962C8B-B14F-4D97-AF65-F5344CB8AC3E}">
        <p14:creationId xmlns:p14="http://schemas.microsoft.com/office/powerpoint/2010/main" val="4039234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704C9-077E-27B3-C7B3-87BE09D719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CEAD5E-C6C7-0DC3-8939-96AA21E49EE5}"/>
              </a:ext>
            </a:extLst>
          </p:cNvPr>
          <p:cNvSpPr>
            <a:spLocks noGrp="1"/>
          </p:cNvSpPr>
          <p:nvPr>
            <p:ph type="title"/>
          </p:nvPr>
        </p:nvSpPr>
        <p:spPr/>
        <p:txBody>
          <a:bodyPr>
            <a:normAutofit/>
          </a:bodyPr>
          <a:lstStyle/>
          <a:p>
            <a:r>
              <a:rPr lang="fr-FR" sz="3200" dirty="0">
                <a:latin typeface="Gill Sans MT" panose="020B0502020104020203" pitchFamily="34" charset="77"/>
              </a:rPr>
              <a:t>Quelles peuvent être les présentations cliniques de ce</a:t>
            </a:r>
            <a:br>
              <a:rPr lang="fr-FR" sz="3200" dirty="0">
                <a:latin typeface="Gill Sans MT" panose="020B0502020104020203" pitchFamily="34" charset="77"/>
              </a:rPr>
            </a:br>
            <a:r>
              <a:rPr lang="fr-FR" sz="3200" dirty="0">
                <a:latin typeface="Gill Sans MT" panose="020B0502020104020203" pitchFamily="34" charset="77"/>
              </a:rPr>
              <a:t>Syndrome douloureux par sensibilisation post chirurgicale? </a:t>
            </a:r>
            <a:endParaRPr lang="fr-FR" sz="3200" dirty="0"/>
          </a:p>
        </p:txBody>
      </p:sp>
      <p:sp>
        <p:nvSpPr>
          <p:cNvPr id="3" name="Espace réservé du contenu 2">
            <a:extLst>
              <a:ext uri="{FF2B5EF4-FFF2-40B4-BE49-F238E27FC236}">
                <a16:creationId xmlns:a16="http://schemas.microsoft.com/office/drawing/2014/main" id="{A5989CB8-12D3-D7EF-D31F-F25539CAC9DE}"/>
              </a:ext>
            </a:extLst>
          </p:cNvPr>
          <p:cNvSpPr>
            <a:spLocks noGrp="1"/>
          </p:cNvSpPr>
          <p:nvPr>
            <p:ph idx="1"/>
          </p:nvPr>
        </p:nvSpPr>
        <p:spPr>
          <a:xfrm>
            <a:off x="2380581" y="1937792"/>
            <a:ext cx="9144000" cy="5418138"/>
          </a:xfrm>
        </p:spPr>
        <p:txBody>
          <a:bodyPr/>
          <a:lstStyle/>
          <a:p>
            <a:pPr marL="0" indent="0">
              <a:buNone/>
            </a:pPr>
            <a:r>
              <a:rPr lang="fr-FR" b="1" dirty="0">
                <a:latin typeface="Gill Sans MT" panose="020B0502020104020203" pitchFamily="34" charset="77"/>
              </a:rPr>
              <a:t>Sensibilisation centrale:</a:t>
            </a:r>
          </a:p>
          <a:p>
            <a:endParaRPr lang="fr-FR" dirty="0"/>
          </a:p>
          <a:p>
            <a:r>
              <a:rPr lang="fr-FR" sz="2400" dirty="0">
                <a:latin typeface="Gill Sans MT" panose="020B0502020104020203" pitchFamily="34" charset="77"/>
              </a:rPr>
              <a:t>La douleur neuropathique est dans le territoire pudendal, isolée, ou également dans d’autres territoires, mal systématisée.</a:t>
            </a:r>
          </a:p>
          <a:p>
            <a:r>
              <a:rPr lang="fr-FR" sz="2400" dirty="0">
                <a:latin typeface="Gill Sans MT" panose="020B0502020104020203" pitchFamily="34" charset="77"/>
              </a:rPr>
              <a:t>Il peut s’y associer: des douleurs </a:t>
            </a:r>
            <a:r>
              <a:rPr lang="fr-FR" sz="2400" dirty="0" err="1">
                <a:latin typeface="Gill Sans MT" panose="020B0502020104020203" pitchFamily="34" charset="77"/>
              </a:rPr>
              <a:t>myo</a:t>
            </a:r>
            <a:r>
              <a:rPr lang="fr-FR" sz="2400" dirty="0">
                <a:latin typeface="Gill Sans MT" panose="020B0502020104020203" pitchFamily="34" charset="77"/>
              </a:rPr>
              <a:t>-fasciales, fessières, sacrées, coccygiennes.</a:t>
            </a:r>
          </a:p>
          <a:p>
            <a:r>
              <a:rPr lang="fr-FR" sz="2400" dirty="0">
                <a:latin typeface="Gill Sans MT" panose="020B0502020104020203" pitchFamily="34" charset="77"/>
              </a:rPr>
              <a:t>Dyspareunie, vestibulodynie vulvaire provoquée.</a:t>
            </a:r>
          </a:p>
          <a:p>
            <a:r>
              <a:rPr lang="fr-FR" sz="2400" dirty="0">
                <a:latin typeface="Gill Sans MT" panose="020B0502020104020203" pitchFamily="34" charset="77"/>
              </a:rPr>
              <a:t>Douleurs défécatoires, mictionnelles, post-coïtales</a:t>
            </a:r>
          </a:p>
          <a:p>
            <a:r>
              <a:rPr lang="fr-FR" sz="2400" dirty="0">
                <a:latin typeface="Gill Sans MT" panose="020B0502020104020203" pitchFamily="34" charset="77"/>
              </a:rPr>
              <a:t>Difficultés d’évacuation: dysurie, </a:t>
            </a:r>
            <a:r>
              <a:rPr lang="fr-FR" sz="2400" dirty="0" err="1">
                <a:latin typeface="Gill Sans MT" panose="020B0502020104020203" pitchFamily="34" charset="77"/>
              </a:rPr>
              <a:t>dyschésie</a:t>
            </a:r>
            <a:endParaRPr lang="fr-FR" sz="2400" dirty="0">
              <a:latin typeface="Gill Sans MT" panose="020B0502020104020203" pitchFamily="34" charset="77"/>
            </a:endParaRPr>
          </a:p>
          <a:p>
            <a:r>
              <a:rPr lang="fr-FR" sz="2400" dirty="0">
                <a:latin typeface="Gill Sans MT" panose="020B0502020104020203" pitchFamily="34" charset="77"/>
              </a:rPr>
              <a:t>Allodynie</a:t>
            </a:r>
          </a:p>
          <a:p>
            <a:r>
              <a:rPr lang="fr-FR" sz="2400" dirty="0">
                <a:solidFill>
                  <a:srgbClr val="00B0F0"/>
                </a:solidFill>
                <a:latin typeface="Gill Sans MT" panose="020B0502020104020203" pitchFamily="34" charset="77"/>
              </a:rPr>
              <a:t>Resistance et intolérance aux traitements de la douleur chronique</a:t>
            </a:r>
          </a:p>
          <a:p>
            <a:r>
              <a:rPr lang="fr-FR" sz="2400" dirty="0">
                <a:solidFill>
                  <a:srgbClr val="00B0F0"/>
                </a:solidFill>
                <a:latin typeface="Gill Sans MT" panose="020B0502020104020203" pitchFamily="34" charset="77"/>
              </a:rPr>
              <a:t>Aggravation avec les Morphiniques</a:t>
            </a:r>
            <a:endParaRPr lang="fr-FR" sz="2400" dirty="0">
              <a:latin typeface="Gill Sans MT" panose="020B0502020104020203" pitchFamily="34" charset="77"/>
            </a:endParaRPr>
          </a:p>
          <a:p>
            <a:pPr marL="0" indent="0">
              <a:buNone/>
            </a:pPr>
            <a:endParaRPr lang="fr-FR" dirty="0"/>
          </a:p>
        </p:txBody>
      </p:sp>
    </p:spTree>
    <p:extLst>
      <p:ext uri="{BB962C8B-B14F-4D97-AF65-F5344CB8AC3E}">
        <p14:creationId xmlns:p14="http://schemas.microsoft.com/office/powerpoint/2010/main" val="4152933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F7E565-4357-A320-7101-BFEB210ED87C}"/>
              </a:ext>
            </a:extLst>
          </p:cNvPr>
          <p:cNvSpPr>
            <a:spLocks noGrp="1"/>
          </p:cNvSpPr>
          <p:nvPr>
            <p:ph type="title"/>
          </p:nvPr>
        </p:nvSpPr>
        <p:spPr/>
        <p:txBody>
          <a:bodyPr wrap="square" numCol="1" anchorCtr="0" compatLnSpc="1">
            <a:prstTxWarp prst="textNoShape">
              <a:avLst/>
            </a:prstTxWarp>
            <a:normAutofit fontScale="90000"/>
          </a:bodyPr>
          <a:lstStyle/>
          <a:p>
            <a:pPr>
              <a:defRPr/>
            </a:pPr>
            <a:r>
              <a:rPr lang="fr-FR" altLang="fr-FR" sz="3200" dirty="0">
                <a:latin typeface="Gill Sans MT" panose="020B0502020104020203" pitchFamily="34" charset="77"/>
              </a:rPr>
              <a:t>Hypersensibilisation Pelvienne Centrale:</a:t>
            </a:r>
            <a:br>
              <a:rPr lang="fr-FR" altLang="fr-FR" sz="3200" dirty="0">
                <a:latin typeface="Gill Sans MT" panose="020B0502020104020203" pitchFamily="34" charset="77"/>
              </a:rPr>
            </a:br>
            <a:r>
              <a:rPr lang="fr-FR" altLang="fr-FR" sz="3200" dirty="0">
                <a:latin typeface="Gill Sans MT" panose="020B0502020104020203" pitchFamily="34" charset="77"/>
              </a:rPr>
              <a:t>Les critères de Convergences PP</a:t>
            </a:r>
            <a:br>
              <a:rPr lang="fr-FR" altLang="fr-FR" sz="2000" b="1" dirty="0">
                <a:latin typeface="Gill Sans MT" panose="020B0502020104020203" pitchFamily="34" charset="77"/>
              </a:rPr>
            </a:br>
            <a:r>
              <a:rPr lang="fr-FR" altLang="fr-FR" sz="2000" b="1" dirty="0">
                <a:solidFill>
                  <a:srgbClr val="FF0000"/>
                </a:solidFill>
                <a:latin typeface="Gill Sans MT" panose="020B0502020104020203" pitchFamily="34" charset="77"/>
              </a:rPr>
              <a:t>Pain Med. 2018; 19 (10): 2009-15</a:t>
            </a:r>
            <a:br>
              <a:rPr lang="fr-FR" altLang="fr-FR" sz="2000" dirty="0">
                <a:solidFill>
                  <a:srgbClr val="FF0000"/>
                </a:solidFill>
              </a:rPr>
            </a:br>
            <a:endParaRPr lang="fr-FR" altLang="fr-FR" sz="2000" b="1" dirty="0"/>
          </a:p>
        </p:txBody>
      </p:sp>
      <p:sp>
        <p:nvSpPr>
          <p:cNvPr id="32770" name="Espace réservé du contenu 2">
            <a:extLst>
              <a:ext uri="{FF2B5EF4-FFF2-40B4-BE49-F238E27FC236}">
                <a16:creationId xmlns:a16="http://schemas.microsoft.com/office/drawing/2014/main" id="{333C2B1B-62CC-7A29-F4EB-C97282928876}"/>
              </a:ext>
            </a:extLst>
          </p:cNvPr>
          <p:cNvSpPr>
            <a:spLocks noGrp="1"/>
          </p:cNvSpPr>
          <p:nvPr>
            <p:ph idx="1"/>
          </p:nvPr>
        </p:nvSpPr>
        <p:spPr>
          <a:xfrm>
            <a:off x="2235994" y="1938338"/>
            <a:ext cx="8821738" cy="5257800"/>
          </a:xfrm>
        </p:spPr>
        <p:txBody>
          <a:bodyPr/>
          <a:lstStyle/>
          <a:p>
            <a:endParaRPr lang="fr-FR" altLang="fr-FR"/>
          </a:p>
        </p:txBody>
      </p:sp>
      <p:graphicFrame>
        <p:nvGraphicFramePr>
          <p:cNvPr id="32771" name="Objet 3">
            <a:extLst>
              <a:ext uri="{FF2B5EF4-FFF2-40B4-BE49-F238E27FC236}">
                <a16:creationId xmlns:a16="http://schemas.microsoft.com/office/drawing/2014/main" id="{5B0ED7E3-7AD8-8354-0225-9B012ABA84F0}"/>
              </a:ext>
            </a:extLst>
          </p:cNvPr>
          <p:cNvGraphicFramePr>
            <a:graphicFrameLocks noChangeAspect="1"/>
          </p:cNvGraphicFramePr>
          <p:nvPr/>
        </p:nvGraphicFramePr>
        <p:xfrm>
          <a:off x="2451898" y="1938342"/>
          <a:ext cx="8093075" cy="4708525"/>
        </p:xfrm>
        <a:graphic>
          <a:graphicData uri="http://schemas.openxmlformats.org/presentationml/2006/ole">
            <mc:AlternateContent xmlns:mc="http://schemas.openxmlformats.org/markup-compatibility/2006">
              <mc:Choice xmlns:v="urn:schemas-microsoft-com:vml" Requires="v">
                <p:oleObj name="Document" r:id="rId2" imgW="12573000" imgH="7315200" progId="Word.Document.12">
                  <p:embed/>
                </p:oleObj>
              </mc:Choice>
              <mc:Fallback>
                <p:oleObj name="Document" r:id="rId2" imgW="12573000" imgH="7315200" progId="Word.Document.12">
                  <p:embed/>
                  <p:pic>
                    <p:nvPicPr>
                      <p:cNvPr id="0" name="Obje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898" y="1938342"/>
                        <a:ext cx="80930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72" name="Image 4">
            <a:extLst>
              <a:ext uri="{FF2B5EF4-FFF2-40B4-BE49-F238E27FC236}">
                <a16:creationId xmlns:a16="http://schemas.microsoft.com/office/drawing/2014/main" id="{653C601B-DA7A-2988-6587-A76787C075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5147" y="6402388"/>
            <a:ext cx="354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46BD08-93BF-E822-2DE4-F1BD34C1904F}"/>
              </a:ext>
            </a:extLst>
          </p:cNvPr>
          <p:cNvSpPr>
            <a:spLocks noGrp="1"/>
          </p:cNvSpPr>
          <p:nvPr>
            <p:ph type="title"/>
          </p:nvPr>
        </p:nvSpPr>
        <p:spPr/>
        <p:txBody>
          <a:bodyPr/>
          <a:lstStyle/>
          <a:p>
            <a:r>
              <a:rPr lang="fr-FR" dirty="0">
                <a:latin typeface="Gill Sans MT" panose="020B0502020104020203" pitchFamily="34" charset="77"/>
              </a:rPr>
              <a:t>Conclusions</a:t>
            </a:r>
          </a:p>
        </p:txBody>
      </p:sp>
      <p:sp>
        <p:nvSpPr>
          <p:cNvPr id="3" name="Espace réservé du contenu 2">
            <a:extLst>
              <a:ext uri="{FF2B5EF4-FFF2-40B4-BE49-F238E27FC236}">
                <a16:creationId xmlns:a16="http://schemas.microsoft.com/office/drawing/2014/main" id="{076F1555-032A-67AF-2C77-6DA5C8C25FC6}"/>
              </a:ext>
            </a:extLst>
          </p:cNvPr>
          <p:cNvSpPr>
            <a:spLocks noGrp="1"/>
          </p:cNvSpPr>
          <p:nvPr>
            <p:ph idx="1"/>
          </p:nvPr>
        </p:nvSpPr>
        <p:spPr>
          <a:xfrm>
            <a:off x="364357" y="2141066"/>
            <a:ext cx="12191524" cy="5418138"/>
          </a:xfrm>
        </p:spPr>
        <p:txBody>
          <a:bodyPr/>
          <a:lstStyle/>
          <a:p>
            <a:r>
              <a:rPr lang="fr-FR" sz="2800" dirty="0">
                <a:latin typeface="Gill Sans MT" panose="020B0502020104020203" pitchFamily="34" charset="77"/>
              </a:rPr>
              <a:t>La DCPO n’est pas ou rarement liée à une lésion directe chirurgicale</a:t>
            </a:r>
          </a:p>
          <a:p>
            <a:r>
              <a:rPr lang="fr-FR" sz="2800" dirty="0">
                <a:solidFill>
                  <a:srgbClr val="00B0F0"/>
                </a:solidFill>
                <a:latin typeface="Gill Sans MT" panose="020B0502020104020203" pitchFamily="34" charset="77"/>
              </a:rPr>
              <a:t>Seuls 5% des lésions nerveuses chirurgicales authentifiées évoluent vers la DCPO</a:t>
            </a:r>
          </a:p>
          <a:p>
            <a:r>
              <a:rPr lang="fr-FR" sz="2800" dirty="0">
                <a:latin typeface="Gill Sans MT" panose="020B0502020104020203" pitchFamily="34" charset="77"/>
              </a:rPr>
              <a:t>La névralgie pudendale par lésion directe est exceptionnelle</a:t>
            </a:r>
          </a:p>
          <a:p>
            <a:r>
              <a:rPr lang="fr-FR" sz="2800" dirty="0">
                <a:solidFill>
                  <a:srgbClr val="00B0F0"/>
                </a:solidFill>
                <a:latin typeface="Gill Sans MT" panose="020B0502020104020203" pitchFamily="34" charset="77"/>
              </a:rPr>
              <a:t>Le syndrome douloureux par sensibilisation post-chirurgicale est le mécanisme le plus fréquent</a:t>
            </a:r>
          </a:p>
          <a:p>
            <a:r>
              <a:rPr lang="fr-FR" sz="2800" dirty="0">
                <a:latin typeface="Gill Sans MT" panose="020B0502020104020203" pitchFamily="34" charset="77"/>
              </a:rPr>
              <a:t>Phénomènes de sensibilisation périphériques et centraux</a:t>
            </a:r>
          </a:p>
          <a:p>
            <a:r>
              <a:rPr lang="fr-FR" sz="2800" dirty="0">
                <a:solidFill>
                  <a:srgbClr val="00B0F0"/>
                </a:solidFill>
                <a:latin typeface="Gill Sans MT" panose="020B0502020104020203" pitchFamily="34" charset="77"/>
              </a:rPr>
              <a:t>Aggravé chez le patient sensibilisé, facteur génétique</a:t>
            </a:r>
            <a:r>
              <a:rPr lang="fr-FR" sz="2800" kern="100" dirty="0">
                <a:solidFill>
                  <a:srgbClr val="00B0F0"/>
                </a:solidFill>
                <a:latin typeface="Gill Sans MT" panose="020B0502020104020203" pitchFamily="34" charset="77"/>
                <a:cs typeface="Times New Roman" panose="02020603050405020304" pitchFamily="18" charset="0"/>
              </a:rPr>
              <a:t> (</a:t>
            </a:r>
            <a:r>
              <a:rPr lang="fr-FR" sz="2800" kern="100" dirty="0">
                <a:solidFill>
                  <a:srgbClr val="00B0F0"/>
                </a:solidFill>
                <a:latin typeface="Gill Sans MT" panose="020B0502020104020203" pitchFamily="34" charset="77"/>
                <a:ea typeface="Aptos" panose="020B0004020202020204" pitchFamily="34" charset="0"/>
                <a:cs typeface="Times New Roman" panose="02020603050405020304" pitchFamily="18" charset="0"/>
              </a:rPr>
              <a:t>délétion du gène Nav A.7) ou épigénétique (complications opératoires, reprises) </a:t>
            </a:r>
            <a:endParaRPr lang="fr-FR" sz="2800" dirty="0">
              <a:solidFill>
                <a:srgbClr val="00B0F0"/>
              </a:solidFill>
              <a:latin typeface="Gill Sans MT" panose="020B0502020104020203" pitchFamily="34" charset="77"/>
            </a:endParaRPr>
          </a:p>
        </p:txBody>
      </p:sp>
    </p:spTree>
    <p:extLst>
      <p:ext uri="{BB962C8B-B14F-4D97-AF65-F5344CB8AC3E}">
        <p14:creationId xmlns:p14="http://schemas.microsoft.com/office/powerpoint/2010/main" val="189044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1">
            <a:extLst>
              <a:ext uri="{FF2B5EF4-FFF2-40B4-BE49-F238E27FC236}">
                <a16:creationId xmlns:a16="http://schemas.microsoft.com/office/drawing/2014/main" id="{575D044C-418F-A857-F049-E79FB6E7522E}"/>
              </a:ext>
            </a:extLst>
          </p:cNvPr>
          <p:cNvSpPr>
            <a:spLocks noGrp="1"/>
          </p:cNvSpPr>
          <p:nvPr>
            <p:ph type="title"/>
          </p:nvPr>
        </p:nvSpPr>
        <p:spPr>
          <a:xfrm>
            <a:off x="4452144" y="1163638"/>
            <a:ext cx="5938838" cy="881062"/>
          </a:xfrm>
        </p:spPr>
        <p:txBody>
          <a:bodyPr/>
          <a:lstStyle/>
          <a:p>
            <a:pPr>
              <a:defRPr/>
            </a:pPr>
            <a:endParaRPr lang="fr-FR" dirty="0">
              <a:latin typeface="Times" charset="0"/>
              <a:ea typeface="MS PGothic" panose="020B0600070205080204" pitchFamily="34" charset="-128"/>
            </a:endParaRPr>
          </a:p>
        </p:txBody>
      </p:sp>
      <p:pic>
        <p:nvPicPr>
          <p:cNvPr id="46082" name="Image 3" descr="Logo convergence PP horizontal.jpeg">
            <a:extLst>
              <a:ext uri="{FF2B5EF4-FFF2-40B4-BE49-F238E27FC236}">
                <a16:creationId xmlns:a16="http://schemas.microsoft.com/office/drawing/2014/main" id="{40AE0250-97C2-51E5-FCB4-2175AFCA05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3648" y="409949"/>
            <a:ext cx="5938838" cy="150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du contenu 4">
            <a:extLst>
              <a:ext uri="{FF2B5EF4-FFF2-40B4-BE49-F238E27FC236}">
                <a16:creationId xmlns:a16="http://schemas.microsoft.com/office/drawing/2014/main" id="{E3A1ED52-F8F2-4F06-69FC-C8CBC0EBF07E}"/>
              </a:ext>
            </a:extLst>
          </p:cNvPr>
          <p:cNvPicPr>
            <a:picLocks noGrp="1" noChangeAspect="1"/>
          </p:cNvPicPr>
          <p:nvPr>
            <p:ph idx="1"/>
          </p:nvPr>
        </p:nvPicPr>
        <p:blipFill>
          <a:blip r:embed="rId3"/>
          <a:stretch>
            <a:fillRect/>
          </a:stretch>
        </p:blipFill>
        <p:spPr>
          <a:xfrm flipV="1">
            <a:off x="4143588" y="1722438"/>
            <a:ext cx="39262" cy="55562"/>
          </a:xfrm>
        </p:spPr>
      </p:pic>
      <p:pic>
        <p:nvPicPr>
          <p:cNvPr id="9" name="Image 8">
            <a:extLst>
              <a:ext uri="{FF2B5EF4-FFF2-40B4-BE49-F238E27FC236}">
                <a16:creationId xmlns:a16="http://schemas.microsoft.com/office/drawing/2014/main" id="{F39EA928-9A69-212F-4620-9A0392A4CA4B}"/>
              </a:ext>
            </a:extLst>
          </p:cNvPr>
          <p:cNvPicPr>
            <a:picLocks noChangeAspect="1"/>
          </p:cNvPicPr>
          <p:nvPr/>
        </p:nvPicPr>
        <p:blipFill>
          <a:blip r:embed="rId4"/>
          <a:stretch>
            <a:fillRect/>
          </a:stretch>
        </p:blipFill>
        <p:spPr>
          <a:xfrm>
            <a:off x="4612830" y="1543094"/>
            <a:ext cx="4154480" cy="58791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72D0-A187-33E0-A53E-DDBF510AF9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CB1F69-ECD4-36B2-87A1-9AB384F05275}"/>
              </a:ext>
            </a:extLst>
          </p:cNvPr>
          <p:cNvSpPr>
            <a:spLocks noGrp="1"/>
          </p:cNvSpPr>
          <p:nvPr>
            <p:ph type="title"/>
          </p:nvPr>
        </p:nvSpPr>
        <p:spPr>
          <a:xfrm>
            <a:off x="2182997" y="860429"/>
            <a:ext cx="9144000" cy="1101725"/>
          </a:xfrm>
        </p:spPr>
        <p:txBody>
          <a:bodyPr>
            <a:noAutofit/>
          </a:bodyPr>
          <a:lstStyle/>
          <a:p>
            <a:pPr>
              <a:defRPr/>
            </a:pPr>
            <a:r>
              <a:rPr lang="fr-FR" sz="3200" dirty="0">
                <a:latin typeface="Gill Sans MT" panose="020B0502020104020203" pitchFamily="34" charset="77"/>
              </a:rPr>
              <a:t>La douleur chronique post-opératoire: neuropathique?</a:t>
            </a:r>
          </a:p>
        </p:txBody>
      </p:sp>
      <p:sp>
        <p:nvSpPr>
          <p:cNvPr id="18434" name="Espace réservé du contenu 2">
            <a:extLst>
              <a:ext uri="{FF2B5EF4-FFF2-40B4-BE49-F238E27FC236}">
                <a16:creationId xmlns:a16="http://schemas.microsoft.com/office/drawing/2014/main" id="{6449AE82-CF16-D9B2-96DB-5D088438FB50}"/>
              </a:ext>
            </a:extLst>
          </p:cNvPr>
          <p:cNvSpPr>
            <a:spLocks noGrp="1"/>
          </p:cNvSpPr>
          <p:nvPr>
            <p:ph idx="1"/>
          </p:nvPr>
        </p:nvSpPr>
        <p:spPr>
          <a:xfrm>
            <a:off x="2182997" y="6186265"/>
            <a:ext cx="9525610" cy="1296144"/>
          </a:xfrm>
        </p:spPr>
        <p:txBody>
          <a:bodyPr/>
          <a:lstStyle/>
          <a:p>
            <a:pPr marL="0" indent="0">
              <a:buNone/>
            </a:pPr>
            <a:r>
              <a:rPr lang="fr-FR" sz="1800" dirty="0">
                <a:latin typeface="Gill Sans MT" panose="020B0502020104020203" pitchFamily="34" charset="77"/>
              </a:rPr>
              <a:t>« Les douleurs neuropathiques post-opératoires correspondent à des douleurs induites par une lésion traumatique d’un nerf au cours de la chirurgie ».</a:t>
            </a:r>
          </a:p>
          <a:p>
            <a:pPr marL="0" indent="0">
              <a:buNone/>
            </a:pPr>
            <a:endParaRPr lang="fr-FR" altLang="fr-FR" sz="2000" dirty="0">
              <a:latin typeface="Gill Sans MT" panose="020B0502020104020203" pitchFamily="34" charset="77"/>
            </a:endParaRPr>
          </a:p>
          <a:p>
            <a:endParaRPr lang="fr-FR" altLang="fr-FR" sz="3200" dirty="0">
              <a:latin typeface="Gill Sans MT" panose="020B0502020104020203" pitchFamily="34" charset="77"/>
            </a:endParaRPr>
          </a:p>
        </p:txBody>
      </p:sp>
      <p:pic>
        <p:nvPicPr>
          <p:cNvPr id="18435" name="Image 7" descr="Macintosh HD:Users:eric:Desktop:Logo convergence PP horizontal.jpeg">
            <a:extLst>
              <a:ext uri="{FF2B5EF4-FFF2-40B4-BE49-F238E27FC236}">
                <a16:creationId xmlns:a16="http://schemas.microsoft.com/office/drawing/2014/main" id="{3F85F8DB-0C3A-56AC-3EF1-995787BE3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DAA94901-7E0F-6F9C-F93C-9A2D80ADE4F9}"/>
              </a:ext>
            </a:extLst>
          </p:cNvPr>
          <p:cNvPicPr>
            <a:picLocks noChangeAspect="1"/>
          </p:cNvPicPr>
          <p:nvPr/>
        </p:nvPicPr>
        <p:blipFill>
          <a:blip r:embed="rId4"/>
          <a:stretch>
            <a:fillRect/>
          </a:stretch>
        </p:blipFill>
        <p:spPr>
          <a:xfrm>
            <a:off x="2452589" y="2155125"/>
            <a:ext cx="5896512" cy="1624039"/>
          </a:xfrm>
          <a:prstGeom prst="rect">
            <a:avLst/>
          </a:prstGeom>
        </p:spPr>
      </p:pic>
      <p:pic>
        <p:nvPicPr>
          <p:cNvPr id="7" name="Image 6">
            <a:extLst>
              <a:ext uri="{FF2B5EF4-FFF2-40B4-BE49-F238E27FC236}">
                <a16:creationId xmlns:a16="http://schemas.microsoft.com/office/drawing/2014/main" id="{9E3E1DF6-C01B-9D5E-6659-3B89BBF58096}"/>
              </a:ext>
            </a:extLst>
          </p:cNvPr>
          <p:cNvPicPr>
            <a:picLocks noChangeAspect="1"/>
          </p:cNvPicPr>
          <p:nvPr/>
        </p:nvPicPr>
        <p:blipFill>
          <a:blip r:embed="rId5"/>
          <a:stretch>
            <a:fillRect/>
          </a:stretch>
        </p:blipFill>
        <p:spPr>
          <a:xfrm>
            <a:off x="2456536" y="4242048"/>
            <a:ext cx="6168979" cy="1800200"/>
          </a:xfrm>
          <a:prstGeom prst="rect">
            <a:avLst/>
          </a:prstGeom>
        </p:spPr>
      </p:pic>
    </p:spTree>
    <p:extLst>
      <p:ext uri="{BB962C8B-B14F-4D97-AF65-F5344CB8AC3E}">
        <p14:creationId xmlns:p14="http://schemas.microsoft.com/office/powerpoint/2010/main" val="293225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6223-42CE-E154-8D67-16E61EDC31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480B20-64FA-0C3B-1797-AAF0198889B5}"/>
              </a:ext>
            </a:extLst>
          </p:cNvPr>
          <p:cNvSpPr>
            <a:spLocks noGrp="1"/>
          </p:cNvSpPr>
          <p:nvPr>
            <p:ph type="title"/>
          </p:nvPr>
        </p:nvSpPr>
        <p:spPr>
          <a:xfrm>
            <a:off x="2201069" y="986636"/>
            <a:ext cx="9144000" cy="1101725"/>
          </a:xfrm>
        </p:spPr>
        <p:txBody>
          <a:bodyPr>
            <a:noAutofit/>
          </a:bodyPr>
          <a:lstStyle/>
          <a:p>
            <a:pPr>
              <a:defRPr/>
            </a:pPr>
            <a:r>
              <a:rPr lang="fr-FR" sz="3200">
                <a:latin typeface="Gill Sans MT" panose="020B0502020104020203" pitchFamily="34" charset="77"/>
              </a:rPr>
              <a:t>La douleur chronique post-opératoire: neuropathique?</a:t>
            </a:r>
            <a:endParaRPr lang="fr-FR" sz="3200" dirty="0">
              <a:latin typeface="Gill Sans MT" panose="020B0502020104020203" pitchFamily="34" charset="77"/>
            </a:endParaRPr>
          </a:p>
        </p:txBody>
      </p:sp>
      <p:sp>
        <p:nvSpPr>
          <p:cNvPr id="18434" name="Espace réservé du contenu 2">
            <a:extLst>
              <a:ext uri="{FF2B5EF4-FFF2-40B4-BE49-F238E27FC236}">
                <a16:creationId xmlns:a16="http://schemas.microsoft.com/office/drawing/2014/main" id="{F732FB90-C193-EE88-67E7-5E666A9CE355}"/>
              </a:ext>
            </a:extLst>
          </p:cNvPr>
          <p:cNvSpPr>
            <a:spLocks noGrp="1"/>
          </p:cNvSpPr>
          <p:nvPr>
            <p:ph idx="1"/>
          </p:nvPr>
        </p:nvSpPr>
        <p:spPr>
          <a:xfrm>
            <a:off x="2145242" y="4798162"/>
            <a:ext cx="9255661" cy="4176713"/>
          </a:xfrm>
        </p:spPr>
        <p:txBody>
          <a:bodyPr/>
          <a:lstStyle/>
          <a:p>
            <a:r>
              <a:rPr lang="fr-FR" altLang="fr-FR" sz="2400" b="1" i="1" dirty="0">
                <a:solidFill>
                  <a:srgbClr val="00B0F0"/>
                </a:solidFill>
                <a:latin typeface="Gill Sans MT" panose="020B0502020104020203" pitchFamily="34" charset="77"/>
              </a:rPr>
              <a:t>Seulement 5% des patients qui ont eu une lésion nerveuse avérée ont présenté un DCPO</a:t>
            </a:r>
          </a:p>
          <a:p>
            <a:r>
              <a:rPr lang="fr-FR" altLang="fr-FR" sz="2400" dirty="0">
                <a:latin typeface="Gill Sans MT" panose="020B0502020104020203" pitchFamily="34" charset="77"/>
              </a:rPr>
              <a:t>Introduction au concept de </a:t>
            </a:r>
            <a:r>
              <a:rPr lang="fr-FR" sz="2400" b="1" dirty="0">
                <a:solidFill>
                  <a:srgbClr val="00B0F0"/>
                </a:solidFill>
                <a:latin typeface="Gill Sans MT" panose="020B0502020104020203" pitchFamily="34" charset="77"/>
                <a:ea typeface="Aptos" panose="020B0004020202020204" pitchFamily="34" charset="0"/>
              </a:rPr>
              <a:t>“</a:t>
            </a:r>
            <a:r>
              <a:rPr lang="fr-FR" sz="2400" b="1" dirty="0" err="1">
                <a:solidFill>
                  <a:srgbClr val="00B0F0"/>
                </a:solidFill>
                <a:latin typeface="Gill Sans MT" panose="020B0502020104020203" pitchFamily="34" charset="77"/>
                <a:ea typeface="Aptos" panose="020B0004020202020204" pitchFamily="34" charset="0"/>
              </a:rPr>
              <a:t>Surgery</a:t>
            </a:r>
            <a:r>
              <a:rPr lang="fr-FR" sz="2400" b="1" dirty="0">
                <a:solidFill>
                  <a:srgbClr val="00B0F0"/>
                </a:solidFill>
                <a:latin typeface="Gill Sans MT" panose="020B0502020104020203" pitchFamily="34" charset="77"/>
                <a:ea typeface="Aptos" panose="020B0004020202020204" pitchFamily="34" charset="0"/>
              </a:rPr>
              <a:t> </a:t>
            </a:r>
            <a:r>
              <a:rPr lang="fr-FR" sz="2400" b="1" dirty="0" err="1">
                <a:solidFill>
                  <a:srgbClr val="00B0F0"/>
                </a:solidFill>
                <a:latin typeface="Gill Sans MT" panose="020B0502020104020203" pitchFamily="34" charset="77"/>
                <a:ea typeface="Aptos" panose="020B0004020202020204" pitchFamily="34" charset="0"/>
              </a:rPr>
              <a:t>induced</a:t>
            </a:r>
            <a:r>
              <a:rPr lang="fr-FR" sz="2400" b="1" dirty="0">
                <a:solidFill>
                  <a:srgbClr val="00B0F0"/>
                </a:solidFill>
                <a:latin typeface="Gill Sans MT" panose="020B0502020104020203" pitchFamily="34" charset="77"/>
                <a:ea typeface="Aptos" panose="020B0004020202020204" pitchFamily="34" charset="0"/>
              </a:rPr>
              <a:t> pain-</a:t>
            </a:r>
            <a:r>
              <a:rPr lang="fr-FR" sz="2400" b="1" dirty="0" err="1">
                <a:solidFill>
                  <a:srgbClr val="00B0F0"/>
                </a:solidFill>
                <a:latin typeface="Gill Sans MT" panose="020B0502020104020203" pitchFamily="34" charset="77"/>
                <a:ea typeface="Aptos" panose="020B0004020202020204" pitchFamily="34" charset="0"/>
              </a:rPr>
              <a:t>sensitization</a:t>
            </a:r>
            <a:r>
              <a:rPr lang="fr-FR" sz="2400" b="1" dirty="0">
                <a:solidFill>
                  <a:srgbClr val="00B0F0"/>
                </a:solidFill>
                <a:latin typeface="Gill Sans MT" panose="020B0502020104020203" pitchFamily="34" charset="77"/>
                <a:ea typeface="Aptos" panose="020B0004020202020204" pitchFamily="34" charset="0"/>
              </a:rPr>
              <a:t> »</a:t>
            </a:r>
          </a:p>
          <a:p>
            <a:r>
              <a:rPr lang="fr-FR" sz="2400" dirty="0">
                <a:solidFill>
                  <a:srgbClr val="00B0F0"/>
                </a:solidFill>
                <a:latin typeface="Gill Sans MT" panose="020B0502020104020203" pitchFamily="34" charset="77"/>
              </a:rPr>
              <a:t>Syndrome douloureux par sensibilisation post chirurgicale.</a:t>
            </a:r>
            <a:endParaRPr lang="fr-FR" sz="2400" b="1" dirty="0">
              <a:solidFill>
                <a:srgbClr val="00B0F0"/>
              </a:solidFill>
              <a:latin typeface="Gill Sans MT" panose="020B0502020104020203" pitchFamily="34" charset="77"/>
              <a:ea typeface="Aptos" panose="020B0004020202020204" pitchFamily="34" charset="0"/>
            </a:endParaRPr>
          </a:p>
          <a:p>
            <a:r>
              <a:rPr lang="fr-FR" sz="2400" b="1" dirty="0">
                <a:solidFill>
                  <a:srgbClr val="00B0F0"/>
                </a:solidFill>
                <a:latin typeface="Gill Sans MT" panose="020B0502020104020203" pitchFamily="34" charset="77"/>
              </a:rPr>
              <a:t>Douleur </a:t>
            </a:r>
            <a:r>
              <a:rPr lang="fr-FR" sz="2400" b="1" dirty="0" err="1">
                <a:solidFill>
                  <a:srgbClr val="00B0F0"/>
                </a:solidFill>
                <a:latin typeface="Gill Sans MT" panose="020B0502020104020203" pitchFamily="34" charset="77"/>
              </a:rPr>
              <a:t>Nociplastique</a:t>
            </a:r>
            <a:r>
              <a:rPr lang="fr-FR" sz="2400" b="1" dirty="0">
                <a:solidFill>
                  <a:srgbClr val="00B0F0"/>
                </a:solidFill>
                <a:latin typeface="Gill Sans MT" panose="020B0502020104020203" pitchFamily="34" charset="77"/>
              </a:rPr>
              <a:t> de type Neuropathique.</a:t>
            </a:r>
          </a:p>
          <a:p>
            <a:endParaRPr lang="fr-FR" altLang="fr-FR" sz="3200" dirty="0">
              <a:latin typeface="Gill Sans MT" panose="020B0502020104020203" pitchFamily="34" charset="77"/>
            </a:endParaRPr>
          </a:p>
          <a:p>
            <a:pPr marL="0" indent="0">
              <a:buNone/>
            </a:pPr>
            <a:endParaRPr lang="fr-FR" altLang="fr-FR" sz="3200" dirty="0">
              <a:latin typeface="Gill Sans MT" panose="020B0502020104020203" pitchFamily="34" charset="77"/>
            </a:endParaRPr>
          </a:p>
          <a:p>
            <a:endParaRPr lang="fr-FR" altLang="fr-FR" sz="3200" dirty="0">
              <a:latin typeface="Gill Sans MT" panose="020B0502020104020203" pitchFamily="34" charset="77"/>
            </a:endParaRPr>
          </a:p>
        </p:txBody>
      </p:sp>
      <p:pic>
        <p:nvPicPr>
          <p:cNvPr id="18435" name="Image 7" descr="Macintosh HD:Users:eric:Desktop:Logo convergence PP horizontal.jpeg">
            <a:extLst>
              <a:ext uri="{FF2B5EF4-FFF2-40B4-BE49-F238E27FC236}">
                <a16:creationId xmlns:a16="http://schemas.microsoft.com/office/drawing/2014/main" id="{EC1D0F38-1544-E18C-D740-F1DB7D938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C2390C16-4123-0954-5F40-267126ED1FE0}"/>
              </a:ext>
            </a:extLst>
          </p:cNvPr>
          <p:cNvPicPr>
            <a:picLocks noChangeAspect="1"/>
          </p:cNvPicPr>
          <p:nvPr/>
        </p:nvPicPr>
        <p:blipFill>
          <a:blip r:embed="rId3"/>
          <a:stretch>
            <a:fillRect/>
          </a:stretch>
        </p:blipFill>
        <p:spPr>
          <a:xfrm>
            <a:off x="2621402" y="2114432"/>
            <a:ext cx="6084361" cy="2428318"/>
          </a:xfrm>
          <a:prstGeom prst="rect">
            <a:avLst/>
          </a:prstGeom>
        </p:spPr>
      </p:pic>
      <p:pic>
        <p:nvPicPr>
          <p:cNvPr id="7" name="Image 6">
            <a:extLst>
              <a:ext uri="{FF2B5EF4-FFF2-40B4-BE49-F238E27FC236}">
                <a16:creationId xmlns:a16="http://schemas.microsoft.com/office/drawing/2014/main" id="{26281E2F-C144-AC13-C353-CB74712319E7}"/>
              </a:ext>
            </a:extLst>
          </p:cNvPr>
          <p:cNvPicPr>
            <a:picLocks noChangeAspect="1"/>
          </p:cNvPicPr>
          <p:nvPr/>
        </p:nvPicPr>
        <p:blipFill>
          <a:blip r:embed="rId4"/>
          <a:stretch>
            <a:fillRect/>
          </a:stretch>
        </p:blipFill>
        <p:spPr>
          <a:xfrm>
            <a:off x="3964757" y="2369840"/>
            <a:ext cx="3873500" cy="292100"/>
          </a:xfrm>
          <a:prstGeom prst="rect">
            <a:avLst/>
          </a:prstGeom>
        </p:spPr>
      </p:pic>
    </p:spTree>
    <p:extLst>
      <p:ext uri="{BB962C8B-B14F-4D97-AF65-F5344CB8AC3E}">
        <p14:creationId xmlns:p14="http://schemas.microsoft.com/office/powerpoint/2010/main" val="239637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llipse 31">
            <a:extLst>
              <a:ext uri="{FF2B5EF4-FFF2-40B4-BE49-F238E27FC236}">
                <a16:creationId xmlns:a16="http://schemas.microsoft.com/office/drawing/2014/main" id="{B3D1851E-7394-43C9-2F74-502573595055}"/>
              </a:ext>
            </a:extLst>
          </p:cNvPr>
          <p:cNvSpPr/>
          <p:nvPr/>
        </p:nvSpPr>
        <p:spPr>
          <a:xfrm>
            <a:off x="2151860" y="4722813"/>
            <a:ext cx="2160587" cy="52705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667"/>
          </a:p>
        </p:txBody>
      </p:sp>
      <p:sp>
        <p:nvSpPr>
          <p:cNvPr id="30" name="Titre 1">
            <a:extLst>
              <a:ext uri="{FF2B5EF4-FFF2-40B4-BE49-F238E27FC236}">
                <a16:creationId xmlns:a16="http://schemas.microsoft.com/office/drawing/2014/main" id="{5FE8F85C-5695-BBDA-F3F2-439E2B799E5F}"/>
              </a:ext>
            </a:extLst>
          </p:cNvPr>
          <p:cNvSpPr txBox="1">
            <a:spLocks/>
          </p:cNvSpPr>
          <p:nvPr/>
        </p:nvSpPr>
        <p:spPr>
          <a:xfrm>
            <a:off x="7133436" y="3408363"/>
            <a:ext cx="7196137" cy="10588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altLang="fr-FR" sz="3000" b="1" dirty="0">
                <a:solidFill>
                  <a:srgbClr val="0070C0"/>
                </a:solidFill>
                <a:latin typeface="Gill Sans Light" panose="020B0302020104020203" pitchFamily="34" charset="-79"/>
                <a:ea typeface="ＭＳ Ｐゴシック" panose="020B0600070205080204" pitchFamily="34" charset="-128"/>
                <a:cs typeface="Gill Sans Light" panose="020B0302020104020203" pitchFamily="34" charset="-79"/>
              </a:rPr>
              <a:t>3°/ Douleur </a:t>
            </a:r>
            <a:r>
              <a:rPr lang="fr-FR" altLang="fr-FR" sz="3000" b="1" dirty="0" err="1">
                <a:solidFill>
                  <a:srgbClr val="0070C0"/>
                </a:solidFill>
                <a:latin typeface="Gill Sans Light" panose="020B0302020104020203" pitchFamily="34" charset="-79"/>
                <a:ea typeface="ＭＳ Ｐゴシック" panose="020B0600070205080204" pitchFamily="34" charset="-128"/>
                <a:cs typeface="Gill Sans Light" panose="020B0302020104020203" pitchFamily="34" charset="-79"/>
              </a:rPr>
              <a:t>Nociplastique</a:t>
            </a:r>
            <a:br>
              <a:rPr lang="fr-FR" altLang="fr-FR" sz="3333" dirty="0">
                <a:ea typeface="ＭＳ Ｐゴシック" panose="020B0600070205080204" pitchFamily="34" charset="-128"/>
              </a:rPr>
            </a:br>
            <a:endParaRPr lang="fr-FR" altLang="fr-FR" sz="3333" dirty="0">
              <a:ea typeface="ＭＳ Ｐゴシック" panose="020B0600070205080204" pitchFamily="34" charset="-128"/>
            </a:endParaRPr>
          </a:p>
        </p:txBody>
      </p:sp>
      <p:pic>
        <p:nvPicPr>
          <p:cNvPr id="25603" name="Image 4">
            <a:extLst>
              <a:ext uri="{FF2B5EF4-FFF2-40B4-BE49-F238E27FC236}">
                <a16:creationId xmlns:a16="http://schemas.microsoft.com/office/drawing/2014/main" id="{F9387ECC-441E-2D64-2A3B-1CF4CC3122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6661" y="4826004"/>
            <a:ext cx="2446337"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Espace réservé du texte 3">
            <a:extLst>
              <a:ext uri="{FF2B5EF4-FFF2-40B4-BE49-F238E27FC236}">
                <a16:creationId xmlns:a16="http://schemas.microsoft.com/office/drawing/2014/main" id="{65C96FEE-A3A9-8B7B-CBF5-F8D5894FA0C3}"/>
              </a:ext>
            </a:extLst>
          </p:cNvPr>
          <p:cNvSpPr txBox="1">
            <a:spLocks noChangeArrowheads="1"/>
          </p:cNvSpPr>
          <p:nvPr/>
        </p:nvSpPr>
        <p:spPr bwMode="auto">
          <a:xfrm>
            <a:off x="8866986" y="3776662"/>
            <a:ext cx="29479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lr>
                <a:schemeClr val="accent1"/>
              </a:buClr>
              <a:buSzPct val="85000"/>
              <a:buFont typeface="Arial" panose="020B0604020202020204" pitchFamily="34" charset="0"/>
              <a:buChar char="•"/>
              <a:defRPr sz="27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lr>
                <a:schemeClr val="accent1"/>
              </a:buClr>
              <a:buSzPct val="85000"/>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9pPr>
          </a:lstStyle>
          <a:p>
            <a:pPr defTabSz="914378" eaLnBrk="1" hangingPunct="1">
              <a:lnSpc>
                <a:spcPct val="90000"/>
              </a:lnSpc>
              <a:spcBef>
                <a:spcPts val="1000"/>
              </a:spcBef>
              <a:buClrTx/>
              <a:buSzTx/>
              <a:buNone/>
            </a:pPr>
            <a:endParaRPr lang="fr-FR" altLang="fr-FR" sz="2000" dirty="0"/>
          </a:p>
          <a:p>
            <a:pPr marL="0" indent="0" defTabSz="914378" eaLnBrk="1" hangingPunct="1">
              <a:lnSpc>
                <a:spcPct val="90000"/>
              </a:lnSpc>
              <a:spcBef>
                <a:spcPts val="1000"/>
              </a:spcBef>
              <a:buClrTx/>
              <a:buSzTx/>
              <a:buNone/>
            </a:pPr>
            <a:r>
              <a:rPr lang="fr-FR" altLang="fr-FR" sz="2000" b="1" i="1" dirty="0">
                <a:solidFill>
                  <a:srgbClr val="0070C0"/>
                </a:solidFill>
                <a:latin typeface="Gill Sans Light" panose="020B0302020104020203" pitchFamily="34" charset="-79"/>
                <a:cs typeface="Gill Sans Light" panose="020B0302020104020203" pitchFamily="34" charset="-79"/>
              </a:rPr>
              <a:t>- 1 </a:t>
            </a:r>
            <a:r>
              <a:rPr lang="fr-FR" altLang="fr-FR" sz="2000" b="1" i="1" dirty="0">
                <a:solidFill>
                  <a:srgbClr val="0070C0"/>
                </a:solidFill>
                <a:highlight>
                  <a:srgbClr val="FFFF00"/>
                </a:highlight>
                <a:latin typeface="Gill Sans Light" panose="020B0302020104020203" pitchFamily="34" charset="-79"/>
                <a:cs typeface="Gill Sans Light" panose="020B0302020104020203" pitchFamily="34" charset="-79"/>
              </a:rPr>
              <a:t>Douleur d’allure</a:t>
            </a:r>
          </a:p>
          <a:p>
            <a:pPr marL="0" indent="0" defTabSz="914378" eaLnBrk="1" hangingPunct="1">
              <a:lnSpc>
                <a:spcPct val="90000"/>
              </a:lnSpc>
              <a:spcBef>
                <a:spcPts val="1000"/>
              </a:spcBef>
              <a:buClrTx/>
              <a:buSzTx/>
              <a:buNone/>
            </a:pPr>
            <a:r>
              <a:rPr lang="fr-FR" altLang="fr-FR" sz="2000" b="1" i="1" dirty="0">
                <a:solidFill>
                  <a:srgbClr val="0070C0"/>
                </a:solidFill>
                <a:highlight>
                  <a:srgbClr val="FFFF00"/>
                </a:highlight>
                <a:latin typeface="Gill Sans Light" panose="020B0302020104020203" pitchFamily="34" charset="-79"/>
                <a:cs typeface="Gill Sans Light" panose="020B0302020104020203" pitchFamily="34" charset="-79"/>
              </a:rPr>
              <a:t>  Neuropathique </a:t>
            </a:r>
          </a:p>
          <a:p>
            <a:pPr marL="0" indent="0" defTabSz="914378" eaLnBrk="1" hangingPunct="1">
              <a:lnSpc>
                <a:spcPct val="90000"/>
              </a:lnSpc>
              <a:spcBef>
                <a:spcPts val="1000"/>
              </a:spcBef>
              <a:buClrTx/>
              <a:buSzTx/>
              <a:buNone/>
            </a:pPr>
            <a:r>
              <a:rPr lang="fr-FR" altLang="fr-FR" sz="2000" b="1" i="1" dirty="0">
                <a:solidFill>
                  <a:srgbClr val="0070C0"/>
                </a:solidFill>
                <a:latin typeface="Gill Sans Light" panose="020B0302020104020203" pitchFamily="34" charset="-79"/>
                <a:cs typeface="Gill Sans Light" panose="020B0302020104020203" pitchFamily="34" charset="-79"/>
              </a:rPr>
              <a:t>- 2 Douleur Viscérale (vessie, intestin, rectum, utérus</a:t>
            </a:r>
            <a:r>
              <a:rPr lang="fr-FR" altLang="fr-FR" sz="2000" dirty="0">
                <a:solidFill>
                  <a:srgbClr val="0070C0"/>
                </a:solidFill>
                <a:latin typeface="Gill Sans Light" panose="020B0302020104020203" pitchFamily="34" charset="-79"/>
                <a:cs typeface="Gill Sans Light" panose="020B0302020104020203" pitchFamily="34" charset="-79"/>
              </a:rPr>
              <a:t>)</a:t>
            </a:r>
          </a:p>
          <a:p>
            <a:pPr defTabSz="914378" eaLnBrk="1" hangingPunct="1">
              <a:lnSpc>
                <a:spcPct val="90000"/>
              </a:lnSpc>
              <a:spcBef>
                <a:spcPts val="1000"/>
              </a:spcBef>
              <a:buClrTx/>
              <a:buSzTx/>
              <a:buNone/>
            </a:pPr>
            <a:r>
              <a:rPr lang="fr-FR" altLang="fr-FR" sz="2000" b="1" i="1" dirty="0">
                <a:solidFill>
                  <a:srgbClr val="0070C0"/>
                </a:solidFill>
                <a:latin typeface="Gill Sans Light" panose="020B0302020104020203" pitchFamily="34" charset="-79"/>
                <a:cs typeface="Gill Sans Light" panose="020B0302020104020203" pitchFamily="34" charset="-79"/>
              </a:rPr>
              <a:t>- 3 Hypertonie, spasmes et syndromes </a:t>
            </a:r>
            <a:r>
              <a:rPr lang="fr-FR" altLang="fr-FR" sz="2000" b="1" i="1" dirty="0" err="1">
                <a:solidFill>
                  <a:srgbClr val="0070C0"/>
                </a:solidFill>
                <a:latin typeface="Gill Sans Light" panose="020B0302020104020203" pitchFamily="34" charset="-79"/>
                <a:cs typeface="Gill Sans Light" panose="020B0302020104020203" pitchFamily="34" charset="-79"/>
              </a:rPr>
              <a:t>myo</a:t>
            </a:r>
            <a:r>
              <a:rPr lang="fr-FR" altLang="fr-FR" sz="2000" b="1" i="1" dirty="0">
                <a:solidFill>
                  <a:srgbClr val="0070C0"/>
                </a:solidFill>
                <a:latin typeface="Gill Sans Light" panose="020B0302020104020203" pitchFamily="34" charset="-79"/>
                <a:cs typeface="Gill Sans Light" panose="020B0302020104020203" pitchFamily="34" charset="-79"/>
              </a:rPr>
              <a:t>-fasciaux</a:t>
            </a:r>
          </a:p>
          <a:p>
            <a:pPr marL="0" indent="0" defTabSz="914378" eaLnBrk="1" hangingPunct="1">
              <a:lnSpc>
                <a:spcPct val="90000"/>
              </a:lnSpc>
              <a:spcBef>
                <a:spcPts val="1000"/>
              </a:spcBef>
              <a:buClrTx/>
              <a:buSzTx/>
              <a:buNone/>
            </a:pPr>
            <a:r>
              <a:rPr lang="fr-FR" altLang="fr-FR" sz="2000" b="1" i="1" dirty="0">
                <a:solidFill>
                  <a:srgbClr val="0070C0"/>
                </a:solidFill>
                <a:latin typeface="Gill Sans Light" panose="020B0302020104020203" pitchFamily="34" charset="-79"/>
                <a:cs typeface="Gill Sans Light" panose="020B0302020104020203" pitchFamily="34" charset="-79"/>
              </a:rPr>
              <a:t>- 4 Dysfonctions autonomiques</a:t>
            </a:r>
          </a:p>
        </p:txBody>
      </p:sp>
      <p:sp>
        <p:nvSpPr>
          <p:cNvPr id="25605" name="ZoneTexte 17">
            <a:extLst>
              <a:ext uri="{FF2B5EF4-FFF2-40B4-BE49-F238E27FC236}">
                <a16:creationId xmlns:a16="http://schemas.microsoft.com/office/drawing/2014/main" id="{E047E813-6A30-5ECC-DE82-5089D0063E4D}"/>
              </a:ext>
            </a:extLst>
          </p:cNvPr>
          <p:cNvSpPr txBox="1">
            <a:spLocks noChangeArrowheads="1"/>
          </p:cNvSpPr>
          <p:nvPr/>
        </p:nvSpPr>
        <p:spPr bwMode="auto">
          <a:xfrm>
            <a:off x="6552406" y="3843338"/>
            <a:ext cx="263565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000" b="1">
                <a:latin typeface="Gill Sans Light" panose="020B0302020104020203" pitchFamily="34" charset="-79"/>
                <a:cs typeface="Gill Sans Light" panose="020B0302020104020203" pitchFamily="34" charset="-79"/>
              </a:rPr>
              <a:t>Pelvic Sensitization</a:t>
            </a:r>
          </a:p>
          <a:p>
            <a:pPr>
              <a:buFont typeface="Arial" panose="020B0604020202020204" pitchFamily="34" charset="0"/>
              <a:buNone/>
            </a:pPr>
            <a:r>
              <a:rPr lang="fr-FR" altLang="fr-FR" sz="2000" b="1">
                <a:latin typeface="Gill Sans Light" panose="020B0302020104020203" pitchFamily="34" charset="-79"/>
                <a:cs typeface="Gill Sans Light" panose="020B0302020104020203" pitchFamily="34" charset="-79"/>
              </a:rPr>
              <a:t>Giamberardino MA</a:t>
            </a:r>
          </a:p>
          <a:p>
            <a:pPr>
              <a:buFont typeface="Arial" panose="020B0604020202020204" pitchFamily="34" charset="0"/>
              <a:buNone/>
            </a:pPr>
            <a:r>
              <a:rPr lang="fr-FR" altLang="fr-FR" sz="1400">
                <a:latin typeface="Gill Sans Light" panose="020B0302020104020203" pitchFamily="34" charset="-79"/>
                <a:cs typeface="Gill Sans Light" panose="020B0302020104020203" pitchFamily="34" charset="-79"/>
              </a:rPr>
              <a:t>Curr Opin Obstet Gynecol (2014)</a:t>
            </a:r>
          </a:p>
          <a:p>
            <a:endParaRPr lang="fr-FR" altLang="fr-FR"/>
          </a:p>
        </p:txBody>
      </p:sp>
      <p:sp>
        <p:nvSpPr>
          <p:cNvPr id="25606" name="ZoneTexte 18">
            <a:extLst>
              <a:ext uri="{FF2B5EF4-FFF2-40B4-BE49-F238E27FC236}">
                <a16:creationId xmlns:a16="http://schemas.microsoft.com/office/drawing/2014/main" id="{3A9FACFD-C2A5-82BE-1B10-D14657641C82}"/>
              </a:ext>
            </a:extLst>
          </p:cNvPr>
          <p:cNvSpPr txBox="1">
            <a:spLocks noChangeArrowheads="1"/>
          </p:cNvSpPr>
          <p:nvPr/>
        </p:nvSpPr>
        <p:spPr bwMode="auto">
          <a:xfrm>
            <a:off x="3869536" y="561978"/>
            <a:ext cx="557556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800" dirty="0">
                <a:solidFill>
                  <a:schemeClr val="tx2"/>
                </a:solidFill>
              </a:rPr>
              <a:t>1°/ Douleur Nociceptive</a:t>
            </a:r>
          </a:p>
          <a:p>
            <a:r>
              <a:rPr lang="fr-FR" altLang="fr-FR" sz="2800" dirty="0">
                <a:solidFill>
                  <a:schemeClr val="tx2"/>
                </a:solidFill>
              </a:rPr>
              <a:t>Trauma tissulaire (brûlure, bistouri, </a:t>
            </a:r>
          </a:p>
          <a:p>
            <a:r>
              <a:rPr lang="fr-FR" altLang="fr-FR" sz="2800" dirty="0">
                <a:solidFill>
                  <a:schemeClr val="tx2"/>
                </a:solidFill>
              </a:rPr>
              <a:t>Inflammation, infection, compression)</a:t>
            </a:r>
          </a:p>
        </p:txBody>
      </p:sp>
      <p:sp>
        <p:nvSpPr>
          <p:cNvPr id="25607" name="ZoneTexte 19">
            <a:extLst>
              <a:ext uri="{FF2B5EF4-FFF2-40B4-BE49-F238E27FC236}">
                <a16:creationId xmlns:a16="http://schemas.microsoft.com/office/drawing/2014/main" id="{908D6EB4-B443-6D17-840E-865A0254AA85}"/>
              </a:ext>
            </a:extLst>
          </p:cNvPr>
          <p:cNvSpPr txBox="1">
            <a:spLocks noChangeArrowheads="1"/>
          </p:cNvSpPr>
          <p:nvPr/>
        </p:nvSpPr>
        <p:spPr bwMode="auto">
          <a:xfrm>
            <a:off x="1731173" y="2151066"/>
            <a:ext cx="55276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dirty="0">
                <a:solidFill>
                  <a:srgbClr val="00B050"/>
                </a:solidFill>
              </a:rPr>
              <a:t>2°/ Douleur Neuropathique</a:t>
            </a:r>
          </a:p>
          <a:p>
            <a:r>
              <a:rPr lang="fr-FR" altLang="fr-FR" sz="2800" dirty="0">
                <a:solidFill>
                  <a:srgbClr val="00B050"/>
                </a:solidFill>
              </a:rPr>
              <a:t>Lésion tronculaire nerf périphérique,</a:t>
            </a:r>
          </a:p>
          <a:p>
            <a:r>
              <a:rPr lang="fr-FR" altLang="fr-FR" sz="2800" dirty="0">
                <a:solidFill>
                  <a:srgbClr val="00B050"/>
                </a:solidFill>
              </a:rPr>
              <a:t> radiculaire.</a:t>
            </a:r>
          </a:p>
        </p:txBody>
      </p:sp>
      <p:pic>
        <p:nvPicPr>
          <p:cNvPr id="25608" name="Picture 2" descr="Sans titre 9.TIFF                                              00017AB8HD Titanium                    BA14B055:">
            <a:extLst>
              <a:ext uri="{FF2B5EF4-FFF2-40B4-BE49-F238E27FC236}">
                <a16:creationId xmlns:a16="http://schemas.microsoft.com/office/drawing/2014/main" id="{0C2F7634-2798-4E1B-3B39-5C47F2BA2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019" y="546100"/>
            <a:ext cx="18542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3" descr="scan0003">
            <a:extLst>
              <a:ext uri="{FF2B5EF4-FFF2-40B4-BE49-F238E27FC236}">
                <a16:creationId xmlns:a16="http://schemas.microsoft.com/office/drawing/2014/main" id="{48810D91-F919-5726-F8F9-A0FC3AF3E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169" y="3735388"/>
            <a:ext cx="197643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Lst>
        </p:spPr>
      </p:pic>
      <p:pic>
        <p:nvPicPr>
          <p:cNvPr id="25610" name="Image 22">
            <a:extLst>
              <a:ext uri="{FF2B5EF4-FFF2-40B4-BE49-F238E27FC236}">
                <a16:creationId xmlns:a16="http://schemas.microsoft.com/office/drawing/2014/main" id="{85B9B66A-EBE8-7573-7D17-64C639A9A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508" y="3120231"/>
            <a:ext cx="263525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61715-A714-44A4-8E8D-B28AA48D8DD9}"/>
              </a:ext>
            </a:extLst>
          </p:cNvPr>
          <p:cNvSpPr>
            <a:spLocks noGrp="1"/>
          </p:cNvSpPr>
          <p:nvPr>
            <p:ph type="title"/>
          </p:nvPr>
        </p:nvSpPr>
        <p:spPr>
          <a:xfrm>
            <a:off x="1893097" y="354014"/>
            <a:ext cx="9051925" cy="1727200"/>
          </a:xfrm>
        </p:spPr>
        <p:txBody>
          <a:bodyPr wrap="square" numCol="1" anchorCtr="0" compatLnSpc="1">
            <a:prstTxWarp prst="textNoShape">
              <a:avLst/>
            </a:prstTxWarp>
            <a:noAutofit/>
          </a:bodyPr>
          <a:lstStyle/>
          <a:p>
            <a:r>
              <a:rPr lang="fr-FR" altLang="fr-FR" sz="3200" dirty="0">
                <a:latin typeface="Gill Sans MT" panose="020B0502020104020203" pitchFamily="34" charset="77"/>
              </a:rPr>
              <a:t>Douleur dans le territoire des branches terminales du NP</a:t>
            </a:r>
          </a:p>
        </p:txBody>
      </p:sp>
      <p:sp>
        <p:nvSpPr>
          <p:cNvPr id="23554" name="Espace réservé du contenu 2">
            <a:extLst>
              <a:ext uri="{FF2B5EF4-FFF2-40B4-BE49-F238E27FC236}">
                <a16:creationId xmlns:a16="http://schemas.microsoft.com/office/drawing/2014/main" id="{FDCA6E4E-4DB3-984E-5F0A-FA04B358C3E0}"/>
              </a:ext>
            </a:extLst>
          </p:cNvPr>
          <p:cNvSpPr>
            <a:spLocks noGrp="1"/>
          </p:cNvSpPr>
          <p:nvPr>
            <p:ph idx="1"/>
          </p:nvPr>
        </p:nvSpPr>
        <p:spPr>
          <a:xfrm>
            <a:off x="1893097" y="1970092"/>
            <a:ext cx="9197975" cy="5043487"/>
          </a:xfrm>
        </p:spPr>
        <p:txBody>
          <a:bodyPr/>
          <a:lstStyle/>
          <a:p>
            <a:pPr marL="0" indent="0" eaLnBrk="1" hangingPunct="1">
              <a:buNone/>
            </a:pPr>
            <a:r>
              <a:rPr lang="fr-FR" altLang="fr-FR" sz="2200" b="1" u="sng" dirty="0">
                <a:latin typeface="Gill Sans MT" panose="020B0502020104020203" pitchFamily="34" charset="77"/>
              </a:rPr>
              <a:t>Nerf rectal inférieur </a:t>
            </a:r>
            <a:r>
              <a:rPr lang="fr-FR" altLang="fr-FR" sz="2200" b="1" dirty="0">
                <a:latin typeface="Gill Sans MT" panose="020B0502020104020203" pitchFamily="34" charset="77"/>
              </a:rPr>
              <a:t>:</a:t>
            </a:r>
            <a:r>
              <a:rPr lang="fr-FR" altLang="fr-FR" sz="2200" dirty="0">
                <a:latin typeface="Gill Sans MT" panose="020B0502020104020203" pitchFamily="34" charset="77"/>
              </a:rPr>
              <a:t> </a:t>
            </a:r>
          </a:p>
          <a:p>
            <a:pPr marL="0" indent="0" eaLnBrk="1" hangingPunct="1">
              <a:buNone/>
            </a:pPr>
            <a:r>
              <a:rPr lang="fr-FR" altLang="fr-FR" sz="2200" dirty="0">
                <a:latin typeface="Gill Sans MT" panose="020B0502020104020203" pitchFamily="34" charset="77"/>
              </a:rPr>
              <a:t> anus, peau </a:t>
            </a:r>
            <a:r>
              <a:rPr lang="fr-FR" altLang="fr-FR" sz="2200" dirty="0" err="1">
                <a:latin typeface="Gill Sans MT" panose="020B0502020104020203" pitchFamily="34" charset="77"/>
              </a:rPr>
              <a:t>péri-anale</a:t>
            </a:r>
            <a:r>
              <a:rPr lang="fr-FR" altLang="fr-FR" sz="2200" dirty="0">
                <a:latin typeface="Gill Sans MT" panose="020B0502020104020203" pitchFamily="34" charset="77"/>
              </a:rPr>
              <a:t>,</a:t>
            </a:r>
          </a:p>
          <a:p>
            <a:pPr marL="0" indent="0" eaLnBrk="1" hangingPunct="1">
              <a:buNone/>
            </a:pPr>
            <a:r>
              <a:rPr lang="fr-FR" altLang="fr-FR" sz="2200" dirty="0">
                <a:latin typeface="Gill Sans MT" panose="020B0502020104020203" pitchFamily="34" charset="77"/>
              </a:rPr>
              <a:t> 1/3 </a:t>
            </a:r>
            <a:r>
              <a:rPr lang="fr-FR" altLang="fr-FR" sz="2200" dirty="0" err="1">
                <a:latin typeface="Gill Sans MT" panose="020B0502020104020203" pitchFamily="34" charset="77"/>
              </a:rPr>
              <a:t>inf</a:t>
            </a:r>
            <a:r>
              <a:rPr lang="fr-FR" altLang="fr-FR" sz="2200" dirty="0">
                <a:latin typeface="Gill Sans MT" panose="020B0502020104020203" pitchFamily="34" charset="77"/>
              </a:rPr>
              <a:t> ampoule rectale, </a:t>
            </a:r>
          </a:p>
          <a:p>
            <a:pPr marL="0" indent="0" eaLnBrk="1" hangingPunct="1">
              <a:buNone/>
            </a:pPr>
            <a:r>
              <a:rPr lang="fr-FR" altLang="fr-FR" sz="2200" dirty="0">
                <a:latin typeface="Gill Sans MT" panose="020B0502020104020203" pitchFamily="34" charset="77"/>
              </a:rPr>
              <a:t> arc dorsal du sphincter anal.  </a:t>
            </a:r>
          </a:p>
          <a:p>
            <a:pPr marL="0" indent="0" eaLnBrk="1" hangingPunct="1">
              <a:buNone/>
            </a:pPr>
            <a:r>
              <a:rPr lang="fr-FR" altLang="fr-FR" sz="2200" b="1" u="sng" dirty="0">
                <a:latin typeface="Gill Sans MT" panose="020B0502020104020203" pitchFamily="34" charset="77"/>
              </a:rPr>
              <a:t>Nerf Périnéal </a:t>
            </a:r>
            <a:r>
              <a:rPr lang="fr-FR" altLang="fr-FR" sz="2200" b="1" dirty="0">
                <a:latin typeface="Gill Sans MT" panose="020B0502020104020203" pitchFamily="34" charset="77"/>
              </a:rPr>
              <a:t>:</a:t>
            </a:r>
            <a:r>
              <a:rPr lang="fr-FR" altLang="fr-FR" sz="2200" dirty="0">
                <a:latin typeface="Gill Sans MT" panose="020B0502020104020203" pitchFamily="34" charset="77"/>
              </a:rPr>
              <a:t> </a:t>
            </a:r>
          </a:p>
          <a:p>
            <a:pPr marL="0" indent="0" eaLnBrk="1" hangingPunct="1">
              <a:buNone/>
            </a:pPr>
            <a:r>
              <a:rPr lang="fr-FR" altLang="fr-FR" sz="2200" dirty="0">
                <a:latin typeface="Gill Sans MT" panose="020B0502020104020203" pitchFamily="34" charset="77"/>
              </a:rPr>
              <a:t>périnée, vagin, lèvres, </a:t>
            </a:r>
          </a:p>
          <a:p>
            <a:pPr marL="0" indent="0" eaLnBrk="1" hangingPunct="1">
              <a:buNone/>
            </a:pPr>
            <a:r>
              <a:rPr lang="fr-FR" altLang="fr-FR" sz="2200" dirty="0">
                <a:latin typeface="Gill Sans MT" panose="020B0502020104020203" pitchFamily="34" charset="77"/>
              </a:rPr>
              <a:t>arc ventral du sphincter anal, </a:t>
            </a:r>
          </a:p>
          <a:p>
            <a:pPr marL="0" indent="0" eaLnBrk="1" hangingPunct="1">
              <a:buNone/>
            </a:pPr>
            <a:r>
              <a:rPr lang="fr-FR" altLang="fr-FR" sz="2200" dirty="0">
                <a:latin typeface="Gill Sans MT" panose="020B0502020104020203" pitchFamily="34" charset="77"/>
              </a:rPr>
              <a:t>urètre, col vésical?</a:t>
            </a:r>
          </a:p>
          <a:p>
            <a:pPr marL="0" indent="0" eaLnBrk="1" hangingPunct="1">
              <a:buNone/>
            </a:pPr>
            <a:r>
              <a:rPr lang="fr-FR" altLang="fr-FR" sz="2200" b="1" u="sng" dirty="0">
                <a:latin typeface="Gill Sans MT" panose="020B0502020104020203" pitchFamily="34" charset="77"/>
              </a:rPr>
              <a:t>Nerf dorsal du clitoris/pénis</a:t>
            </a:r>
            <a:r>
              <a:rPr lang="fr-FR" altLang="fr-FR" sz="2200" u="sng" dirty="0">
                <a:latin typeface="Gill Sans MT" panose="020B0502020104020203" pitchFamily="34" charset="77"/>
              </a:rPr>
              <a:t> </a:t>
            </a:r>
            <a:r>
              <a:rPr lang="fr-FR" altLang="fr-FR" sz="2200" dirty="0">
                <a:latin typeface="Gill Sans MT" panose="020B0502020104020203" pitchFamily="34" charset="77"/>
              </a:rPr>
              <a:t>: </a:t>
            </a:r>
          </a:p>
          <a:p>
            <a:pPr marL="0" indent="0" eaLnBrk="1" hangingPunct="1">
              <a:buNone/>
            </a:pPr>
            <a:r>
              <a:rPr lang="fr-FR" altLang="fr-FR" sz="2200" dirty="0">
                <a:latin typeface="Gill Sans MT" panose="020B0502020104020203" pitchFamily="34" charset="77"/>
              </a:rPr>
              <a:t>Clitoris, pénis. </a:t>
            </a:r>
          </a:p>
        </p:txBody>
      </p:sp>
      <p:pic>
        <p:nvPicPr>
          <p:cNvPr id="23555" name="Image 3">
            <a:extLst>
              <a:ext uri="{FF2B5EF4-FFF2-40B4-BE49-F238E27FC236}">
                <a16:creationId xmlns:a16="http://schemas.microsoft.com/office/drawing/2014/main" id="{28DF7DCF-DF3F-8053-E19F-528AB0616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544" y="2225675"/>
            <a:ext cx="58293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a:extLst>
              <a:ext uri="{FF2B5EF4-FFF2-40B4-BE49-F238E27FC236}">
                <a16:creationId xmlns:a16="http://schemas.microsoft.com/office/drawing/2014/main" id="{2BCCA118-CA2F-6BD7-4C61-1371BEB2BA0E}"/>
              </a:ext>
            </a:extLst>
          </p:cNvPr>
          <p:cNvSpPr>
            <a:spLocks noGrp="1"/>
          </p:cNvSpPr>
          <p:nvPr>
            <p:ph type="title"/>
          </p:nvPr>
        </p:nvSpPr>
        <p:spPr>
          <a:xfrm>
            <a:off x="1843885" y="1139826"/>
            <a:ext cx="11481915" cy="1270000"/>
          </a:xfrm>
        </p:spPr>
        <p:txBody>
          <a:bodyPr>
            <a:normAutofit/>
          </a:bodyPr>
          <a:lstStyle/>
          <a:p>
            <a:pPr>
              <a:defRPr/>
            </a:pPr>
            <a:r>
              <a:rPr lang="fr-FR" sz="3200" dirty="0">
                <a:latin typeface="Gill Sans MT" panose="020B0502020104020203" pitchFamily="34" charset="77"/>
              </a:rPr>
              <a:t>3 mécanismes pour les névralgies pudendales post-opératoires</a:t>
            </a:r>
          </a:p>
        </p:txBody>
      </p:sp>
      <p:sp>
        <p:nvSpPr>
          <p:cNvPr id="19458" name="Espace réservé du texte 2">
            <a:extLst>
              <a:ext uri="{FF2B5EF4-FFF2-40B4-BE49-F238E27FC236}">
                <a16:creationId xmlns:a16="http://schemas.microsoft.com/office/drawing/2014/main" id="{D6BD3EDC-64B7-F9E3-1356-25D0892FAB53}"/>
              </a:ext>
            </a:extLst>
          </p:cNvPr>
          <p:cNvSpPr>
            <a:spLocks noGrp="1"/>
          </p:cNvSpPr>
          <p:nvPr>
            <p:ph type="body" sz="half" idx="1"/>
          </p:nvPr>
        </p:nvSpPr>
        <p:spPr>
          <a:xfrm>
            <a:off x="1785144" y="2657876"/>
            <a:ext cx="9975850" cy="5681663"/>
          </a:xfrm>
        </p:spPr>
        <p:txBody>
          <a:bodyPr/>
          <a:lstStyle/>
          <a:p>
            <a:r>
              <a:rPr lang="fr-FR" altLang="fr-FR" sz="3200" dirty="0">
                <a:latin typeface="Gill Sans MT" panose="020B0502020104020203" pitchFamily="34" charset="77"/>
              </a:rPr>
              <a:t>Les NP par lésions traumatiques per-opératoires:</a:t>
            </a:r>
            <a:r>
              <a:rPr lang="fr-FR" altLang="fr-FR" sz="3200" i="1" dirty="0">
                <a:latin typeface="Gill Sans MT" panose="020B0502020104020203" pitchFamily="34" charset="77"/>
              </a:rPr>
              <a:t> </a:t>
            </a:r>
          </a:p>
          <a:p>
            <a:pPr marL="0" indent="0">
              <a:buNone/>
            </a:pPr>
            <a:r>
              <a:rPr lang="fr-FR" altLang="fr-FR" sz="3200" i="1" dirty="0">
                <a:latin typeface="Gill Sans MT" panose="020B0502020104020203" pitchFamily="34" charset="77"/>
              </a:rPr>
              <a:t> les plus souvent évoquées:</a:t>
            </a:r>
            <a:r>
              <a:rPr lang="fr-FR" altLang="fr-FR" sz="3200" dirty="0">
                <a:latin typeface="Gill Sans MT" panose="020B0502020104020203" pitchFamily="34" charset="77"/>
              </a:rPr>
              <a:t> </a:t>
            </a:r>
            <a:r>
              <a:rPr lang="fr-FR" altLang="fr-FR" sz="3200" dirty="0">
                <a:solidFill>
                  <a:srgbClr val="00B0F0"/>
                </a:solidFill>
                <a:latin typeface="Gill Sans MT" panose="020B0502020104020203" pitchFamily="34" charset="77"/>
              </a:rPr>
              <a:t>douleurs neuropathiques</a:t>
            </a:r>
          </a:p>
          <a:p>
            <a:r>
              <a:rPr lang="fr-FR" altLang="fr-FR" sz="3200" dirty="0">
                <a:latin typeface="Gill Sans MT" panose="020B0502020104020203" pitchFamily="34" charset="77"/>
              </a:rPr>
              <a:t>Les NP sur syndrome d’</a:t>
            </a:r>
            <a:r>
              <a:rPr lang="fr-FR" altLang="fr-FR" sz="3200" dirty="0" err="1">
                <a:latin typeface="Gill Sans MT" panose="020B0502020104020203" pitchFamily="34" charset="77"/>
              </a:rPr>
              <a:t>Alcock</a:t>
            </a:r>
            <a:r>
              <a:rPr lang="fr-FR" altLang="fr-FR" sz="3200" dirty="0">
                <a:latin typeface="Gill Sans MT" panose="020B0502020104020203" pitchFamily="34" charset="77"/>
              </a:rPr>
              <a:t> (PNE): compression canalaire décompensée: </a:t>
            </a:r>
            <a:r>
              <a:rPr lang="fr-FR" altLang="fr-FR" sz="3200" dirty="0">
                <a:solidFill>
                  <a:srgbClr val="00B0F0"/>
                </a:solidFill>
                <a:latin typeface="Gill Sans MT" panose="020B0502020104020203" pitchFamily="34" charset="77"/>
              </a:rPr>
              <a:t>douleurs neuropathiques</a:t>
            </a:r>
          </a:p>
          <a:p>
            <a:r>
              <a:rPr lang="fr-FR" altLang="fr-FR" sz="3200" dirty="0">
                <a:latin typeface="Gill Sans MT" panose="020B0502020104020203" pitchFamily="34" charset="77"/>
              </a:rPr>
              <a:t>Les NP douleur de « type neuropathique » d’origine </a:t>
            </a:r>
            <a:r>
              <a:rPr lang="fr-FR" altLang="fr-FR" sz="3200" dirty="0" err="1">
                <a:latin typeface="Gill Sans MT" panose="020B0502020104020203" pitchFamily="34" charset="77"/>
              </a:rPr>
              <a:t>nociplastique</a:t>
            </a:r>
            <a:r>
              <a:rPr lang="fr-FR" altLang="fr-FR" sz="3200" dirty="0">
                <a:latin typeface="Gill Sans MT" panose="020B0502020104020203" pitchFamily="34" charset="77"/>
              </a:rPr>
              <a:t> par sensibilisation : </a:t>
            </a:r>
            <a:r>
              <a:rPr lang="fr-FR" altLang="fr-FR" sz="3200" dirty="0">
                <a:solidFill>
                  <a:srgbClr val="00B0F0"/>
                </a:solidFill>
                <a:latin typeface="Gill Sans MT" panose="020B0502020104020203" pitchFamily="34" charset="77"/>
              </a:rPr>
              <a:t>« </a:t>
            </a:r>
            <a:r>
              <a:rPr lang="fr-FR" altLang="fr-FR" sz="3200" dirty="0" err="1">
                <a:solidFill>
                  <a:srgbClr val="00B0F0"/>
                </a:solidFill>
                <a:latin typeface="Gill Sans MT" panose="020B0502020104020203" pitchFamily="34" charset="77"/>
              </a:rPr>
              <a:t>surgery</a:t>
            </a:r>
            <a:r>
              <a:rPr lang="fr-FR" altLang="fr-FR" sz="3200" dirty="0">
                <a:solidFill>
                  <a:srgbClr val="00B0F0"/>
                </a:solidFill>
                <a:latin typeface="Gill Sans MT" panose="020B0502020104020203" pitchFamily="34" charset="77"/>
              </a:rPr>
              <a:t> </a:t>
            </a:r>
            <a:r>
              <a:rPr lang="fr-FR" altLang="fr-FR" sz="3200" dirty="0" err="1">
                <a:solidFill>
                  <a:srgbClr val="00B0F0"/>
                </a:solidFill>
                <a:latin typeface="Gill Sans MT" panose="020B0502020104020203" pitchFamily="34" charset="77"/>
              </a:rPr>
              <a:t>induced</a:t>
            </a:r>
            <a:r>
              <a:rPr lang="fr-FR" altLang="fr-FR" sz="3200" dirty="0">
                <a:solidFill>
                  <a:srgbClr val="00B0F0"/>
                </a:solidFill>
                <a:latin typeface="Gill Sans MT" panose="020B0502020104020203" pitchFamily="34" charset="77"/>
              </a:rPr>
              <a:t> pain-</a:t>
            </a:r>
            <a:r>
              <a:rPr lang="fr-FR" altLang="fr-FR" sz="3200" dirty="0" err="1">
                <a:solidFill>
                  <a:srgbClr val="00B0F0"/>
                </a:solidFill>
                <a:latin typeface="Gill Sans MT" panose="020B0502020104020203" pitchFamily="34" charset="77"/>
              </a:rPr>
              <a:t>sensitization</a:t>
            </a:r>
            <a:r>
              <a:rPr lang="fr-FR" altLang="fr-FR" sz="3200" dirty="0">
                <a:solidFill>
                  <a:srgbClr val="00B0F0"/>
                </a:solidFill>
                <a:latin typeface="Gill Sans MT" panose="020B0502020104020203" pitchFamily="34" charset="77"/>
              </a:rPr>
              <a:t> »</a:t>
            </a:r>
          </a:p>
        </p:txBody>
      </p:sp>
      <p:pic>
        <p:nvPicPr>
          <p:cNvPr id="19459" name="Image 7" descr="Macintosh HD:Users:eric:Desktop:Logo convergence PP horizontal.jpeg">
            <a:extLst>
              <a:ext uri="{FF2B5EF4-FFF2-40B4-BE49-F238E27FC236}">
                <a16:creationId xmlns:a16="http://schemas.microsoft.com/office/drawing/2014/main" id="{EF3236CF-0E71-21FD-E55B-7A2E3479A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57C7E-8820-1354-FAEF-742B23858D9E}"/>
              </a:ext>
            </a:extLst>
          </p:cNvPr>
          <p:cNvSpPr>
            <a:spLocks noGrp="1"/>
          </p:cNvSpPr>
          <p:nvPr>
            <p:ph type="title"/>
          </p:nvPr>
        </p:nvSpPr>
        <p:spPr>
          <a:xfrm>
            <a:off x="2005951" y="850652"/>
            <a:ext cx="9652112" cy="1101725"/>
          </a:xfrm>
        </p:spPr>
        <p:txBody>
          <a:bodyPr>
            <a:normAutofit/>
          </a:bodyPr>
          <a:lstStyle/>
          <a:p>
            <a:r>
              <a:rPr lang="fr-FR" sz="3200" dirty="0">
                <a:latin typeface="Gill Sans MT" panose="020B0502020104020203" pitchFamily="34" charset="77"/>
              </a:rPr>
              <a:t>1°) La lésion traumatique per-opératoire est-elle possible?</a:t>
            </a:r>
            <a:endParaRPr lang="fr-FR" sz="3200" dirty="0"/>
          </a:p>
        </p:txBody>
      </p:sp>
      <p:pic>
        <p:nvPicPr>
          <p:cNvPr id="6" name="Image 7" descr="Macintosh HD:Users:eric:Desktop:Logo convergence PP horizontal.jpeg">
            <a:extLst>
              <a:ext uri="{FF2B5EF4-FFF2-40B4-BE49-F238E27FC236}">
                <a16:creationId xmlns:a16="http://schemas.microsoft.com/office/drawing/2014/main" id="{BA8E0B5E-6920-F18A-3AE1-E1870C4E8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757" y="409575"/>
            <a:ext cx="29908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4A70FECE-CA95-CD79-883F-24B565A1BB20}"/>
              </a:ext>
            </a:extLst>
          </p:cNvPr>
          <p:cNvSpPr txBox="1"/>
          <p:nvPr/>
        </p:nvSpPr>
        <p:spPr>
          <a:xfrm>
            <a:off x="1601802" y="1793776"/>
            <a:ext cx="5400837" cy="5693866"/>
          </a:xfrm>
          <a:prstGeom prst="rect">
            <a:avLst/>
          </a:prstGeom>
          <a:noFill/>
        </p:spPr>
        <p:txBody>
          <a:bodyPr wrap="none" rtlCol="0">
            <a:spAutoFit/>
          </a:bodyPr>
          <a:lstStyle/>
          <a:p>
            <a:r>
              <a:rPr lang="fr-FR" altLang="fr-FR" sz="2400" dirty="0">
                <a:latin typeface="Gill Sans MT" panose="020B0502020104020203" pitchFamily="34" charset="77"/>
              </a:rPr>
              <a:t>1/ Par étirement (le + courant): </a:t>
            </a:r>
          </a:p>
          <a:p>
            <a:r>
              <a:rPr lang="fr-FR" altLang="fr-FR" sz="2400" dirty="0">
                <a:latin typeface="Gill Sans MT" panose="020B0502020104020203" pitchFamily="34" charset="77"/>
              </a:rPr>
              <a:t> - modèle obstétrical </a:t>
            </a:r>
            <a:r>
              <a:rPr lang="fr-FR" altLang="fr-FR" sz="2400" dirty="0">
                <a:solidFill>
                  <a:srgbClr val="00B0F0"/>
                </a:solidFill>
                <a:latin typeface="Gill Sans MT" panose="020B0502020104020203" pitchFamily="34" charset="77"/>
              </a:rPr>
              <a:t>(Sultan, BJOG 1994)</a:t>
            </a:r>
          </a:p>
          <a:p>
            <a:r>
              <a:rPr lang="fr-FR" altLang="fr-FR" sz="2400" dirty="0">
                <a:latin typeface="Gill Sans MT" panose="020B0502020104020203" pitchFamily="34" charset="77"/>
              </a:rPr>
              <a:t> - modèle orthopédique</a:t>
            </a:r>
          </a:p>
          <a:p>
            <a:r>
              <a:rPr lang="fr-FR" altLang="fr-FR" sz="2000" dirty="0">
                <a:solidFill>
                  <a:srgbClr val="00B0F0"/>
                </a:solidFill>
                <a:latin typeface="Gill Sans MT" panose="020B0502020104020203" pitchFamily="34" charset="77"/>
              </a:rPr>
              <a:t>(étirement &gt;15% lésions de conduction</a:t>
            </a:r>
          </a:p>
          <a:p>
            <a:r>
              <a:rPr lang="fr-FR" altLang="fr-FR" sz="2000" dirty="0" err="1">
                <a:solidFill>
                  <a:srgbClr val="00B0F0"/>
                </a:solidFill>
                <a:latin typeface="Gill Sans MT" panose="020B0502020104020203" pitchFamily="34" charset="77"/>
              </a:rPr>
              <a:t>sdéfinitive</a:t>
            </a:r>
            <a:r>
              <a:rPr lang="fr-FR" altLang="fr-FR" sz="2000" dirty="0">
                <a:solidFill>
                  <a:srgbClr val="00B0F0"/>
                </a:solidFill>
                <a:latin typeface="Gill Sans MT" panose="020B0502020104020203" pitchFamily="34" charset="77"/>
              </a:rPr>
              <a:t>  </a:t>
            </a:r>
            <a:r>
              <a:rPr lang="fr-FR" altLang="fr-FR" sz="1800" dirty="0">
                <a:solidFill>
                  <a:srgbClr val="00B0F0"/>
                </a:solidFill>
                <a:latin typeface="Gill Sans MT" panose="020B0502020104020203" pitchFamily="34" charset="77"/>
              </a:rPr>
              <a:t>Brown Clin </a:t>
            </a:r>
            <a:r>
              <a:rPr lang="fr-FR" altLang="fr-FR" sz="1800" dirty="0" err="1">
                <a:solidFill>
                  <a:srgbClr val="00B0F0"/>
                </a:solidFill>
                <a:latin typeface="Gill Sans MT" panose="020B0502020104020203" pitchFamily="34" charset="77"/>
              </a:rPr>
              <a:t>Orthop</a:t>
            </a:r>
            <a:r>
              <a:rPr lang="fr-FR" altLang="fr-FR" sz="1800" dirty="0">
                <a:solidFill>
                  <a:srgbClr val="00B0F0"/>
                </a:solidFill>
                <a:latin typeface="Gill Sans MT" panose="020B0502020104020203" pitchFamily="34" charset="77"/>
              </a:rPr>
              <a:t> 1993</a:t>
            </a:r>
            <a:r>
              <a:rPr lang="fr-FR" altLang="fr-FR" sz="2000" dirty="0">
                <a:solidFill>
                  <a:srgbClr val="00B0F0"/>
                </a:solidFill>
                <a:latin typeface="Gill Sans MT" panose="020B0502020104020203" pitchFamily="34" charset="77"/>
              </a:rPr>
              <a:t>)</a:t>
            </a:r>
          </a:p>
          <a:p>
            <a:endParaRPr lang="fr-FR" altLang="fr-FR" sz="2400" dirty="0">
              <a:solidFill>
                <a:schemeClr val="tx1"/>
              </a:solidFill>
              <a:latin typeface="Gill Sans MT" panose="020B0502020104020203" pitchFamily="34" charset="77"/>
            </a:endParaRPr>
          </a:p>
          <a:p>
            <a:r>
              <a:rPr lang="fr-FR" altLang="fr-FR" sz="2400" dirty="0">
                <a:solidFill>
                  <a:schemeClr val="tx1"/>
                </a:solidFill>
                <a:latin typeface="Gill Sans MT" panose="020B0502020104020203" pitchFamily="34" charset="77"/>
              </a:rPr>
              <a:t>2/ </a:t>
            </a:r>
            <a:r>
              <a:rPr lang="fr-FR" sz="2400" dirty="0">
                <a:highlight>
                  <a:srgbClr val="FFFF00"/>
                </a:highlight>
                <a:latin typeface="Gill Sans MT" panose="020B0502020104020203" pitchFamily="34" charset="77"/>
              </a:rPr>
              <a:t>Par compression transversale</a:t>
            </a:r>
            <a:r>
              <a:rPr lang="fr-FR" sz="2400" dirty="0">
                <a:latin typeface="Gill Sans MT" panose="020B0502020104020203" pitchFamily="34" charset="77"/>
              </a:rPr>
              <a:t>: absence</a:t>
            </a:r>
          </a:p>
          <a:p>
            <a:r>
              <a:rPr lang="fr-FR" sz="2400" dirty="0">
                <a:latin typeface="Gill Sans MT" panose="020B0502020104020203" pitchFamily="34" charset="77"/>
              </a:rPr>
              <a:t>de lésion irréversible si &lt; 8 heures</a:t>
            </a:r>
          </a:p>
          <a:p>
            <a:r>
              <a:rPr lang="fr-FR" sz="2400" dirty="0">
                <a:latin typeface="Gill Sans MT" panose="020B0502020104020203" pitchFamily="34" charset="77"/>
              </a:rPr>
              <a:t>et &lt; 80 mm Hg </a:t>
            </a:r>
            <a:r>
              <a:rPr lang="fr-FR" sz="2400" dirty="0">
                <a:solidFill>
                  <a:srgbClr val="00B0F0"/>
                </a:solidFill>
                <a:latin typeface="Gill Sans MT" panose="020B0502020104020203" pitchFamily="34" charset="77"/>
              </a:rPr>
              <a:t>(</a:t>
            </a:r>
            <a:r>
              <a:rPr lang="fr-FR" altLang="fr-FR" sz="1800" dirty="0" err="1">
                <a:solidFill>
                  <a:srgbClr val="00B0F0"/>
                </a:solidFill>
                <a:latin typeface="Gill Sans MT" panose="020B0502020104020203" pitchFamily="34" charset="77"/>
              </a:rPr>
              <a:t>Rydevik</a:t>
            </a:r>
            <a:r>
              <a:rPr lang="fr-FR" altLang="fr-FR" sz="1800" dirty="0">
                <a:solidFill>
                  <a:srgbClr val="00B0F0"/>
                </a:solidFill>
                <a:latin typeface="Gill Sans MT" panose="020B0502020104020203" pitchFamily="34" charset="77"/>
              </a:rPr>
              <a:t> J Hand </a:t>
            </a:r>
            <a:r>
              <a:rPr lang="fr-FR" altLang="fr-FR" sz="1800" dirty="0" err="1">
                <a:solidFill>
                  <a:srgbClr val="00B0F0"/>
                </a:solidFill>
                <a:latin typeface="Gill Sans MT" panose="020B0502020104020203" pitchFamily="34" charset="77"/>
              </a:rPr>
              <a:t>Surg</a:t>
            </a:r>
            <a:r>
              <a:rPr lang="fr-FR" altLang="fr-FR" sz="1800" dirty="0">
                <a:solidFill>
                  <a:srgbClr val="00B0F0"/>
                </a:solidFill>
                <a:latin typeface="Gill Sans MT" panose="020B0502020104020203" pitchFamily="34" charset="77"/>
              </a:rPr>
              <a:t> 1981</a:t>
            </a:r>
            <a:r>
              <a:rPr lang="fr-FR" altLang="fr-FR" sz="2400" dirty="0">
                <a:solidFill>
                  <a:srgbClr val="00B0F0"/>
                </a:solidFill>
                <a:latin typeface="Gill Sans MT" panose="020B0502020104020203" pitchFamily="34" charset="77"/>
              </a:rPr>
              <a:t>)</a:t>
            </a:r>
          </a:p>
          <a:p>
            <a:endParaRPr lang="fr-FR" altLang="fr-FR" sz="2400" dirty="0">
              <a:solidFill>
                <a:schemeClr val="tx1"/>
              </a:solidFill>
              <a:latin typeface="Gill Sans MT" panose="020B0502020104020203" pitchFamily="34" charset="77"/>
            </a:endParaRPr>
          </a:p>
          <a:p>
            <a:r>
              <a:rPr lang="fr-FR" altLang="fr-FR" sz="2400" dirty="0">
                <a:solidFill>
                  <a:schemeClr val="tx1"/>
                </a:solidFill>
                <a:latin typeface="Gill Sans MT" panose="020B0502020104020203" pitchFamily="34" charset="77"/>
              </a:rPr>
              <a:t>3/ </a:t>
            </a:r>
            <a:r>
              <a:rPr lang="fr-FR" sz="2400" dirty="0">
                <a:highlight>
                  <a:srgbClr val="FFFF00"/>
                </a:highlight>
                <a:latin typeface="Gill Sans MT" panose="020B0502020104020203" pitchFamily="34" charset="77"/>
              </a:rPr>
              <a:t>Lésion directe:  par lacération</a:t>
            </a:r>
            <a:r>
              <a:rPr lang="fr-FR" sz="2400" dirty="0">
                <a:latin typeface="Gill Sans MT" panose="020B0502020104020203" pitchFamily="34" charset="77"/>
              </a:rPr>
              <a:t>, </a:t>
            </a:r>
          </a:p>
          <a:p>
            <a:r>
              <a:rPr lang="fr-FR" sz="2400" dirty="0">
                <a:latin typeface="Gill Sans MT" panose="020B0502020104020203" pitchFamily="34" charset="77"/>
              </a:rPr>
              <a:t>    objets tranchants, bistouri, ciseaux</a:t>
            </a:r>
          </a:p>
          <a:p>
            <a:r>
              <a:rPr lang="fr-FR" sz="2400" dirty="0">
                <a:latin typeface="Gill Sans MT" panose="020B0502020104020203" pitchFamily="34" charset="77"/>
              </a:rPr>
              <a:t>    (perte de continuité)</a:t>
            </a:r>
          </a:p>
          <a:p>
            <a:endParaRPr lang="fr-FR" altLang="fr-FR" sz="2400" dirty="0">
              <a:solidFill>
                <a:schemeClr val="tx1"/>
              </a:solidFill>
              <a:latin typeface="Gill Sans MT" panose="020B0502020104020203" pitchFamily="34" charset="77"/>
            </a:endParaRPr>
          </a:p>
          <a:p>
            <a:endParaRPr lang="fr-FR" sz="2800" dirty="0">
              <a:latin typeface="Gill Sans MT" panose="020B0502020104020203" pitchFamily="34" charset="77"/>
            </a:endParaRPr>
          </a:p>
        </p:txBody>
      </p:sp>
      <p:pic>
        <p:nvPicPr>
          <p:cNvPr id="8" name="Espace réservé du contenu 7" descr="Une image contenant texte, capture d’écran, logiciel, Page web&#10;&#10;Le contenu généré par l’IA peut être incorrect.">
            <a:extLst>
              <a:ext uri="{FF2B5EF4-FFF2-40B4-BE49-F238E27FC236}">
                <a16:creationId xmlns:a16="http://schemas.microsoft.com/office/drawing/2014/main" id="{B0C61761-A0C3-90AF-89BC-3FED146CF7AA}"/>
              </a:ext>
            </a:extLst>
          </p:cNvPr>
          <p:cNvPicPr>
            <a:picLocks noGrp="1" noChangeAspect="1"/>
          </p:cNvPicPr>
          <p:nvPr>
            <p:ph idx="1"/>
          </p:nvPr>
        </p:nvPicPr>
        <p:blipFill>
          <a:blip r:embed="rId3"/>
          <a:stretch>
            <a:fillRect/>
          </a:stretch>
        </p:blipFill>
        <p:spPr>
          <a:xfrm>
            <a:off x="7637169" y="4295320"/>
            <a:ext cx="3434273" cy="2474032"/>
          </a:xfrm>
        </p:spPr>
      </p:pic>
      <p:pic>
        <p:nvPicPr>
          <p:cNvPr id="9" name="Picture 2">
            <a:extLst>
              <a:ext uri="{FF2B5EF4-FFF2-40B4-BE49-F238E27FC236}">
                <a16:creationId xmlns:a16="http://schemas.microsoft.com/office/drawing/2014/main" id="{6C66FF8B-5234-A036-76DA-8E9AD269E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333" y="1912061"/>
            <a:ext cx="1099747" cy="2018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3">
            <a:extLst>
              <a:ext uri="{FF2B5EF4-FFF2-40B4-BE49-F238E27FC236}">
                <a16:creationId xmlns:a16="http://schemas.microsoft.com/office/drawing/2014/main" id="{F51239EF-27B8-059A-B2BE-76554DCB9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818" y="2347102"/>
            <a:ext cx="3121249" cy="702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Text Box 4">
            <a:extLst>
              <a:ext uri="{FF2B5EF4-FFF2-40B4-BE49-F238E27FC236}">
                <a16:creationId xmlns:a16="http://schemas.microsoft.com/office/drawing/2014/main" id="{55684055-D1C1-B156-CF71-FDE606C27DBC}"/>
              </a:ext>
            </a:extLst>
          </p:cNvPr>
          <p:cNvSpPr txBox="1">
            <a:spLocks noChangeArrowheads="1"/>
          </p:cNvSpPr>
          <p:nvPr/>
        </p:nvSpPr>
        <p:spPr bwMode="auto">
          <a:xfrm>
            <a:off x="8741774" y="3260881"/>
            <a:ext cx="23622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itchFamily="-84" charset="0"/>
                <a:ea typeface="ＭＳ Ｐゴシック" panose="020B0600070205080204" pitchFamily="34" charset="-128"/>
              </a:defRPr>
            </a:lvl1pPr>
            <a:lvl2pPr marL="742950" indent="-285750">
              <a:defRPr sz="2400">
                <a:solidFill>
                  <a:schemeClr val="tx1"/>
                </a:solidFill>
                <a:latin typeface="Times" pitchFamily="-84" charset="0"/>
                <a:ea typeface="ＭＳ Ｐゴシック" panose="020B0600070205080204" pitchFamily="34" charset="-128"/>
              </a:defRPr>
            </a:lvl2pPr>
            <a:lvl3pPr marL="1143000" indent="-228600">
              <a:defRPr sz="2400">
                <a:solidFill>
                  <a:schemeClr val="tx1"/>
                </a:solidFill>
                <a:latin typeface="Times" pitchFamily="-84" charset="0"/>
                <a:ea typeface="ＭＳ Ｐゴシック" panose="020B0600070205080204" pitchFamily="34" charset="-128"/>
              </a:defRPr>
            </a:lvl3pPr>
            <a:lvl4pPr marL="1600200" indent="-228600">
              <a:defRPr sz="2400">
                <a:solidFill>
                  <a:schemeClr val="tx1"/>
                </a:solidFill>
                <a:latin typeface="Times" pitchFamily="-84" charset="0"/>
                <a:ea typeface="ＭＳ Ｐゴシック" panose="020B0600070205080204" pitchFamily="34" charset="-128"/>
              </a:defRPr>
            </a:lvl4pPr>
            <a:lvl5pPr marL="2057400" indent="-228600">
              <a:defRPr sz="2400">
                <a:solidFill>
                  <a:schemeClr val="tx1"/>
                </a:solidFill>
                <a:latin typeface="Times" pitchFamily="-8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ＭＳ Ｐゴシック" panose="020B0600070205080204" pitchFamily="34" charset="-128"/>
              </a:defRPr>
            </a:lvl9pPr>
          </a:lstStyle>
          <a:p>
            <a:pPr eaLnBrk="1" hangingPunct="1">
              <a:spcBef>
                <a:spcPct val="50000"/>
              </a:spcBef>
            </a:pPr>
            <a:r>
              <a:rPr lang="es-ES_tradnl" altLang="fr-FR" sz="1400" dirty="0">
                <a:solidFill>
                  <a:srgbClr val="FF0000"/>
                </a:solidFill>
                <a:effectLst>
                  <a:outerShdw blurRad="38100" dist="38100" dir="2700000" algn="tl">
                    <a:srgbClr val="000000"/>
                  </a:outerShdw>
                </a:effectLst>
                <a:latin typeface="Gill Sans MT" panose="020B0502020104020203" pitchFamily="34" charset="77"/>
              </a:rPr>
              <a:t>Am J </a:t>
            </a:r>
            <a:r>
              <a:rPr lang="es-ES_tradnl" altLang="fr-FR" sz="1400" dirty="0" err="1">
                <a:solidFill>
                  <a:srgbClr val="FF0000"/>
                </a:solidFill>
                <a:effectLst>
                  <a:outerShdw blurRad="38100" dist="38100" dir="2700000" algn="tl">
                    <a:srgbClr val="000000"/>
                  </a:outerShdw>
                </a:effectLst>
                <a:latin typeface="Gill Sans MT" panose="020B0502020104020203" pitchFamily="34" charset="77"/>
              </a:rPr>
              <a:t>Obstet</a:t>
            </a:r>
            <a:r>
              <a:rPr lang="es-ES_tradnl" altLang="fr-FR" sz="1400" dirty="0">
                <a:solidFill>
                  <a:srgbClr val="FF0000"/>
                </a:solidFill>
                <a:effectLst>
                  <a:outerShdw blurRad="38100" dist="38100" dir="2700000" algn="tl">
                    <a:srgbClr val="000000"/>
                  </a:outerShdw>
                </a:effectLst>
                <a:latin typeface="Gill Sans MT" panose="020B0502020104020203" pitchFamily="34" charset="77"/>
              </a:rPr>
              <a:t> </a:t>
            </a:r>
            <a:r>
              <a:rPr lang="es-ES_tradnl" altLang="fr-FR" sz="1400" dirty="0" err="1">
                <a:solidFill>
                  <a:srgbClr val="FF0000"/>
                </a:solidFill>
                <a:effectLst>
                  <a:outerShdw blurRad="38100" dist="38100" dir="2700000" algn="tl">
                    <a:srgbClr val="000000"/>
                  </a:outerShdw>
                </a:effectLst>
                <a:latin typeface="Gill Sans MT" panose="020B0502020104020203" pitchFamily="34" charset="77"/>
              </a:rPr>
              <a:t>Gynecol</a:t>
            </a:r>
            <a:r>
              <a:rPr lang="es-ES_tradnl" altLang="fr-FR" sz="1400" dirty="0">
                <a:solidFill>
                  <a:srgbClr val="FF0000"/>
                </a:solidFill>
                <a:effectLst>
                  <a:outerShdw blurRad="38100" dist="38100" dir="2700000" algn="tl">
                    <a:srgbClr val="000000"/>
                  </a:outerShdw>
                </a:effectLst>
                <a:latin typeface="Gill Sans MT" panose="020B0502020104020203" pitchFamily="34" charset="77"/>
              </a:rPr>
              <a:t>, 2005</a:t>
            </a:r>
          </a:p>
        </p:txBody>
      </p:sp>
    </p:spTree>
    <p:extLst>
      <p:ext uri="{BB962C8B-B14F-4D97-AF65-F5344CB8AC3E}">
        <p14:creationId xmlns:p14="http://schemas.microsoft.com/office/powerpoint/2010/main" val="329869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AF27B-B93D-83EF-5F2B-AC9B0DF15E83}"/>
              </a:ext>
            </a:extLst>
          </p:cNvPr>
          <p:cNvSpPr>
            <a:spLocks noGrp="1"/>
          </p:cNvSpPr>
          <p:nvPr>
            <p:ph type="title"/>
          </p:nvPr>
        </p:nvSpPr>
        <p:spPr>
          <a:xfrm>
            <a:off x="148333" y="2945904"/>
            <a:ext cx="9144000" cy="1101725"/>
          </a:xfrm>
        </p:spPr>
        <p:txBody>
          <a:bodyPr>
            <a:noAutofit/>
          </a:bodyPr>
          <a:lstStyle/>
          <a:p>
            <a:r>
              <a:rPr lang="fr-FR" sz="3200" dirty="0">
                <a:latin typeface="Gill Sans MT" panose="020B0502020104020203" pitchFamily="34" charset="77"/>
              </a:rPr>
              <a:t>Lésion directe par voie vaginale</a:t>
            </a:r>
            <a:br>
              <a:rPr lang="fr-FR" sz="3200" dirty="0">
                <a:latin typeface="Gill Sans MT" panose="020B0502020104020203" pitchFamily="34" charset="77"/>
              </a:rPr>
            </a:br>
            <a:r>
              <a:rPr lang="fr-FR" sz="3200" dirty="0">
                <a:latin typeface="Gill Sans MT" panose="020B0502020104020203" pitchFamily="34" charset="77"/>
              </a:rPr>
              <a:t> ou périnéale?</a:t>
            </a:r>
            <a:br>
              <a:rPr lang="fr-FR" sz="3200" dirty="0">
                <a:latin typeface="Gill Sans MT" panose="020B0502020104020203" pitchFamily="34" charset="77"/>
              </a:rPr>
            </a:br>
            <a:r>
              <a:rPr lang="fr-FR" sz="3200" dirty="0">
                <a:latin typeface="Gill Sans MT" panose="020B0502020104020203" pitchFamily="34" charset="77"/>
              </a:rPr>
              <a:t>Lésion directe par voie abdominale?</a:t>
            </a:r>
            <a:endParaRPr lang="fr-FR" sz="3200" dirty="0"/>
          </a:p>
        </p:txBody>
      </p:sp>
      <p:pic>
        <p:nvPicPr>
          <p:cNvPr id="4" name="Espace réservé du contenu 4">
            <a:extLst>
              <a:ext uri="{FF2B5EF4-FFF2-40B4-BE49-F238E27FC236}">
                <a16:creationId xmlns:a16="http://schemas.microsoft.com/office/drawing/2014/main" id="{8DEE4DD1-1932-B0CC-0708-40E3F76CA37C}"/>
              </a:ext>
            </a:extLst>
          </p:cNvPr>
          <p:cNvPicPr>
            <a:picLocks noGrp="1" noChangeAspect="1"/>
          </p:cNvPicPr>
          <p:nvPr>
            <p:ph idx="1"/>
          </p:nvPr>
        </p:nvPicPr>
        <p:blipFill>
          <a:blip r:embed="rId3"/>
          <a:stretch>
            <a:fillRect/>
          </a:stretch>
        </p:blipFill>
        <p:spPr bwMode="auto">
          <a:xfrm>
            <a:off x="5980981" y="425624"/>
            <a:ext cx="6264696" cy="771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773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Clarté.thmx</Template>
  <TotalTime>9840</TotalTime>
  <Words>1532</Words>
  <Application>Microsoft Macintosh PowerPoint</Application>
  <PresentationFormat>Personnalisé</PresentationFormat>
  <Paragraphs>159</Paragraphs>
  <Slides>29</Slides>
  <Notes>5</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1" baseType="lpstr">
      <vt:lpstr>ＭＳ Ｐゴシック</vt:lpstr>
      <vt:lpstr>Aptos</vt:lpstr>
      <vt:lpstr>Arial</vt:lpstr>
      <vt:lpstr>Cambria</vt:lpstr>
      <vt:lpstr>Gill Sans</vt:lpstr>
      <vt:lpstr>Gill Sans Light</vt:lpstr>
      <vt:lpstr>Gill Sans MT</vt:lpstr>
      <vt:lpstr>Lucida Grande</vt:lpstr>
      <vt:lpstr>Times</vt:lpstr>
      <vt:lpstr>Times New Roman</vt:lpstr>
      <vt:lpstr>Clarté</vt:lpstr>
      <vt:lpstr>Document</vt:lpstr>
      <vt:lpstr>Présentation PowerPoint</vt:lpstr>
      <vt:lpstr>La douleur chronique post-opératoire: neuropathique?</vt:lpstr>
      <vt:lpstr>La douleur chronique post-opératoire: neuropathique?</vt:lpstr>
      <vt:lpstr>La douleur chronique post-opératoire: neuropathique?</vt:lpstr>
      <vt:lpstr>Présentation PowerPoint</vt:lpstr>
      <vt:lpstr>Douleur dans le territoire des branches terminales du NP</vt:lpstr>
      <vt:lpstr>3 mécanismes pour les névralgies pudendales post-opératoires</vt:lpstr>
      <vt:lpstr>1°) La lésion traumatique per-opératoire est-elle possible?</vt:lpstr>
      <vt:lpstr>Lésion directe par voie vaginale  ou périnéale? Lésion directe par voie abdominale?</vt:lpstr>
      <vt:lpstr>Lésion directe par voie vaginale ou périnéale?  Bautrant E et al.  Modern algorithm for treating pudendal neuralgia:  212 cases and 104 decompressions.  J Gynecol Obstet Biol Reprod. 2003</vt:lpstr>
      <vt:lpstr>Lésion directe par voie abdominale?</vt:lpstr>
      <vt:lpstr>La douleur ne peut pas être le seul symptôme d’une lésion directe tronculaire du nerf pudendal !</vt:lpstr>
      <vt:lpstr>2°) NP par compression canalaire décompensée </vt:lpstr>
      <vt:lpstr>Mécanismes biophysiques de la compression canalaire</vt:lpstr>
      <vt:lpstr>Présentation PowerPoint</vt:lpstr>
      <vt:lpstr>Comment rattacher la neuropathie tronculaire Pudendale au syndrome canalaire ( PNE ) ?</vt:lpstr>
      <vt:lpstr>Présentation PowerPoint</vt:lpstr>
      <vt:lpstr>Pudendal liberation by laparoscopic approach </vt:lpstr>
      <vt:lpstr>3/ Les NP douleur de « type neuropathique » d’origine nociplastique par sensibilisation : « surgery induced pain-sensitization »  « Syndrome douloureux par sensibilisation post-chirurgicale » </vt:lpstr>
      <vt:lpstr>Neuropathic pain of the « Surgery induced pain-sensitization »</vt:lpstr>
      <vt:lpstr>Neuropathic pain of the « Surgery induced pain-sensitization »</vt:lpstr>
      <vt:lpstr>Neuropathic pain of the « Surgery induced pain-sensitization »</vt:lpstr>
      <vt:lpstr>Neuropathic pain of the « Surgery induced pain-sensitization »</vt:lpstr>
      <vt:lpstr>Quelles peuvent être les présentations cliniques de ce Syndrome douloureux par sensibilisation post chirurgicale? </vt:lpstr>
      <vt:lpstr>Quelles peuvent être les présentations cliniques de ce Syndrome douloureux par sensibilisation post chirurgicale? </vt:lpstr>
      <vt:lpstr>Quelles peuvent être les présentations cliniques de ce Syndrome douloureux par sensibilisation post chirurgicale? </vt:lpstr>
      <vt:lpstr>Hypersensibilisation Pelvienne Centrale: Les critères de Convergences PP Pain Med. 2018; 19 (10): 2009-15 </vt:lpstr>
      <vt:lpstr>Conclusions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Eric</cp:lastModifiedBy>
  <cp:revision>334</cp:revision>
  <cp:lastPrinted>2017-03-09T22:03:26Z</cp:lastPrinted>
  <dcterms:created xsi:type="dcterms:W3CDTF">2015-09-27T23:05:08Z</dcterms:created>
  <dcterms:modified xsi:type="dcterms:W3CDTF">2025-02-05T23:38:13Z</dcterms:modified>
</cp:coreProperties>
</file>