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 id="2147483682" r:id="rId3"/>
    <p:sldMasterId id="2147483696" r:id="rId4"/>
    <p:sldMasterId id="2147483708" r:id="rId5"/>
  </p:sldMasterIdLst>
  <p:notesMasterIdLst>
    <p:notesMasterId r:id="rId36"/>
  </p:notesMasterIdLst>
  <p:sldIdLst>
    <p:sldId id="260" r:id="rId6"/>
    <p:sldId id="539" r:id="rId7"/>
    <p:sldId id="544" r:id="rId8"/>
    <p:sldId id="557" r:id="rId9"/>
    <p:sldId id="549" r:id="rId10"/>
    <p:sldId id="554" r:id="rId11"/>
    <p:sldId id="465" r:id="rId12"/>
    <p:sldId id="466" r:id="rId13"/>
    <p:sldId id="467" r:id="rId14"/>
    <p:sldId id="483" r:id="rId15"/>
    <p:sldId id="469" r:id="rId16"/>
    <p:sldId id="547" r:id="rId17"/>
    <p:sldId id="546" r:id="rId18"/>
    <p:sldId id="474" r:id="rId19"/>
    <p:sldId id="472" r:id="rId20"/>
    <p:sldId id="485" r:id="rId21"/>
    <p:sldId id="477" r:id="rId22"/>
    <p:sldId id="478" r:id="rId23"/>
    <p:sldId id="555" r:id="rId24"/>
    <p:sldId id="540" r:id="rId25"/>
    <p:sldId id="541" r:id="rId26"/>
    <p:sldId id="442" r:id="rId27"/>
    <p:sldId id="552" r:id="rId28"/>
    <p:sldId id="548" r:id="rId29"/>
    <p:sldId id="553" r:id="rId30"/>
    <p:sldId id="443" r:id="rId31"/>
    <p:sldId id="447" r:id="rId32"/>
    <p:sldId id="480" r:id="rId33"/>
    <p:sldId id="551" r:id="rId34"/>
    <p:sldId id="556"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CC"/>
    <a:srgbClr val="000066"/>
    <a:srgbClr val="FF6600"/>
    <a:srgbClr val="6B9F43"/>
    <a:srgbClr val="659C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95939" autoAdjust="0"/>
  </p:normalViewPr>
  <p:slideViewPr>
    <p:cSldViewPr snapToGrid="0">
      <p:cViewPr varScale="1">
        <p:scale>
          <a:sx n="65" d="100"/>
          <a:sy n="65" d="100"/>
        </p:scale>
        <p:origin x="156" y="52"/>
      </p:cViewPr>
      <p:guideLst>
        <p:guide orient="horz" pos="2160"/>
        <p:guide pos="3840"/>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A9F4B2-9038-400C-A471-19C77300FE6C}" type="datetimeFigureOut">
              <a:rPr lang="fr-FR" smtClean="0"/>
              <a:t>05/02/2025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09191-104D-44FC-AE6B-E4C2384C4847}" type="slidenum">
              <a:rPr lang="fr-FR" smtClean="0"/>
              <a:t>‹N°›</a:t>
            </a:fld>
            <a:endParaRPr lang="fr-FR"/>
          </a:p>
        </p:txBody>
      </p:sp>
    </p:spTree>
    <p:extLst>
      <p:ext uri="{BB962C8B-B14F-4D97-AF65-F5344CB8AC3E}">
        <p14:creationId xmlns:p14="http://schemas.microsoft.com/office/powerpoint/2010/main" val="123715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CC"/>
                </a:solidFill>
              </a:rPr>
              <a:t>(ex: &lt; 60 gestes en chirurgie du sein)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09191-104D-44FC-AE6B-E4C2384C484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89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anose="02020603050405020304" pitchFamily="18" charset="0"/>
              </a:rPr>
              <a:t>Ensuite, la kétamine est l’agent anti-hyperalgésique « princeps » qui permet de s’opposer à l’allodynie et l’hyperalgésie. </a:t>
            </a:r>
          </a:p>
        </p:txBody>
      </p:sp>
      <p:sp>
        <p:nvSpPr>
          <p:cNvPr id="4" name="Espace réservé du numéro de diapositive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F892D1F-9B4C-488E-91CA-2B83350A0D6E}" type="slidenum">
              <a:rPr lang="fr-FR" altLang="fr-FR" sz="1200"/>
              <a:pPr eaLnBrk="1" hangingPunct="1"/>
              <a:t>27</a:t>
            </a:fld>
            <a:endParaRPr lang="fr-FR" altLang="fr-FR" sz="1200"/>
          </a:p>
        </p:txBody>
      </p:sp>
    </p:spTree>
    <p:extLst>
      <p:ext uri="{BB962C8B-B14F-4D97-AF65-F5344CB8AC3E}">
        <p14:creationId xmlns:p14="http://schemas.microsoft.com/office/powerpoint/2010/main" val="306631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09191-104D-44FC-AE6B-E4C2384C484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8588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21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4" y="0"/>
            <a:ext cx="12184011" cy="6858000"/>
          </a:xfrm>
          <a:prstGeom prst="rect">
            <a:avLst/>
          </a:prstGeom>
        </p:spPr>
      </p:pic>
      <p:sp>
        <p:nvSpPr>
          <p:cNvPr id="2" name="Titre 1"/>
          <p:cNvSpPr>
            <a:spLocks noGrp="1"/>
          </p:cNvSpPr>
          <p:nvPr>
            <p:ph type="title"/>
          </p:nvPr>
        </p:nvSpPr>
        <p:spPr>
          <a:xfrm>
            <a:off x="4038600" y="1"/>
            <a:ext cx="7315199" cy="1144587"/>
          </a:xfrm>
        </p:spPr>
        <p:txBody>
          <a:bodyPr anchor="b">
            <a:normAutofit/>
          </a:bodyPr>
          <a:lstStyle>
            <a:lvl1pPr algn="r">
              <a:defRPr sz="5400" b="1">
                <a:latin typeface="Helvetica Neue Light"/>
              </a:defRPr>
            </a:lvl1pPr>
          </a:lstStyle>
          <a:p>
            <a:r>
              <a:rPr lang="fr-FR" dirty="0"/>
              <a:t>Modifiez le style du titre</a:t>
            </a:r>
          </a:p>
        </p:txBody>
      </p:sp>
      <p:sp>
        <p:nvSpPr>
          <p:cNvPr id="3" name="Espace réservé du contenu 2"/>
          <p:cNvSpPr>
            <a:spLocks noGrp="1"/>
          </p:cNvSpPr>
          <p:nvPr>
            <p:ph idx="1"/>
          </p:nvPr>
        </p:nvSpPr>
        <p:spPr/>
        <p:txBody>
          <a:bodyPr/>
          <a:lstStyle>
            <a:lvl1pPr>
              <a:defRPr>
                <a:latin typeface="Helvetica Neue Light"/>
              </a:defRPr>
            </a:lvl1pPr>
            <a:lvl2pPr>
              <a:defRPr>
                <a:latin typeface="Helvetica Neue Light"/>
              </a:defRPr>
            </a:lvl2pPr>
            <a:lvl3pPr>
              <a:defRPr>
                <a:latin typeface="Helvetica Neue Light"/>
              </a:defRPr>
            </a:lvl3pPr>
            <a:lvl4pPr>
              <a:defRPr>
                <a:latin typeface="Helvetica Neue Light"/>
              </a:defRPr>
            </a:lvl4pPr>
            <a:lvl5pPr>
              <a:defRPr>
                <a:latin typeface="Helvetica Neue Ligh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atin typeface="Helvetica Neue Light"/>
              </a:defRPr>
            </a:lvl1pPr>
          </a:lstStyle>
          <a:p>
            <a:fld id="{9AB3C46C-EF3A-48C6-BF80-7709BE00A36B}" type="datetimeFigureOut">
              <a:rPr lang="fr-FR" smtClean="0"/>
              <a:pPr/>
              <a:t>05/02/2025</a:t>
            </a:fld>
            <a:endParaRPr lang="fr-FR"/>
          </a:p>
        </p:txBody>
      </p:sp>
      <p:sp>
        <p:nvSpPr>
          <p:cNvPr id="5" name="Espace réservé du pied de page 4"/>
          <p:cNvSpPr>
            <a:spLocks noGrp="1"/>
          </p:cNvSpPr>
          <p:nvPr>
            <p:ph type="ftr" sz="quarter" idx="11"/>
          </p:nvPr>
        </p:nvSpPr>
        <p:spPr/>
        <p:txBody>
          <a:bodyPr/>
          <a:lstStyle>
            <a:lvl1pPr>
              <a:defRPr>
                <a:latin typeface="Helvetica Neue Light"/>
              </a:defRPr>
            </a:lvl1pPr>
          </a:lstStyle>
          <a:p>
            <a:endParaRPr lang="fr-FR"/>
          </a:p>
        </p:txBody>
      </p:sp>
      <p:sp>
        <p:nvSpPr>
          <p:cNvPr id="6" name="Espace réservé du numéro de diapositive 5"/>
          <p:cNvSpPr>
            <a:spLocks noGrp="1"/>
          </p:cNvSpPr>
          <p:nvPr>
            <p:ph type="sldNum" sz="quarter" idx="12"/>
          </p:nvPr>
        </p:nvSpPr>
        <p:spPr/>
        <p:txBody>
          <a:bodyPr/>
          <a:lstStyle>
            <a:lvl1pPr>
              <a:defRPr>
                <a:latin typeface="Helvetica Neue Light"/>
              </a:defRPr>
            </a:lvl1pPr>
          </a:lstStyle>
          <a:p>
            <a:fld id="{51249FE1-E520-4D22-A77D-DF8C01D53C03}" type="slidenum">
              <a:rPr lang="fr-FR" smtClean="0"/>
              <a:pPr/>
              <a:t>‹N°›</a:t>
            </a:fld>
            <a:endParaRPr lang="fr-FR"/>
          </a:p>
        </p:txBody>
      </p:sp>
    </p:spTree>
    <p:extLst>
      <p:ext uri="{BB962C8B-B14F-4D97-AF65-F5344CB8AC3E}">
        <p14:creationId xmlns:p14="http://schemas.microsoft.com/office/powerpoint/2010/main" val="216681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4" y="0"/>
            <a:ext cx="12184011" cy="6858000"/>
          </a:xfrm>
          <a:prstGeom prst="rect">
            <a:avLst/>
          </a:prstGeom>
        </p:spPr>
      </p:pic>
      <p:sp>
        <p:nvSpPr>
          <p:cNvPr id="2" name="Titre 1"/>
          <p:cNvSpPr>
            <a:spLocks noGrp="1"/>
          </p:cNvSpPr>
          <p:nvPr>
            <p:ph type="title"/>
          </p:nvPr>
        </p:nvSpPr>
        <p:spPr>
          <a:xfrm>
            <a:off x="831850" y="1709738"/>
            <a:ext cx="10515600" cy="2852737"/>
          </a:xfrm>
        </p:spPr>
        <p:txBody>
          <a:bodyPr anchor="b"/>
          <a:lstStyle>
            <a:lvl1pPr>
              <a:defRPr sz="6000">
                <a:latin typeface="Helvetica Neue Light"/>
              </a:defRPr>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Helvetica Neue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atin typeface="Helvetica Neue Light"/>
              </a:defRPr>
            </a:lvl1pPr>
          </a:lstStyle>
          <a:p>
            <a:fld id="{9AB3C46C-EF3A-48C6-BF80-7709BE00A36B}" type="datetimeFigureOut">
              <a:rPr lang="fr-FR" smtClean="0"/>
              <a:pPr/>
              <a:t>05/02/2025</a:t>
            </a:fld>
            <a:endParaRPr lang="fr-FR"/>
          </a:p>
        </p:txBody>
      </p:sp>
      <p:sp>
        <p:nvSpPr>
          <p:cNvPr id="5" name="Espace réservé du pied de page 4"/>
          <p:cNvSpPr>
            <a:spLocks noGrp="1"/>
          </p:cNvSpPr>
          <p:nvPr>
            <p:ph type="ftr" sz="quarter" idx="11"/>
          </p:nvPr>
        </p:nvSpPr>
        <p:spPr/>
        <p:txBody>
          <a:bodyPr/>
          <a:lstStyle>
            <a:lvl1pPr>
              <a:defRPr>
                <a:latin typeface="Helvetica Neue Light"/>
              </a:defRPr>
            </a:lvl1pPr>
          </a:lstStyle>
          <a:p>
            <a:endParaRPr lang="fr-FR"/>
          </a:p>
        </p:txBody>
      </p:sp>
      <p:sp>
        <p:nvSpPr>
          <p:cNvPr id="6" name="Espace réservé du numéro de diapositive 5"/>
          <p:cNvSpPr>
            <a:spLocks noGrp="1"/>
          </p:cNvSpPr>
          <p:nvPr>
            <p:ph type="sldNum" sz="quarter" idx="12"/>
          </p:nvPr>
        </p:nvSpPr>
        <p:spPr/>
        <p:txBody>
          <a:bodyPr/>
          <a:lstStyle>
            <a:lvl1pPr>
              <a:defRPr>
                <a:latin typeface="Helvetica Neue Light"/>
              </a:defRPr>
            </a:lvl1pPr>
          </a:lstStyle>
          <a:p>
            <a:fld id="{51249FE1-E520-4D22-A77D-DF8C01D53C03}" type="slidenum">
              <a:rPr lang="fr-FR" smtClean="0"/>
              <a:pPr/>
              <a:t>‹N°›</a:t>
            </a:fld>
            <a:endParaRPr lang="fr-FR"/>
          </a:p>
        </p:txBody>
      </p:sp>
    </p:spTree>
    <p:extLst>
      <p:ext uri="{BB962C8B-B14F-4D97-AF65-F5344CB8AC3E}">
        <p14:creationId xmlns:p14="http://schemas.microsoft.com/office/powerpoint/2010/main" val="132863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D44806B3-0293-4FC3-AF2C-856742C50EB5}" type="slidenum">
              <a:rPr lang="fr-FR"/>
              <a:pPr>
                <a:defRPr/>
              </a:pPr>
              <a:t>‹N°›</a:t>
            </a:fld>
            <a:endParaRPr lang="fr-FR"/>
          </a:p>
        </p:txBody>
      </p:sp>
    </p:spTree>
    <p:extLst>
      <p:ext uri="{BB962C8B-B14F-4D97-AF65-F5344CB8AC3E}">
        <p14:creationId xmlns:p14="http://schemas.microsoft.com/office/powerpoint/2010/main" val="1645769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fr-FR"/>
              <a:t>Cliquez pour modifier le style du titre</a:t>
            </a:r>
            <a:endParaRPr lang="en-US"/>
          </a:p>
        </p:txBody>
      </p:sp>
      <p:sp>
        <p:nvSpPr>
          <p:cNvPr id="9" name="Sous-titr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Cliquez pour modifier le style des sous-titres du masque</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fld id="{F756EF61-BD28-42C7-81E4-9D93C72B3859}" type="slidenum">
              <a:rPr lang="fr-FR" altLang="fr-FR"/>
              <a:pPr/>
              <a:t>‹N°›</a:t>
            </a:fld>
            <a:endParaRPr lang="fr-FR" altLang="fr-FR"/>
          </a:p>
        </p:txBody>
      </p:sp>
    </p:spTree>
    <p:extLst>
      <p:ext uri="{BB962C8B-B14F-4D97-AF65-F5344CB8AC3E}">
        <p14:creationId xmlns:p14="http://schemas.microsoft.com/office/powerpoint/2010/main" val="141122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a:defRPr/>
            </a:lvl1pPr>
          </a:lstStyle>
          <a:p>
            <a:pPr>
              <a:defRPr/>
            </a:pPr>
            <a:endParaRPr lang="fr-FR"/>
          </a:p>
        </p:txBody>
      </p:sp>
      <p:sp>
        <p:nvSpPr>
          <p:cNvPr id="8" name="Rectangle 5"/>
          <p:cNvSpPr>
            <a:spLocks noGrp="1" noChangeArrowheads="1"/>
          </p:cNvSpPr>
          <p:nvPr>
            <p:ph type="ftr" sz="quarter" idx="11"/>
          </p:nvPr>
        </p:nvSpPr>
        <p:spPr/>
        <p:txBody>
          <a:bodyPr/>
          <a:lstStyle>
            <a:lvl1pPr>
              <a:defRPr/>
            </a:lvl1pPr>
          </a:lstStyle>
          <a:p>
            <a:pPr>
              <a:defRPr/>
            </a:pPr>
            <a:endParaRPr lang="fr-FR"/>
          </a:p>
        </p:txBody>
      </p:sp>
      <p:sp>
        <p:nvSpPr>
          <p:cNvPr id="9" name="Rectangle 6"/>
          <p:cNvSpPr>
            <a:spLocks noGrp="1" noChangeArrowheads="1"/>
          </p:cNvSpPr>
          <p:nvPr>
            <p:ph type="sldNum" sz="quarter" idx="12"/>
          </p:nvPr>
        </p:nvSpPr>
        <p:spPr/>
        <p:txBody>
          <a:bodyPr/>
          <a:lstStyle>
            <a:lvl1pPr>
              <a:defRPr/>
            </a:lvl1pPr>
          </a:lstStyle>
          <a:p>
            <a:pPr>
              <a:defRPr/>
            </a:pPr>
            <a:fld id="{6AE9C87F-7AC5-4C68-A974-019485E3F024}" type="slidenum">
              <a:rPr lang="fr-FR"/>
              <a:pPr>
                <a:defRPr/>
              </a:pPr>
              <a:t>‹N°›</a:t>
            </a:fld>
            <a:endParaRPr lang="fr-FR"/>
          </a:p>
        </p:txBody>
      </p:sp>
    </p:spTree>
    <p:extLst>
      <p:ext uri="{BB962C8B-B14F-4D97-AF65-F5344CB8AC3E}">
        <p14:creationId xmlns:p14="http://schemas.microsoft.com/office/powerpoint/2010/main" val="187779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5C15F556-321B-4B89-8B97-01FCA607DBDD}" type="datetimeFigureOut">
              <a:rPr lang="fr-FR"/>
              <a:pPr>
                <a:defRPr/>
              </a:pPr>
              <a:t>05/02/2025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0639E04-E618-4FCD-911E-342E1699E1FA}" type="slidenum">
              <a:rPr lang="fr-FR"/>
              <a:pPr>
                <a:defRPr/>
              </a:pPr>
              <a:t>‹N°›</a:t>
            </a:fld>
            <a:endParaRPr lang="fr-FR"/>
          </a:p>
        </p:txBody>
      </p:sp>
    </p:spTree>
    <p:extLst>
      <p:ext uri="{BB962C8B-B14F-4D97-AF65-F5344CB8AC3E}">
        <p14:creationId xmlns:p14="http://schemas.microsoft.com/office/powerpoint/2010/main" val="235034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C7FA2780-7FAB-42B9-A718-BB5E28F56C29}" type="datetimeFigureOut">
              <a:rPr lang="fr-FR"/>
              <a:pPr>
                <a:defRPr/>
              </a:pPr>
              <a:t>05/02/2025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97CEBA8-30AE-4DF5-95A0-D5CA29B7E38F}" type="slidenum">
              <a:rPr lang="fr-FR"/>
              <a:pPr>
                <a:defRPr/>
              </a:pPr>
              <a:t>‹N°›</a:t>
            </a:fld>
            <a:endParaRPr lang="fr-FR"/>
          </a:p>
        </p:txBody>
      </p:sp>
    </p:spTree>
    <p:extLst>
      <p:ext uri="{BB962C8B-B14F-4D97-AF65-F5344CB8AC3E}">
        <p14:creationId xmlns:p14="http://schemas.microsoft.com/office/powerpoint/2010/main" val="1749684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1F94202-CB79-4F44-9E28-AAEE1A35668D}" type="datetimeFigureOut">
              <a:rPr lang="fr-FR"/>
              <a:pPr>
                <a:defRPr/>
              </a:pPr>
              <a:t>05/02/2025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20D2F3E-AC98-43F1-8E34-8C457BAA4616}" type="slidenum">
              <a:rPr lang="fr-FR"/>
              <a:pPr>
                <a:defRPr/>
              </a:pPr>
              <a:t>‹N°›</a:t>
            </a:fld>
            <a:endParaRPr lang="fr-FR"/>
          </a:p>
        </p:txBody>
      </p:sp>
    </p:spTree>
    <p:extLst>
      <p:ext uri="{BB962C8B-B14F-4D97-AF65-F5344CB8AC3E}">
        <p14:creationId xmlns:p14="http://schemas.microsoft.com/office/powerpoint/2010/main" val="4020476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08EABC3B-61CA-439A-9607-4279656CEFD5}" type="datetimeFigureOut">
              <a:rPr lang="fr-FR"/>
              <a:pPr>
                <a:defRPr/>
              </a:pPr>
              <a:t>05/02/2025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A8239F3-18D7-4D5C-A3ED-6459F669255D}" type="slidenum">
              <a:rPr lang="fr-FR"/>
              <a:pPr>
                <a:defRPr/>
              </a:pPr>
              <a:t>‹N°›</a:t>
            </a:fld>
            <a:endParaRPr lang="fr-FR"/>
          </a:p>
        </p:txBody>
      </p:sp>
    </p:spTree>
    <p:extLst>
      <p:ext uri="{BB962C8B-B14F-4D97-AF65-F5344CB8AC3E}">
        <p14:creationId xmlns:p14="http://schemas.microsoft.com/office/powerpoint/2010/main" val="286101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FDF2C9AD-B349-493E-A362-47BD19F6243A}" type="datetimeFigureOut">
              <a:rPr lang="fr-FR"/>
              <a:pPr>
                <a:defRPr/>
              </a:pPr>
              <a:t>05/02/2025</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EB185CE5-6038-4DF4-8820-DED653DBCC36}" type="slidenum">
              <a:rPr lang="fr-FR"/>
              <a:pPr>
                <a:defRPr/>
              </a:pPr>
              <a:t>‹N°›</a:t>
            </a:fld>
            <a:endParaRPr lang="fr-FR"/>
          </a:p>
        </p:txBody>
      </p:sp>
    </p:spTree>
    <p:extLst>
      <p:ext uri="{BB962C8B-B14F-4D97-AF65-F5344CB8AC3E}">
        <p14:creationId xmlns:p14="http://schemas.microsoft.com/office/powerpoint/2010/main" val="896584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1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D720F503-9B43-48BB-9E9F-9C638009615D}" type="datetimeFigureOut">
              <a:rPr lang="fr-FR"/>
              <a:pPr>
                <a:defRPr/>
              </a:pPr>
              <a:t>05/02/2025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BBB7CF2-2B3F-4CCF-8A3E-B40160579DF7}" type="slidenum">
              <a:rPr lang="fr-FR"/>
              <a:pPr>
                <a:defRPr/>
              </a:pPr>
              <a:t>‹N°›</a:t>
            </a:fld>
            <a:endParaRPr lang="fr-FR"/>
          </a:p>
        </p:txBody>
      </p:sp>
    </p:spTree>
    <p:extLst>
      <p:ext uri="{BB962C8B-B14F-4D97-AF65-F5344CB8AC3E}">
        <p14:creationId xmlns:p14="http://schemas.microsoft.com/office/powerpoint/2010/main" val="4274204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56846190-0B9D-4F8D-A63E-9E127F83682E}" type="datetimeFigureOut">
              <a:rPr lang="fr-FR"/>
              <a:pPr>
                <a:defRPr/>
              </a:pPr>
              <a:t>05/02/2025</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DA20CE7C-F751-4C60-8CA9-9DC9E1D9A1C8}" type="slidenum">
              <a:rPr lang="fr-FR"/>
              <a:pPr>
                <a:defRPr/>
              </a:pPr>
              <a:t>‹N°›</a:t>
            </a:fld>
            <a:endParaRPr lang="fr-FR"/>
          </a:p>
        </p:txBody>
      </p:sp>
    </p:spTree>
    <p:extLst>
      <p:ext uri="{BB962C8B-B14F-4D97-AF65-F5344CB8AC3E}">
        <p14:creationId xmlns:p14="http://schemas.microsoft.com/office/powerpoint/2010/main" val="4018769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C25C15A-28D5-4F88-AF34-71EC07B4033F}" type="datetimeFigureOut">
              <a:rPr lang="fr-FR"/>
              <a:pPr>
                <a:defRPr/>
              </a:pPr>
              <a:t>05/02/2025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78A7DD8-191A-448D-8326-1FB18615B5CC}" type="slidenum">
              <a:rPr lang="fr-FR"/>
              <a:pPr>
                <a:defRPr/>
              </a:pPr>
              <a:t>‹N°›</a:t>
            </a:fld>
            <a:endParaRPr lang="fr-FR"/>
          </a:p>
        </p:txBody>
      </p:sp>
    </p:spTree>
    <p:extLst>
      <p:ext uri="{BB962C8B-B14F-4D97-AF65-F5344CB8AC3E}">
        <p14:creationId xmlns:p14="http://schemas.microsoft.com/office/powerpoint/2010/main" val="3160068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7B6C624-CE5A-4B3D-9FF4-AB64DD67B867}" type="datetimeFigureOut">
              <a:rPr lang="fr-FR"/>
              <a:pPr>
                <a:defRPr/>
              </a:pPr>
              <a:t>05/02/2025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07B00FD-2903-4C08-993E-1CB5EA29D1EF}" type="slidenum">
              <a:rPr lang="fr-FR"/>
              <a:pPr>
                <a:defRPr/>
              </a:pPr>
              <a:t>‹N°›</a:t>
            </a:fld>
            <a:endParaRPr lang="fr-FR"/>
          </a:p>
        </p:txBody>
      </p:sp>
    </p:spTree>
    <p:extLst>
      <p:ext uri="{BB962C8B-B14F-4D97-AF65-F5344CB8AC3E}">
        <p14:creationId xmlns:p14="http://schemas.microsoft.com/office/powerpoint/2010/main" val="3101221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F385B726-D4D9-4A15-9759-179A59B9AD6C}" type="datetimeFigureOut">
              <a:rPr lang="fr-FR"/>
              <a:pPr>
                <a:defRPr/>
              </a:pPr>
              <a:t>05/02/2025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ECE538D-6035-4988-8CFE-6959B8666FE3}" type="slidenum">
              <a:rPr lang="fr-FR"/>
              <a:pPr>
                <a:defRPr/>
              </a:pPr>
              <a:t>‹N°›</a:t>
            </a:fld>
            <a:endParaRPr lang="fr-FR"/>
          </a:p>
        </p:txBody>
      </p:sp>
    </p:spTree>
    <p:extLst>
      <p:ext uri="{BB962C8B-B14F-4D97-AF65-F5344CB8AC3E}">
        <p14:creationId xmlns:p14="http://schemas.microsoft.com/office/powerpoint/2010/main" val="1940731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15698343-DBB0-45A2-ADAB-F482B14FCE14}" type="datetimeFigureOut">
              <a:rPr lang="fr-FR"/>
              <a:pPr>
                <a:defRPr/>
              </a:pPr>
              <a:t>05/02/2025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B78C873-21A5-4B96-AE43-1B87DAAC996C}" type="slidenum">
              <a:rPr lang="fr-FR"/>
              <a:pPr>
                <a:defRPr/>
              </a:pPr>
              <a:t>‹N°›</a:t>
            </a:fld>
            <a:endParaRPr lang="fr-FR"/>
          </a:p>
        </p:txBody>
      </p:sp>
    </p:spTree>
    <p:extLst>
      <p:ext uri="{BB962C8B-B14F-4D97-AF65-F5344CB8AC3E}">
        <p14:creationId xmlns:p14="http://schemas.microsoft.com/office/powerpoint/2010/main" val="4203410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p:txBody>
          <a:bodyPr/>
          <a:lstStyle>
            <a:lvl1pPr>
              <a:defRPr/>
            </a:lvl1pPr>
          </a:lstStyle>
          <a:p>
            <a:pPr>
              <a:defRPr/>
            </a:pPr>
            <a:endParaRPr lang="fr-FR"/>
          </a:p>
        </p:txBody>
      </p:sp>
      <p:sp>
        <p:nvSpPr>
          <p:cNvPr id="4" name="Rectangle 5"/>
          <p:cNvSpPr>
            <a:spLocks noGrp="1" noChangeArrowheads="1"/>
          </p:cNvSpPr>
          <p:nvPr>
            <p:ph type="ftr" sz="quarter" idx="11"/>
          </p:nvPr>
        </p:nvSpPr>
        <p:spPr/>
        <p:txBody>
          <a:bodyPr/>
          <a:lstStyle>
            <a:lvl1pPr>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vl1pPr>
          </a:lstStyle>
          <a:p>
            <a:pPr>
              <a:defRPr/>
            </a:pPr>
            <a:fld id="{FEB1FD4E-C292-431F-82B2-3DBB7E4ED25E}" type="slidenum">
              <a:rPr lang="fr-FR"/>
              <a:pPr>
                <a:defRPr/>
              </a:pPr>
              <a:t>‹N°›</a:t>
            </a:fld>
            <a:endParaRPr lang="fr-FR"/>
          </a:p>
        </p:txBody>
      </p:sp>
    </p:spTree>
    <p:extLst>
      <p:ext uri="{BB962C8B-B14F-4D97-AF65-F5344CB8AC3E}">
        <p14:creationId xmlns:p14="http://schemas.microsoft.com/office/powerpoint/2010/main" val="2593681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a:defRPr/>
            </a:lvl1pPr>
          </a:lstStyle>
          <a:p>
            <a:pPr>
              <a:defRPr/>
            </a:pPr>
            <a:endParaRPr lang="fr-FR"/>
          </a:p>
        </p:txBody>
      </p:sp>
      <p:sp>
        <p:nvSpPr>
          <p:cNvPr id="8" name="Rectangle 5"/>
          <p:cNvSpPr>
            <a:spLocks noGrp="1" noChangeArrowheads="1"/>
          </p:cNvSpPr>
          <p:nvPr>
            <p:ph type="ftr" sz="quarter" idx="11"/>
          </p:nvPr>
        </p:nvSpPr>
        <p:spPr/>
        <p:txBody>
          <a:bodyPr/>
          <a:lstStyle>
            <a:lvl1pPr>
              <a:defRPr/>
            </a:lvl1pPr>
          </a:lstStyle>
          <a:p>
            <a:pPr>
              <a:defRPr/>
            </a:pPr>
            <a:endParaRPr lang="fr-FR"/>
          </a:p>
        </p:txBody>
      </p:sp>
      <p:sp>
        <p:nvSpPr>
          <p:cNvPr id="9" name="Rectangle 6"/>
          <p:cNvSpPr>
            <a:spLocks noGrp="1" noChangeArrowheads="1"/>
          </p:cNvSpPr>
          <p:nvPr>
            <p:ph type="sldNum" sz="quarter" idx="12"/>
          </p:nvPr>
        </p:nvSpPr>
        <p:spPr/>
        <p:txBody>
          <a:bodyPr/>
          <a:lstStyle>
            <a:lvl1pPr>
              <a:defRPr/>
            </a:lvl1pPr>
          </a:lstStyle>
          <a:p>
            <a:pPr>
              <a:defRPr/>
            </a:pPr>
            <a:fld id="{6AE9C87F-7AC5-4C68-A974-019485E3F024}" type="slidenum">
              <a:rPr lang="fr-FR"/>
              <a:pPr>
                <a:defRPr/>
              </a:pPr>
              <a:t>‹N°›</a:t>
            </a:fld>
            <a:endParaRPr lang="fr-FR"/>
          </a:p>
        </p:txBody>
      </p:sp>
    </p:spTree>
    <p:extLst>
      <p:ext uri="{BB962C8B-B14F-4D97-AF65-F5344CB8AC3E}">
        <p14:creationId xmlns:p14="http://schemas.microsoft.com/office/powerpoint/2010/main" val="3151513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fr-FR"/>
              <a:t>Cliquez pour modifier le style du titre</a:t>
            </a:r>
            <a:endParaRPr lang="en-US"/>
          </a:p>
        </p:txBody>
      </p:sp>
      <p:sp>
        <p:nvSpPr>
          <p:cNvPr id="9" name="Sous-titr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Cliquez pour modifier le style des sous-titres du masque</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F8E717ED-0088-4919-9539-BA97E830BD25}" type="slidenum">
              <a:rPr lang="fr-FR" altLang="fr-FR"/>
              <a:pPr>
                <a:defRPr/>
              </a:pPr>
              <a:t>‹N°›</a:t>
            </a:fld>
            <a:endParaRPr lang="fr-FR" altLang="fr-FR"/>
          </a:p>
        </p:txBody>
      </p:sp>
    </p:spTree>
    <p:extLst>
      <p:ext uri="{BB962C8B-B14F-4D97-AF65-F5344CB8AC3E}">
        <p14:creationId xmlns:p14="http://schemas.microsoft.com/office/powerpoint/2010/main" val="2235021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3D52E894-DD21-4C17-82DD-9AFD5A127227}" type="slidenum">
              <a:rPr lang="fr-FR" altLang="fr-FR"/>
              <a:pPr>
                <a:defRPr/>
              </a:pPr>
              <a:t>‹N°›</a:t>
            </a:fld>
            <a:endParaRPr lang="fr-FR" altLang="fr-FR"/>
          </a:p>
        </p:txBody>
      </p:sp>
    </p:spTree>
    <p:extLst>
      <p:ext uri="{BB962C8B-B14F-4D97-AF65-F5344CB8AC3E}">
        <p14:creationId xmlns:p14="http://schemas.microsoft.com/office/powerpoint/2010/main" val="254000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986390" y="365125"/>
            <a:ext cx="8367409" cy="1325563"/>
          </a:xfrm>
        </p:spPr>
        <p:txBody>
          <a:bodyPr>
            <a:normAutofit/>
          </a:bodyPr>
          <a:lstStyle>
            <a:lvl1pPr>
              <a:defRPr sz="4800" b="1">
                <a:solidFill>
                  <a:schemeClr val="tx1"/>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p:cNvSpPr>
            <a:spLocks noGrp="1"/>
          </p:cNvSpPr>
          <p:nvPr>
            <p:ph idx="1"/>
          </p:nvPr>
        </p:nvSpPr>
        <p:spPr>
          <a:xfrm>
            <a:off x="437746" y="1825625"/>
            <a:ext cx="10916054" cy="574675"/>
          </a:xfrm>
        </p:spPr>
        <p:txBody>
          <a:bodyPr>
            <a:normAutofit/>
          </a:bodyPr>
          <a:lstStyle>
            <a:lvl1pPr marL="0" indent="0">
              <a:buNone/>
              <a:defRPr sz="3200" b="1">
                <a:solidFill>
                  <a:schemeClr val="tx1"/>
                </a:solidFill>
                <a:latin typeface="Arial" panose="020B0604020202020204" pitchFamily="34" charset="0"/>
                <a:cs typeface="Arial" panose="020B0604020202020204" pitchFamily="34" charset="0"/>
              </a:defRPr>
            </a:lvl1pPr>
            <a:lvl2pPr>
              <a:defRPr b="0">
                <a:latin typeface="Raleway" panose="020B0003030101060003" pitchFamily="34" charset="0"/>
              </a:defRPr>
            </a:lvl2pPr>
            <a:lvl3pPr>
              <a:defRPr b="0">
                <a:latin typeface="Raleway" panose="020B0003030101060003" pitchFamily="34" charset="0"/>
              </a:defRPr>
            </a:lvl3pPr>
            <a:lvl4pPr>
              <a:defRPr b="0">
                <a:latin typeface="Raleway" panose="020B0003030101060003" pitchFamily="34" charset="0"/>
              </a:defRPr>
            </a:lvl4pPr>
            <a:lvl5pPr>
              <a:defRPr b="0">
                <a:latin typeface="Raleway" panose="020B0003030101060003" pitchFamily="34" charset="0"/>
              </a:defRPr>
            </a:lvl5pPr>
          </a:lstStyle>
          <a:p>
            <a:pPr lvl="0"/>
            <a:r>
              <a:rPr lang="fr-FR" dirty="0"/>
              <a:t>Modifiez les styles du texte du masque</a:t>
            </a:r>
          </a:p>
        </p:txBody>
      </p:sp>
      <p:sp>
        <p:nvSpPr>
          <p:cNvPr id="6" name="Espace réservé du numéro de diapositive 5"/>
          <p:cNvSpPr>
            <a:spLocks noGrp="1"/>
          </p:cNvSpPr>
          <p:nvPr>
            <p:ph type="sldNum" sz="quarter" idx="12"/>
          </p:nvPr>
        </p:nvSpPr>
        <p:spPr>
          <a:xfrm>
            <a:off x="11353798" y="6274705"/>
            <a:ext cx="636811" cy="354693"/>
          </a:xfrm>
        </p:spPr>
        <p:txBody>
          <a:bodyPr/>
          <a:lstStyle/>
          <a:p>
            <a:fld id="{3EA4A933-73CF-4674-8AE3-68002F86F2FA}" type="slidenum">
              <a:rPr lang="fr-FR" smtClean="0"/>
              <a:t>‹N°›</a:t>
            </a:fld>
            <a:endParaRPr lang="fr-FR"/>
          </a:p>
        </p:txBody>
      </p:sp>
      <p:sp>
        <p:nvSpPr>
          <p:cNvPr id="10" name="Espace réservé du texte 9"/>
          <p:cNvSpPr>
            <a:spLocks noGrp="1"/>
          </p:cNvSpPr>
          <p:nvPr>
            <p:ph type="body" sz="quarter" idx="13"/>
          </p:nvPr>
        </p:nvSpPr>
        <p:spPr>
          <a:xfrm>
            <a:off x="437745" y="2400300"/>
            <a:ext cx="10916053" cy="3874405"/>
          </a:xfrm>
        </p:spPr>
        <p:txBody>
          <a:bodyPr>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a:latin typeface="Raleway" panose="020B0003030101060003"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1942058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fr-FR"/>
              <a:t>Cliquez pour modifier le style du titre</a:t>
            </a:r>
            <a:endParaRPr lang="en-US"/>
          </a:p>
        </p:txBody>
      </p:sp>
      <p:sp>
        <p:nvSpPr>
          <p:cNvPr id="3" name="Espace réservé du texte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Cliquez pour modifier les styles du texte du masque</a:t>
            </a:r>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A674B806-4ED0-4112-8EB2-888AFC133294}" type="slidenum">
              <a:rPr lang="fr-FR" altLang="fr-FR"/>
              <a:pPr>
                <a:defRPr/>
              </a:pPr>
              <a:t>‹N°›</a:t>
            </a:fld>
            <a:endParaRPr lang="fr-FR" altLang="fr-FR"/>
          </a:p>
        </p:txBody>
      </p:sp>
    </p:spTree>
    <p:extLst>
      <p:ext uri="{BB962C8B-B14F-4D97-AF65-F5344CB8AC3E}">
        <p14:creationId xmlns:p14="http://schemas.microsoft.com/office/powerpoint/2010/main" val="2392684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A2C4898C-3662-4AAF-A4E0-3F368B6EA674}" type="slidenum">
              <a:rPr lang="fr-FR" altLang="fr-FR"/>
              <a:pPr>
                <a:defRPr/>
              </a:pPr>
              <a:t>‹N°›</a:t>
            </a:fld>
            <a:endParaRPr lang="fr-FR" altLang="fr-FR"/>
          </a:p>
        </p:txBody>
      </p:sp>
    </p:spTree>
    <p:extLst>
      <p:ext uri="{BB962C8B-B14F-4D97-AF65-F5344CB8AC3E}">
        <p14:creationId xmlns:p14="http://schemas.microsoft.com/office/powerpoint/2010/main" val="2965818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10972800" cy="1143000"/>
          </a:xfrm>
        </p:spPr>
        <p:txBody>
          <a:bodyPr/>
          <a:lstStyle>
            <a:lvl1pPr>
              <a:defRPr/>
            </a:lvl1pPr>
          </a:lstStyle>
          <a:p>
            <a:r>
              <a:rPr lang="fr-FR"/>
              <a:t>Cliquez pour modifier le style du titre</a:t>
            </a:r>
            <a:endParaRPr lang="en-US"/>
          </a:p>
        </p:txBody>
      </p:sp>
      <p:sp>
        <p:nvSpPr>
          <p:cNvPr id="3" name="Espace réservé du texte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p:txBody>
      </p:sp>
      <p:sp>
        <p:nvSpPr>
          <p:cNvPr id="4" name="Espace réservé du texte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p:txBody>
      </p:sp>
      <p:sp>
        <p:nvSpPr>
          <p:cNvPr id="5" name="Espace réservé du contenu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contenu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13"/>
          <p:cNvSpPr>
            <a:spLocks noGrp="1"/>
          </p:cNvSpPr>
          <p:nvPr>
            <p:ph type="dt" sz="half" idx="10"/>
          </p:nvPr>
        </p:nvSpPr>
        <p:spPr/>
        <p:txBody>
          <a:bodyPr/>
          <a:lstStyle>
            <a:lvl1pPr>
              <a:defRPr/>
            </a:lvl1pPr>
          </a:lstStyle>
          <a:p>
            <a:pPr>
              <a:defRPr/>
            </a:pPr>
            <a:endParaRPr lang="fr-FR"/>
          </a:p>
        </p:txBody>
      </p:sp>
      <p:sp>
        <p:nvSpPr>
          <p:cNvPr id="8" name="Espace réservé du pied de page 2"/>
          <p:cNvSpPr>
            <a:spLocks noGrp="1"/>
          </p:cNvSpPr>
          <p:nvPr>
            <p:ph type="ftr" sz="quarter" idx="11"/>
          </p:nvPr>
        </p:nvSpPr>
        <p:spPr/>
        <p:txBody>
          <a:bodyPr/>
          <a:lstStyle>
            <a:lvl1pPr>
              <a:defRPr/>
            </a:lvl1pPr>
          </a:lstStyle>
          <a:p>
            <a:pPr>
              <a:defRPr/>
            </a:pPr>
            <a:endParaRPr lang="fr-FR"/>
          </a:p>
        </p:txBody>
      </p:sp>
      <p:sp>
        <p:nvSpPr>
          <p:cNvPr id="9" name="Espace réservé du numéro de diapositive 22"/>
          <p:cNvSpPr>
            <a:spLocks noGrp="1"/>
          </p:cNvSpPr>
          <p:nvPr>
            <p:ph type="sldNum" sz="quarter" idx="12"/>
          </p:nvPr>
        </p:nvSpPr>
        <p:spPr/>
        <p:txBody>
          <a:bodyPr/>
          <a:lstStyle>
            <a:lvl1pPr>
              <a:defRPr/>
            </a:lvl1pPr>
          </a:lstStyle>
          <a:p>
            <a:pPr>
              <a:defRPr/>
            </a:pPr>
            <a:fld id="{3F21588C-D975-4B3B-83DC-14B72BAD502A}" type="slidenum">
              <a:rPr lang="fr-FR" altLang="fr-FR"/>
              <a:pPr>
                <a:defRPr/>
              </a:pPr>
              <a:t>‹N°›</a:t>
            </a:fld>
            <a:endParaRPr lang="fr-FR" altLang="fr-FR"/>
          </a:p>
        </p:txBody>
      </p:sp>
    </p:spTree>
    <p:extLst>
      <p:ext uri="{BB962C8B-B14F-4D97-AF65-F5344CB8AC3E}">
        <p14:creationId xmlns:p14="http://schemas.microsoft.com/office/powerpoint/2010/main" val="2826312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e la date 13"/>
          <p:cNvSpPr>
            <a:spLocks noGrp="1"/>
          </p:cNvSpPr>
          <p:nvPr>
            <p:ph type="dt" sz="half" idx="10"/>
          </p:nvPr>
        </p:nvSpPr>
        <p:spPr/>
        <p:txBody>
          <a:bodyPr/>
          <a:lstStyle>
            <a:lvl1pPr>
              <a:defRPr/>
            </a:lvl1pPr>
          </a:lstStyle>
          <a:p>
            <a:pPr>
              <a:defRPr/>
            </a:pPr>
            <a:endParaRPr lang="fr-FR"/>
          </a:p>
        </p:txBody>
      </p:sp>
      <p:sp>
        <p:nvSpPr>
          <p:cNvPr id="4" name="Espace réservé du pied de page 2"/>
          <p:cNvSpPr>
            <a:spLocks noGrp="1"/>
          </p:cNvSpPr>
          <p:nvPr>
            <p:ph type="ftr" sz="quarter" idx="11"/>
          </p:nvPr>
        </p:nvSpPr>
        <p:spPr/>
        <p:txBody>
          <a:bodyPr/>
          <a:lstStyle>
            <a:lvl1pPr>
              <a:defRPr/>
            </a:lvl1pPr>
          </a:lstStyle>
          <a:p>
            <a:pPr>
              <a:defRPr/>
            </a:pPr>
            <a:endParaRPr lang="fr-FR"/>
          </a:p>
        </p:txBody>
      </p:sp>
      <p:sp>
        <p:nvSpPr>
          <p:cNvPr id="5" name="Espace réservé du numéro de diapositive 22"/>
          <p:cNvSpPr>
            <a:spLocks noGrp="1"/>
          </p:cNvSpPr>
          <p:nvPr>
            <p:ph type="sldNum" sz="quarter" idx="12"/>
          </p:nvPr>
        </p:nvSpPr>
        <p:spPr/>
        <p:txBody>
          <a:bodyPr/>
          <a:lstStyle>
            <a:lvl1pPr>
              <a:defRPr/>
            </a:lvl1pPr>
          </a:lstStyle>
          <a:p>
            <a:pPr>
              <a:defRPr/>
            </a:pPr>
            <a:fld id="{2BD38CFE-F9B5-4705-A937-6547836C8CC9}" type="slidenum">
              <a:rPr lang="fr-FR" altLang="fr-FR"/>
              <a:pPr>
                <a:defRPr/>
              </a:pPr>
              <a:t>‹N°›</a:t>
            </a:fld>
            <a:endParaRPr lang="fr-FR" altLang="fr-FR"/>
          </a:p>
        </p:txBody>
      </p:sp>
    </p:spTree>
    <p:extLst>
      <p:ext uri="{BB962C8B-B14F-4D97-AF65-F5344CB8AC3E}">
        <p14:creationId xmlns:p14="http://schemas.microsoft.com/office/powerpoint/2010/main" val="1208560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22"/>
          <p:cNvSpPr>
            <a:spLocks noGrp="1"/>
          </p:cNvSpPr>
          <p:nvPr>
            <p:ph type="sldNum" sz="quarter" idx="12"/>
          </p:nvPr>
        </p:nvSpPr>
        <p:spPr/>
        <p:txBody>
          <a:bodyPr/>
          <a:lstStyle>
            <a:lvl1pPr>
              <a:defRPr/>
            </a:lvl1pPr>
          </a:lstStyle>
          <a:p>
            <a:pPr>
              <a:defRPr/>
            </a:pPr>
            <a:fld id="{6DE2342A-9965-4C9D-AB91-5CF42336A8B7}" type="slidenum">
              <a:rPr lang="fr-FR" altLang="fr-FR"/>
              <a:pPr>
                <a:defRPr/>
              </a:pPr>
              <a:t>‹N°›</a:t>
            </a:fld>
            <a:endParaRPr lang="fr-FR" altLang="fr-FR"/>
          </a:p>
        </p:txBody>
      </p:sp>
    </p:spTree>
    <p:extLst>
      <p:ext uri="{BB962C8B-B14F-4D97-AF65-F5344CB8AC3E}">
        <p14:creationId xmlns:p14="http://schemas.microsoft.com/office/powerpoint/2010/main" val="1417587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fr-FR"/>
              <a:t>Cliquez pour modifier le style du titre</a:t>
            </a:r>
            <a:endParaRPr lang="en-US"/>
          </a:p>
        </p:txBody>
      </p:sp>
      <p:sp>
        <p:nvSpPr>
          <p:cNvPr id="3" name="Espace réservé du texte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fr-FR"/>
              <a:t>Cliquez pour modifier les styles du texte du masque</a:t>
            </a:r>
          </a:p>
        </p:txBody>
      </p:sp>
      <p:sp>
        <p:nvSpPr>
          <p:cNvPr id="4" name="Espace réservé du contenu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A9804B93-7CA7-4304-960B-71120DAA618F}" type="slidenum">
              <a:rPr lang="fr-FR" altLang="fr-FR"/>
              <a:pPr>
                <a:defRPr/>
              </a:pPr>
              <a:t>‹N°›</a:t>
            </a:fld>
            <a:endParaRPr lang="fr-FR" altLang="fr-FR"/>
          </a:p>
        </p:txBody>
      </p:sp>
    </p:spTree>
    <p:extLst>
      <p:ext uri="{BB962C8B-B14F-4D97-AF65-F5344CB8AC3E}">
        <p14:creationId xmlns:p14="http://schemas.microsoft.com/office/powerpoint/2010/main" val="2371011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fr-FR"/>
              <a:t>Cliquez pour modifier le style du titre</a:t>
            </a:r>
            <a:endParaRPr lang="en-US"/>
          </a:p>
        </p:txBody>
      </p:sp>
      <p:sp>
        <p:nvSpPr>
          <p:cNvPr id="3" name="Espace réservé pour une image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fr-FR"/>
              <a:t>Cliquez pour modifier les styles du texte du masque</a:t>
            </a:r>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B7E159DD-6968-4F26-9A42-955B3634D243}" type="slidenum">
              <a:rPr lang="fr-FR" altLang="fr-FR"/>
              <a:pPr>
                <a:defRPr/>
              </a:pPr>
              <a:t>‹N°›</a:t>
            </a:fld>
            <a:endParaRPr lang="fr-FR" altLang="fr-FR"/>
          </a:p>
        </p:txBody>
      </p:sp>
    </p:spTree>
    <p:extLst>
      <p:ext uri="{BB962C8B-B14F-4D97-AF65-F5344CB8AC3E}">
        <p14:creationId xmlns:p14="http://schemas.microsoft.com/office/powerpoint/2010/main" val="2702965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EEBC76F3-0605-4EAB-AC81-9A3E044DBCBD}" type="slidenum">
              <a:rPr lang="fr-FR" altLang="fr-FR"/>
              <a:pPr>
                <a:defRPr/>
              </a:pPr>
              <a:t>‹N°›</a:t>
            </a:fld>
            <a:endParaRPr lang="fr-FR" altLang="fr-FR"/>
          </a:p>
        </p:txBody>
      </p:sp>
    </p:spTree>
    <p:extLst>
      <p:ext uri="{BB962C8B-B14F-4D97-AF65-F5344CB8AC3E}">
        <p14:creationId xmlns:p14="http://schemas.microsoft.com/office/powerpoint/2010/main" val="1019247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endParaRPr lang="en-US"/>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18397079-B2A3-47A3-91B1-DA527EC96F5D}" type="slidenum">
              <a:rPr lang="fr-FR" altLang="fr-FR"/>
              <a:pPr>
                <a:defRPr/>
              </a:pPr>
              <a:t>‹N°›</a:t>
            </a:fld>
            <a:endParaRPr lang="fr-FR" altLang="fr-FR"/>
          </a:p>
        </p:txBody>
      </p:sp>
    </p:spTree>
    <p:extLst>
      <p:ext uri="{BB962C8B-B14F-4D97-AF65-F5344CB8AC3E}">
        <p14:creationId xmlns:p14="http://schemas.microsoft.com/office/powerpoint/2010/main" val="3989251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ce réservé du contenu 4"/>
          <p:cNvSpPr>
            <a:spLocks noGrp="1"/>
          </p:cNvSpPr>
          <p:nvPr>
            <p:ph sz="quarter" idx="10" hasCustomPrompt="1"/>
          </p:nvPr>
        </p:nvSpPr>
        <p:spPr>
          <a:xfrm>
            <a:off x="0" y="5517139"/>
            <a:ext cx="12192000" cy="719420"/>
          </a:xfrm>
          <a:prstGeom prst="rect">
            <a:avLst/>
          </a:prstGeom>
        </p:spPr>
        <p:txBody>
          <a:bodyPr vert="horz" anchor="ctr" anchorCtr="1"/>
          <a:lstStyle>
            <a:lvl1pPr marL="0" indent="0" algn="ctr">
              <a:buNone/>
              <a:defRPr sz="2133" b="0" i="1" baseline="0"/>
            </a:lvl1pPr>
          </a:lstStyle>
          <a:p>
            <a:pPr lvl="0"/>
            <a:r>
              <a:rPr lang="fr-FR" dirty="0"/>
              <a:t>Prénom et nom</a:t>
            </a:r>
          </a:p>
        </p:txBody>
      </p:sp>
      <p:sp>
        <p:nvSpPr>
          <p:cNvPr id="9" name="Espace réservé du texte 8"/>
          <p:cNvSpPr>
            <a:spLocks noGrp="1"/>
          </p:cNvSpPr>
          <p:nvPr>
            <p:ph type="body" sz="quarter" idx="11" hasCustomPrompt="1"/>
          </p:nvPr>
        </p:nvSpPr>
        <p:spPr>
          <a:xfrm>
            <a:off x="0" y="3131880"/>
            <a:ext cx="12192000" cy="2285149"/>
          </a:xfrm>
          <a:prstGeom prst="rect">
            <a:avLst/>
          </a:prstGeom>
        </p:spPr>
        <p:txBody>
          <a:bodyPr vert="horz" anchor="ctr" anchorCtr="1"/>
          <a:lstStyle>
            <a:lvl1pPr marL="0" indent="0" algn="ctr">
              <a:buNone/>
              <a:defRPr b="1" i="0" baseline="0">
                <a:solidFill>
                  <a:schemeClr val="tx1"/>
                </a:solidFill>
              </a:defRPr>
            </a:lvl1pPr>
          </a:lstStyle>
          <a:p>
            <a:pPr lvl="0"/>
            <a:r>
              <a:rPr lang="fr-FR" dirty="0"/>
              <a:t>TITRE DE VOTRE PRÉSENTATION</a:t>
            </a:r>
          </a:p>
        </p:txBody>
      </p:sp>
    </p:spTree>
    <p:extLst>
      <p:ext uri="{BB962C8B-B14F-4D97-AF65-F5344CB8AC3E}">
        <p14:creationId xmlns:p14="http://schemas.microsoft.com/office/powerpoint/2010/main" val="96281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40468" y="365125"/>
            <a:ext cx="8803532" cy="1325563"/>
          </a:xfrm>
        </p:spPr>
        <p:txBody>
          <a:bodyPr/>
          <a:lstStyle>
            <a:lvl1pPr>
              <a:defRPr>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p:cNvSpPr>
            <a:spLocks noGrp="1"/>
          </p:cNvSpPr>
          <p:nvPr>
            <p:ph idx="1"/>
          </p:nvPr>
        </p:nvSpPr>
        <p:spPr>
          <a:xfrm>
            <a:off x="340468" y="1825625"/>
            <a:ext cx="11013331"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a:xfrm>
            <a:off x="11353798" y="6274705"/>
            <a:ext cx="636811" cy="354693"/>
          </a:xfrm>
        </p:spPr>
        <p:txBody>
          <a:bodyPr/>
          <a:lstStyle/>
          <a:p>
            <a:fld id="{3EA4A933-73CF-4674-8AE3-68002F86F2FA}" type="slidenum">
              <a:rPr lang="fr-FR" smtClean="0"/>
              <a:t>‹N°›</a:t>
            </a:fld>
            <a:endParaRPr lang="fr-FR"/>
          </a:p>
        </p:txBody>
      </p:sp>
    </p:spTree>
    <p:extLst>
      <p:ext uri="{BB962C8B-B14F-4D97-AF65-F5344CB8AC3E}">
        <p14:creationId xmlns:p14="http://schemas.microsoft.com/office/powerpoint/2010/main" val="32244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et contenu">
    <p:bg>
      <p:bgPr>
        <a:solidFill>
          <a:schemeClr val="bg1"/>
        </a:solid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353798" y="6274705"/>
            <a:ext cx="636811" cy="354693"/>
          </a:xfrm>
        </p:spPr>
        <p:txBody>
          <a:bodyPr/>
          <a:lstStyle/>
          <a:p>
            <a:fld id="{3EA4A933-73CF-4674-8AE3-68002F86F2FA}" type="slidenum">
              <a:rPr lang="fr-FR" smtClean="0"/>
              <a:t>‹N°›</a:t>
            </a:fld>
            <a:endParaRPr lang="fr-FR"/>
          </a:p>
        </p:txBody>
      </p:sp>
      <p:pic>
        <p:nvPicPr>
          <p:cNvPr id="5" name="Image 4">
            <a:extLst>
              <a:ext uri="{FF2B5EF4-FFF2-40B4-BE49-F238E27FC236}">
                <a16:creationId xmlns:a16="http://schemas.microsoft.com/office/drawing/2014/main" id="{13EEFAB1-AE54-4759-8765-A4B235C273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5359" y="228602"/>
            <a:ext cx="3905250" cy="2314575"/>
          </a:xfrm>
          <a:prstGeom prst="rect">
            <a:avLst/>
          </a:prstGeom>
        </p:spPr>
      </p:pic>
      <p:pic>
        <p:nvPicPr>
          <p:cNvPr id="8" name="Image 7">
            <a:extLst>
              <a:ext uri="{FF2B5EF4-FFF2-40B4-BE49-F238E27FC236}">
                <a16:creationId xmlns:a16="http://schemas.microsoft.com/office/drawing/2014/main" id="{82382E96-6313-4CD4-9D1F-222E6B4BD7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5835" y="3933337"/>
            <a:ext cx="857250" cy="790575"/>
          </a:xfrm>
          <a:prstGeom prst="rect">
            <a:avLst/>
          </a:prstGeom>
        </p:spPr>
      </p:pic>
      <p:pic>
        <p:nvPicPr>
          <p:cNvPr id="10" name="Image 9">
            <a:extLst>
              <a:ext uri="{FF2B5EF4-FFF2-40B4-BE49-F238E27FC236}">
                <a16:creationId xmlns:a16="http://schemas.microsoft.com/office/drawing/2014/main" id="{E76A07AE-6C1C-4EF9-900F-0DA1E48F8F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84735" y="2869430"/>
            <a:ext cx="771525" cy="838200"/>
          </a:xfrm>
          <a:prstGeom prst="rect">
            <a:avLst/>
          </a:prstGeom>
        </p:spPr>
      </p:pic>
      <p:pic>
        <p:nvPicPr>
          <p:cNvPr id="12" name="Image 11">
            <a:extLst>
              <a:ext uri="{FF2B5EF4-FFF2-40B4-BE49-F238E27FC236}">
                <a16:creationId xmlns:a16="http://schemas.microsoft.com/office/drawing/2014/main" id="{25E23C0A-D295-488C-8FD8-1925B011076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93085" y="3931798"/>
            <a:ext cx="1009650" cy="647700"/>
          </a:xfrm>
          <a:prstGeom prst="rect">
            <a:avLst/>
          </a:prstGeom>
        </p:spPr>
      </p:pic>
      <p:pic>
        <p:nvPicPr>
          <p:cNvPr id="14" name="Image 13">
            <a:extLst>
              <a:ext uri="{FF2B5EF4-FFF2-40B4-BE49-F238E27FC236}">
                <a16:creationId xmlns:a16="http://schemas.microsoft.com/office/drawing/2014/main" id="{9D736BF9-D86D-4863-8D13-2E9D190439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89348" y="3876187"/>
            <a:ext cx="600075" cy="847725"/>
          </a:xfrm>
          <a:prstGeom prst="rect">
            <a:avLst/>
          </a:prstGeom>
        </p:spPr>
      </p:pic>
      <p:pic>
        <p:nvPicPr>
          <p:cNvPr id="16" name="Image 15">
            <a:extLst>
              <a:ext uri="{FF2B5EF4-FFF2-40B4-BE49-F238E27FC236}">
                <a16:creationId xmlns:a16="http://schemas.microsoft.com/office/drawing/2014/main" id="{74B39F5B-8416-4ED8-9D4E-172A97EC8B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18085" y="3878999"/>
            <a:ext cx="638175" cy="800100"/>
          </a:xfrm>
          <a:prstGeom prst="rect">
            <a:avLst/>
          </a:prstGeom>
        </p:spPr>
      </p:pic>
      <p:pic>
        <p:nvPicPr>
          <p:cNvPr id="18" name="Image 17">
            <a:extLst>
              <a:ext uri="{FF2B5EF4-FFF2-40B4-BE49-F238E27FC236}">
                <a16:creationId xmlns:a16="http://schemas.microsoft.com/office/drawing/2014/main" id="{219FE5A8-8B76-4E42-9B4B-7187FDF18E9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92769" y="2797058"/>
            <a:ext cx="638175" cy="1000125"/>
          </a:xfrm>
          <a:prstGeom prst="rect">
            <a:avLst/>
          </a:prstGeom>
        </p:spPr>
      </p:pic>
      <p:pic>
        <p:nvPicPr>
          <p:cNvPr id="20" name="Image 19">
            <a:extLst>
              <a:ext uri="{FF2B5EF4-FFF2-40B4-BE49-F238E27FC236}">
                <a16:creationId xmlns:a16="http://schemas.microsoft.com/office/drawing/2014/main" id="{00F1BF9A-64D3-41DE-884C-5F2F9E1B45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635835" y="2869430"/>
            <a:ext cx="847725" cy="1009650"/>
          </a:xfrm>
          <a:prstGeom prst="rect">
            <a:avLst/>
          </a:prstGeom>
        </p:spPr>
      </p:pic>
      <p:pic>
        <p:nvPicPr>
          <p:cNvPr id="22" name="Image 21">
            <a:extLst>
              <a:ext uri="{FF2B5EF4-FFF2-40B4-BE49-F238E27FC236}">
                <a16:creationId xmlns:a16="http://schemas.microsoft.com/office/drawing/2014/main" id="{D1590643-E2EF-4CC8-B0F1-541E0DF7DAD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406919" y="2883717"/>
            <a:ext cx="1085850" cy="809625"/>
          </a:xfrm>
          <a:prstGeom prst="rect">
            <a:avLst/>
          </a:prstGeom>
        </p:spPr>
      </p:pic>
      <p:pic>
        <p:nvPicPr>
          <p:cNvPr id="24" name="Image 23">
            <a:extLst>
              <a:ext uri="{FF2B5EF4-FFF2-40B4-BE49-F238E27FC236}">
                <a16:creationId xmlns:a16="http://schemas.microsoft.com/office/drawing/2014/main" id="{C9C4810C-DD1B-4CD9-9262-27AE4F4F583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7605" y="-23027"/>
            <a:ext cx="8844286" cy="6858000"/>
          </a:xfrm>
          <a:prstGeom prst="rect">
            <a:avLst/>
          </a:prstGeom>
        </p:spPr>
      </p:pic>
      <p:pic>
        <p:nvPicPr>
          <p:cNvPr id="26" name="Image 25">
            <a:extLst>
              <a:ext uri="{FF2B5EF4-FFF2-40B4-BE49-F238E27FC236}">
                <a16:creationId xmlns:a16="http://schemas.microsoft.com/office/drawing/2014/main" id="{FF2E82A4-C0F1-4AC7-A8B3-D5558F6BFD2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854344" y="4858527"/>
            <a:ext cx="4191000" cy="1143000"/>
          </a:xfrm>
          <a:prstGeom prst="rect">
            <a:avLst/>
          </a:prstGeom>
        </p:spPr>
      </p:pic>
      <p:pic>
        <p:nvPicPr>
          <p:cNvPr id="28" name="Image 27">
            <a:extLst>
              <a:ext uri="{FF2B5EF4-FFF2-40B4-BE49-F238E27FC236}">
                <a16:creationId xmlns:a16="http://schemas.microsoft.com/office/drawing/2014/main" id="{74D4AAB0-E3EE-42BA-A980-754787D7A66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36760" y="658997"/>
            <a:ext cx="3619500" cy="1438275"/>
          </a:xfrm>
          <a:prstGeom prst="rect">
            <a:avLst/>
          </a:prstGeom>
        </p:spPr>
      </p:pic>
      <p:pic>
        <p:nvPicPr>
          <p:cNvPr id="30" name="Image 29">
            <a:extLst>
              <a:ext uri="{FF2B5EF4-FFF2-40B4-BE49-F238E27FC236}">
                <a16:creationId xmlns:a16="http://schemas.microsoft.com/office/drawing/2014/main" id="{BB365275-693C-4D21-BA2B-5236D4731D6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084485" y="2094802"/>
            <a:ext cx="2133600" cy="361950"/>
          </a:xfrm>
          <a:prstGeom prst="rect">
            <a:avLst/>
          </a:prstGeom>
        </p:spPr>
      </p:pic>
      <p:pic>
        <p:nvPicPr>
          <p:cNvPr id="32" name="Image 31">
            <a:extLst>
              <a:ext uri="{FF2B5EF4-FFF2-40B4-BE49-F238E27FC236}">
                <a16:creationId xmlns:a16="http://schemas.microsoft.com/office/drawing/2014/main" id="{6363E243-68A6-433E-8592-6D618BE0D7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847109" y="247726"/>
            <a:ext cx="1076325" cy="1171575"/>
          </a:xfrm>
          <a:prstGeom prst="rect">
            <a:avLst/>
          </a:prstGeom>
        </p:spPr>
      </p:pic>
    </p:spTree>
    <p:extLst>
      <p:ext uri="{BB962C8B-B14F-4D97-AF65-F5344CB8AC3E}">
        <p14:creationId xmlns:p14="http://schemas.microsoft.com/office/powerpoint/2010/main" val="1537280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D44806B3-0293-4FC3-AF2C-856742C50EB5}" type="slidenum">
              <a:rPr lang="fr-FR"/>
              <a:pPr>
                <a:defRPr/>
              </a:pPr>
              <a:t>‹N°›</a:t>
            </a:fld>
            <a:endParaRPr lang="fr-FR"/>
          </a:p>
        </p:txBody>
      </p:sp>
    </p:spTree>
    <p:extLst>
      <p:ext uri="{BB962C8B-B14F-4D97-AF65-F5344CB8AC3E}">
        <p14:creationId xmlns:p14="http://schemas.microsoft.com/office/powerpoint/2010/main" val="3830712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3EE1905-7C25-4F52-9EE7-256930EC4528}" type="slidenum">
              <a:rPr lang="fr-FR"/>
              <a:pPr>
                <a:defRPr/>
              </a:pPr>
              <a:t>‹N°›</a:t>
            </a:fld>
            <a:endParaRPr lang="fr-FR"/>
          </a:p>
        </p:txBody>
      </p:sp>
    </p:spTree>
    <p:extLst>
      <p:ext uri="{BB962C8B-B14F-4D97-AF65-F5344CB8AC3E}">
        <p14:creationId xmlns:p14="http://schemas.microsoft.com/office/powerpoint/2010/main" val="161060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381000"/>
            <a:ext cx="10972800" cy="5715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space réservé du pied de page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82C2B7-EBB1-4497-AE7B-B972A0AF3341}" type="slidenum">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05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4" y="0"/>
            <a:ext cx="12184011" cy="6858000"/>
          </a:xfrm>
          <a:prstGeom prst="rect">
            <a:avLst/>
          </a:prstGeom>
        </p:spPr>
      </p:pic>
      <p:sp>
        <p:nvSpPr>
          <p:cNvPr id="4" name="Espace réservé de la date 3"/>
          <p:cNvSpPr>
            <a:spLocks noGrp="1"/>
          </p:cNvSpPr>
          <p:nvPr>
            <p:ph type="dt" sz="half" idx="10"/>
          </p:nvPr>
        </p:nvSpPr>
        <p:spPr/>
        <p:txBody>
          <a:bodyPr/>
          <a:lstStyle/>
          <a:p>
            <a:fld id="{9AB3C46C-EF3A-48C6-BF80-7709BE00A36B}" type="datetimeFigureOut">
              <a:rPr lang="fr-FR" smtClean="0"/>
              <a:pPr/>
              <a:t>05/02/2025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249FE1-E520-4D22-A77D-DF8C01D53C03}" type="slidenum">
              <a:rPr lang="fr-FR" smtClean="0"/>
              <a:pPr/>
              <a:t>‹N°›</a:t>
            </a:fld>
            <a:endParaRPr lang="fr-FR"/>
          </a:p>
        </p:txBody>
      </p:sp>
    </p:spTree>
    <p:extLst>
      <p:ext uri="{BB962C8B-B14F-4D97-AF65-F5344CB8AC3E}">
        <p14:creationId xmlns:p14="http://schemas.microsoft.com/office/powerpoint/2010/main" val="51516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2DBFE-CD20-4DDA-A689-227E96AE6F04}" type="datetimeFigureOut">
              <a:rPr lang="fr-FR" smtClean="0"/>
              <a:t>05/02/2025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4A933-73CF-4674-8AE3-68002F86F2FA}" type="slidenum">
              <a:rPr lang="fr-FR" smtClean="0"/>
              <a:t>‹N°›</a:t>
            </a:fld>
            <a:endParaRPr lang="fr-FR"/>
          </a:p>
        </p:txBody>
      </p:sp>
    </p:spTree>
    <p:extLst>
      <p:ext uri="{BB962C8B-B14F-4D97-AF65-F5344CB8AC3E}">
        <p14:creationId xmlns:p14="http://schemas.microsoft.com/office/powerpoint/2010/main" val="3325553945"/>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1" r:id="rId4"/>
    <p:sldLayoutId id="2147483652" r:id="rId5"/>
    <p:sldLayoutId id="2147483654" r:id="rId6"/>
    <p:sldLayoutId id="2147483656" r:id="rId7"/>
    <p:sldLayoutId id="2147483664" r:id="rId8"/>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9AB3C46C-EF3A-48C6-BF80-7709BE00A36B}" type="datetimeFigureOut">
              <a:rPr lang="fr-FR" smtClean="0"/>
              <a:pPr/>
              <a:t>05/02/2025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Neue Light"/>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Neue Light"/>
              </a:defRPr>
            </a:lvl1pPr>
          </a:lstStyle>
          <a:p>
            <a:fld id="{51249FE1-E520-4D22-A77D-DF8C01D53C03}" type="slidenum">
              <a:rPr lang="fr-FR" smtClean="0"/>
              <a:pPr/>
              <a:t>‹N°›</a:t>
            </a:fld>
            <a:endParaRPr lang="fr-FR"/>
          </a:p>
        </p:txBody>
      </p:sp>
    </p:spTree>
    <p:extLst>
      <p:ext uri="{BB962C8B-B14F-4D97-AF65-F5344CB8AC3E}">
        <p14:creationId xmlns:p14="http://schemas.microsoft.com/office/powerpoint/2010/main" val="415817344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Lst>
  <p:txStyles>
    <p:titleStyle>
      <a:lvl1pPr algn="l" defTabSz="914400" rtl="0" eaLnBrk="1" latinLnBrk="0" hangingPunct="1">
        <a:lnSpc>
          <a:spcPct val="90000"/>
        </a:lnSpc>
        <a:spcBef>
          <a:spcPct val="0"/>
        </a:spcBef>
        <a:buNone/>
        <a:defRPr sz="4400" kern="1200">
          <a:solidFill>
            <a:schemeClr val="tx1"/>
          </a:solidFill>
          <a:latin typeface="Helvetica Neue Ligh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Espace réservé du titre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9459" name="Espace réservé du texte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20D4392-8AF8-4B23-9ACC-E6FDD508DE19}" type="datetimeFigureOut">
              <a:rPr lang="fr-FR"/>
              <a:pPr>
                <a:defRPr/>
              </a:pPr>
              <a:t>05/02/2025</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900809A-6933-47E4-89D2-E02750C26042}" type="slidenum">
              <a:rPr lang="fr-FR"/>
              <a:pPr>
                <a:defRPr/>
              </a:pPr>
              <a:t>‹N°›</a:t>
            </a:fld>
            <a:endParaRPr lang="fr-FR"/>
          </a:p>
        </p:txBody>
      </p:sp>
    </p:spTree>
    <p:extLst>
      <p:ext uri="{BB962C8B-B14F-4D97-AF65-F5344CB8AC3E}">
        <p14:creationId xmlns:p14="http://schemas.microsoft.com/office/powerpoint/2010/main" val="240974028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fr-FR"/>
              <a:t>Cliquez pour modifier le style du titre</a:t>
            </a:r>
            <a:endParaRPr lang="en-US"/>
          </a:p>
        </p:txBody>
      </p:sp>
      <p:sp>
        <p:nvSpPr>
          <p:cNvPr id="1027" name="Espace réservé du texte 12"/>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14" name="Espace réservé de la date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fr-FR"/>
          </a:p>
        </p:txBody>
      </p:sp>
      <p:sp>
        <p:nvSpPr>
          <p:cNvPr id="3" name="Espace réservé du pied de page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fr-FR"/>
          </a:p>
        </p:txBody>
      </p:sp>
      <p:sp>
        <p:nvSpPr>
          <p:cNvPr id="23" name="Espace réservé du numéro de diapositive 22"/>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000000"/>
                </a:solidFill>
              </a:defRPr>
            </a:lvl1pPr>
          </a:lstStyle>
          <a:p>
            <a:pPr>
              <a:defRPr/>
            </a:pPr>
            <a:fld id="{9CF6EE51-FFD8-49D6-8D2F-B0FA07A5F8B3}" type="slidenum">
              <a:rPr lang="fr-FR" altLang="fr-FR"/>
              <a:pPr>
                <a:defRPr/>
              </a:pPr>
              <a:t>‹N°›</a:t>
            </a:fld>
            <a:endParaRPr lang="fr-FR" altLang="fr-FR"/>
          </a:p>
        </p:txBody>
      </p:sp>
    </p:spTree>
    <p:extLst>
      <p:ext uri="{BB962C8B-B14F-4D97-AF65-F5344CB8AC3E}">
        <p14:creationId xmlns:p14="http://schemas.microsoft.com/office/powerpoint/2010/main" val="11634729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02512"/>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9.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11.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4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hyperlink" Target="https://www.sciencedirect.com/topics/medicine-and-dentistry/laparoscopic-surgery" TargetMode="External"/></Relationships>
</file>

<file path=ppt/slides/_rels/slide14.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4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gif"/><Relationship Id="rId1" Type="http://schemas.openxmlformats.org/officeDocument/2006/relationships/slideLayout" Target="../slideLayouts/slideLayout6.xml"/><Relationship Id="rId4" Type="http://schemas.openxmlformats.org/officeDocument/2006/relationships/image" Target="../media/image59.emf"/></Relationships>
</file>

<file path=ppt/slides/_rels/slide1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 Id="rId5" Type="http://schemas.openxmlformats.org/officeDocument/2006/relationships/image" Target="../media/image63.emf"/><Relationship Id="rId4" Type="http://schemas.openxmlformats.org/officeDocument/2006/relationships/image" Target="../media/image62.emf"/></Relationships>
</file>

<file path=ppt/slides/_rels/slide17.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4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6.xml"/><Relationship Id="rId4" Type="http://schemas.openxmlformats.org/officeDocument/2006/relationships/image" Target="../media/image66.emf"/></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 Id="rId5" Type="http://schemas.openxmlformats.org/officeDocument/2006/relationships/image" Target="../media/image70.emf"/><Relationship Id="rId4" Type="http://schemas.openxmlformats.org/officeDocument/2006/relationships/image" Target="../media/image69.emf"/></Relationships>
</file>

<file path=ppt/slides/_rels/slide2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 Id="rId5" Type="http://schemas.openxmlformats.org/officeDocument/2006/relationships/image" Target="../media/image67.emf"/><Relationship Id="rId4" Type="http://schemas.openxmlformats.org/officeDocument/2006/relationships/image" Target="../media/image70.emf"/></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gif"/><Relationship Id="rId1" Type="http://schemas.openxmlformats.org/officeDocument/2006/relationships/slideLayout" Target="../slideLayouts/slideLayout12.xml"/><Relationship Id="rId4" Type="http://schemas.openxmlformats.org/officeDocument/2006/relationships/image" Target="../media/image77.emf"/></Relationships>
</file>

<file path=ppt/slides/_rels/slide2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80.emf"/></Relationships>
</file>

<file path=ppt/slides/_rels/slide2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5.emf"/></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9.emf"/></Relationships>
</file>

<file path=ppt/slides/_rels/slide3.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 Id="rId9" Type="http://schemas.openxmlformats.org/officeDocument/2006/relationships/image" Target="../media/image4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AE6F93B8-6A5D-4C22-B071-E84B62C2F64A}"/>
              </a:ext>
            </a:extLst>
          </p:cNvPr>
          <p:cNvPicPr>
            <a:picLocks noGrp="1" noChangeAspect="1"/>
          </p:cNvPicPr>
          <p:nvPr>
            <p:ph sz="quarter" idx="10"/>
          </p:nvPr>
        </p:nvPicPr>
        <p:blipFill>
          <a:blip r:embed="rId3"/>
          <a:stretch>
            <a:fillRect/>
          </a:stretch>
        </p:blipFill>
        <p:spPr>
          <a:xfrm>
            <a:off x="1828800" y="4829174"/>
            <a:ext cx="8153400" cy="1976913"/>
          </a:xfrm>
          <a:prstGeom prst="rect">
            <a:avLst/>
          </a:prstGeom>
        </p:spPr>
      </p:pic>
      <p:sp>
        <p:nvSpPr>
          <p:cNvPr id="5" name="Titre 1">
            <a:extLst>
              <a:ext uri="{FF2B5EF4-FFF2-40B4-BE49-F238E27FC236}">
                <a16:creationId xmlns:a16="http://schemas.microsoft.com/office/drawing/2014/main" id="{2247C323-4C6A-46CE-A9C7-E5CC7E849403}"/>
              </a:ext>
            </a:extLst>
          </p:cNvPr>
          <p:cNvSpPr txBox="1">
            <a:spLocks noGrp="1"/>
          </p:cNvSpPr>
          <p:nvPr>
            <p:ph type="body" sz="quarter" idx="11"/>
          </p:nvPr>
        </p:nvSpPr>
        <p:spPr>
          <a:xfrm>
            <a:off x="0" y="3132138"/>
            <a:ext cx="12192000" cy="2284412"/>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fr-FR" sz="4000" dirty="0">
                <a:solidFill>
                  <a:srgbClr val="002060"/>
                </a:solidFill>
                <a:latin typeface="Times New Roman" panose="02020603050405020304" pitchFamily="18" charset="0"/>
                <a:cs typeface="Times New Roman" panose="02020603050405020304" pitchFamily="18" charset="0"/>
              </a:rPr>
              <a:t>Mécanisme et facteurs de risques des douleurs pelvi-périnéales postopératoires </a:t>
            </a:r>
            <a:endParaRPr lang="fr-FR" sz="4000"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Image 8" descr="cid:image001.png@01D7222D.6BE484D0">
            <a:extLst>
              <a:ext uri="{FF2B5EF4-FFF2-40B4-BE49-F238E27FC236}">
                <a16:creationId xmlns:a16="http://schemas.microsoft.com/office/drawing/2014/main" id="{9040FE2A-8922-4EE7-8150-4043EDDB5C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00763" y="6092506"/>
            <a:ext cx="5238750" cy="765494"/>
          </a:xfrm>
          <a:prstGeom prst="rect">
            <a:avLst/>
          </a:prstGeom>
          <a:solidFill>
            <a:schemeClr val="accent1">
              <a:lumMod val="20000"/>
              <a:lumOff val="80000"/>
            </a:schemeClr>
          </a:solidFill>
          <a:ln>
            <a:noFill/>
          </a:ln>
        </p:spPr>
      </p:pic>
      <p:pic>
        <p:nvPicPr>
          <p:cNvPr id="10" name="Image 9">
            <a:extLst>
              <a:ext uri="{FF2B5EF4-FFF2-40B4-BE49-F238E27FC236}">
                <a16:creationId xmlns:a16="http://schemas.microsoft.com/office/drawing/2014/main" id="{532F7C47-BA7B-4EFE-BCFE-4E18C664289D}"/>
              </a:ext>
            </a:extLst>
          </p:cNvPr>
          <p:cNvPicPr>
            <a:picLocks noChangeAspect="1"/>
          </p:cNvPicPr>
          <p:nvPr/>
        </p:nvPicPr>
        <p:blipFill>
          <a:blip r:embed="rId5"/>
          <a:stretch>
            <a:fillRect/>
          </a:stretch>
        </p:blipFill>
        <p:spPr>
          <a:xfrm>
            <a:off x="8248650" y="6086475"/>
            <a:ext cx="775373" cy="775373"/>
          </a:xfrm>
          <a:prstGeom prst="rect">
            <a:avLst/>
          </a:prstGeom>
        </p:spPr>
      </p:pic>
    </p:spTree>
    <p:extLst>
      <p:ext uri="{BB962C8B-B14F-4D97-AF65-F5344CB8AC3E}">
        <p14:creationId xmlns:p14="http://schemas.microsoft.com/office/powerpoint/2010/main" val="418002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38700"/>
            <a:ext cx="6096000" cy="646331"/>
          </a:xfrm>
          <a:prstGeom prst="rect">
            <a:avLst/>
          </a:prstGeom>
          <a:solidFill>
            <a:schemeClr val="accent4">
              <a:lumMod val="20000"/>
              <a:lumOff val="80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2121"/>
                </a:solidFill>
                <a:effectLst/>
                <a:uLnTx/>
                <a:uFillTx/>
                <a:latin typeface="Merriweather"/>
                <a:ea typeface="+mn-ea"/>
                <a:cs typeface="+mn-cs"/>
              </a:rPr>
              <a:t>Preoperative Anxiety in the Surgical Transfer and Waiting Area: A Cross-Sectional Mixed Method Study</a:t>
            </a:r>
          </a:p>
        </p:txBody>
      </p:sp>
      <p:sp>
        <p:nvSpPr>
          <p:cNvPr id="5" name="Rectangle 4"/>
          <p:cNvSpPr/>
          <p:nvPr/>
        </p:nvSpPr>
        <p:spPr>
          <a:xfrm>
            <a:off x="3589176" y="810504"/>
            <a:ext cx="503231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Clin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Med. 2022 May 9;11(9):2668.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10.3390/jcm11092668.</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292" name="Picture 4" descr="jcm-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342969"/>
            <a:ext cx="2624947" cy="5653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314" y="5729195"/>
            <a:ext cx="1212668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URWPalladioL-Roma"/>
                <a:ea typeface="+mn-ea"/>
                <a:cs typeface="+mn-cs"/>
              </a:rPr>
              <a:t>In </a:t>
            </a:r>
            <a:r>
              <a:rPr kumimoji="0" lang="fr-FR" sz="1800" b="0" i="0" u="none" strike="noStrike" kern="1200" cap="none" spc="0" normalizeH="0" baseline="0" noProof="0" dirty="0" err="1">
                <a:ln>
                  <a:noFill/>
                </a:ln>
                <a:solidFill>
                  <a:prstClr val="black"/>
                </a:solidFill>
                <a:effectLst/>
                <a:uLnTx/>
                <a:uFillTx/>
                <a:latin typeface="URWPalladioL-Roma"/>
                <a:ea typeface="+mn-ea"/>
                <a:cs typeface="+mn-cs"/>
              </a:rPr>
              <a:t>multivariable</a:t>
            </a:r>
            <a:r>
              <a:rPr kumimoji="0" lang="fr-FR" sz="1800" b="0" i="0" u="none" strike="noStrike" kern="1200" cap="none" spc="0" normalizeH="0" baseline="0" noProof="0" dirty="0">
                <a:ln>
                  <a:noFill/>
                </a:ln>
                <a:solidFill>
                  <a:prstClr val="black"/>
                </a:solidFill>
                <a:effectLst/>
                <a:uLnTx/>
                <a:uFillTx/>
                <a:latin typeface="URWPalladioL-Roma"/>
                <a:ea typeface="+mn-ea"/>
                <a:cs typeface="+mn-cs"/>
              </a:rPr>
              <a:t> </a:t>
            </a:r>
            <a:r>
              <a:rPr kumimoji="0" lang="fr-FR" sz="1800" b="0" i="0" u="none" strike="noStrike" kern="1200" cap="none" spc="0" normalizeH="0" baseline="0" noProof="0" dirty="0" err="1">
                <a:ln>
                  <a:noFill/>
                </a:ln>
                <a:solidFill>
                  <a:prstClr val="black"/>
                </a:solidFill>
                <a:effectLst/>
                <a:uLnTx/>
                <a:uFillTx/>
                <a:latin typeface="URWPalladioL-Roma"/>
                <a:ea typeface="+mn-ea"/>
                <a:cs typeface="+mn-cs"/>
              </a:rPr>
              <a:t>analysis</a:t>
            </a:r>
            <a:r>
              <a:rPr kumimoji="0" lang="fr-FR" sz="1800" b="0" i="0" u="none" strike="noStrike" kern="1200" cap="none" spc="0" normalizeH="0" baseline="0" noProof="0" dirty="0">
                <a:ln>
                  <a:noFill/>
                </a:ln>
                <a:solidFill>
                  <a:prstClr val="black"/>
                </a:solidFill>
                <a:effectLst/>
                <a:uLnTx/>
                <a:uFillTx/>
                <a:latin typeface="URWPalladioL-Roma"/>
                <a:ea typeface="+mn-ea"/>
                <a:cs typeface="+mn-cs"/>
              </a:rPr>
              <a:t>, </a:t>
            </a:r>
            <a:r>
              <a:rPr kumimoji="0" lang="fr-FR" sz="1800" b="1" i="0" u="none" strike="noStrike" kern="1200" cap="none" spc="0" normalizeH="0" baseline="0" noProof="0" dirty="0" err="1">
                <a:ln>
                  <a:noFill/>
                </a:ln>
                <a:solidFill>
                  <a:srgbClr val="C00000"/>
                </a:solidFill>
                <a:effectLst/>
                <a:uLnTx/>
                <a:uFillTx/>
                <a:latin typeface="URWPalladioL-Roma"/>
                <a:ea typeface="+mn-ea"/>
                <a:cs typeface="+mn-cs"/>
              </a:rPr>
              <a:t>Female</a:t>
            </a:r>
            <a:r>
              <a:rPr kumimoji="0" lang="fr-FR" sz="1800" b="1" i="0" u="none" strike="noStrike" kern="1200" cap="none" spc="0" normalizeH="0" baseline="0" noProof="0" dirty="0">
                <a:ln>
                  <a:noFill/>
                </a:ln>
                <a:solidFill>
                  <a:srgbClr val="C00000"/>
                </a:solidFill>
                <a:effectLst/>
                <a:uLnTx/>
                <a:uFillTx/>
                <a:latin typeface="URWPalladioL-Roma"/>
                <a:ea typeface="+mn-ea"/>
                <a:cs typeface="+mn-cs"/>
              </a:rPr>
              <a:t> </a:t>
            </a:r>
            <a:r>
              <a:rPr kumimoji="0" lang="en-US" sz="1800" b="1" i="0" u="none" strike="noStrike" kern="1200" cap="none" spc="0" normalizeH="0" baseline="0" noProof="0" dirty="0">
                <a:ln>
                  <a:noFill/>
                </a:ln>
                <a:solidFill>
                  <a:srgbClr val="C00000"/>
                </a:solidFill>
                <a:effectLst/>
                <a:uLnTx/>
                <a:uFillTx/>
                <a:latin typeface="URWPalladioL-Roma"/>
                <a:ea typeface="+mn-ea"/>
                <a:cs typeface="+mn-cs"/>
              </a:rPr>
              <a:t>sex, inpatient settings, and pain before the procedure </a:t>
            </a:r>
            <a:r>
              <a:rPr kumimoji="0" lang="en-US" sz="1800" b="0" i="0" u="none" strike="noStrike" kern="1200" cap="none" spc="0" normalizeH="0" baseline="0" noProof="0" dirty="0">
                <a:ln>
                  <a:noFill/>
                </a:ln>
                <a:solidFill>
                  <a:prstClr val="black"/>
                </a:solidFill>
                <a:effectLst/>
                <a:uLnTx/>
                <a:uFillTx/>
                <a:latin typeface="URWPalladioL-Roma"/>
                <a:ea typeface="+mn-ea"/>
                <a:cs typeface="+mn-cs"/>
              </a:rPr>
              <a:t>were predictive for </a:t>
            </a:r>
            <a:r>
              <a:rPr kumimoji="0" lang="en-US" sz="1800" b="0" i="0" u="sng" strike="noStrike" kern="1200" cap="none" spc="0" normalizeH="0" baseline="0" noProof="0" dirty="0">
                <a:ln>
                  <a:noFill/>
                </a:ln>
                <a:solidFill>
                  <a:prstClr val="black"/>
                </a:solidFill>
                <a:effectLst/>
                <a:uLnTx/>
                <a:uFillTx/>
                <a:latin typeface="URWPalladioL-Roma"/>
                <a:ea typeface="+mn-ea"/>
                <a:cs typeface="+mn-cs"/>
              </a:rPr>
              <a:t>SPA.</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382555" y="6027776"/>
            <a:ext cx="1085150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333300"/>
                </a:solidFill>
                <a:effectLst/>
                <a:uLnTx/>
                <a:uFillTx/>
                <a:latin typeface="URWPalladioL-Roma"/>
                <a:ea typeface="+mn-ea"/>
                <a:cs typeface="+mn-cs"/>
              </a:rPr>
              <a:t>Previous</a:t>
            </a:r>
            <a:r>
              <a:rPr kumimoji="0" lang="fr-FR" sz="1800" b="1" i="0" u="none" strike="noStrike" kern="1200" cap="none" spc="0" normalizeH="0" baseline="0" noProof="0" dirty="0">
                <a:ln>
                  <a:noFill/>
                </a:ln>
                <a:solidFill>
                  <a:srgbClr val="333300"/>
                </a:solidFill>
                <a:effectLst/>
                <a:uLnTx/>
                <a:uFillTx/>
                <a:latin typeface="URWPalladioL-Roma"/>
                <a:ea typeface="+mn-ea"/>
                <a:cs typeface="+mn-cs"/>
              </a:rPr>
              <a:t> operating </a:t>
            </a:r>
            <a:r>
              <a:rPr kumimoji="0" lang="en-US" sz="1800" b="1" i="0" u="none" strike="noStrike" kern="1200" cap="none" spc="0" normalizeH="0" baseline="0" noProof="0" dirty="0">
                <a:ln>
                  <a:noFill/>
                </a:ln>
                <a:solidFill>
                  <a:srgbClr val="333300"/>
                </a:solidFill>
                <a:effectLst/>
                <a:uLnTx/>
                <a:uFillTx/>
                <a:latin typeface="URWPalladioL-Roma"/>
                <a:ea typeface="+mn-ea"/>
                <a:cs typeface="+mn-cs"/>
              </a:rPr>
              <a:t>room experience, and a supine arrival position </a:t>
            </a:r>
            <a:r>
              <a:rPr kumimoji="0" lang="en-US" sz="1800" b="0" i="0" u="none" strike="noStrike" kern="1200" cap="none" spc="0" normalizeH="0" baseline="0" noProof="0" dirty="0">
                <a:ln>
                  <a:noFill/>
                </a:ln>
                <a:solidFill>
                  <a:prstClr val="black"/>
                </a:solidFill>
                <a:effectLst/>
                <a:uLnTx/>
                <a:uFillTx/>
                <a:latin typeface="URWPalladioL-Roma"/>
                <a:ea typeface="+mn-ea"/>
                <a:cs typeface="+mn-cs"/>
              </a:rPr>
              <a:t>were associated with </a:t>
            </a:r>
            <a:r>
              <a:rPr kumimoji="0" lang="en-US" sz="1800" b="0" i="0" u="sng" strike="noStrike" kern="1200" cap="none" spc="0" normalizeH="0" baseline="0" noProof="0" dirty="0">
                <a:ln>
                  <a:noFill/>
                </a:ln>
                <a:solidFill>
                  <a:prstClr val="black"/>
                </a:solidFill>
                <a:effectLst/>
                <a:uLnTx/>
                <a:uFillTx/>
                <a:latin typeface="URWPalladioL-Roma"/>
                <a:ea typeface="+mn-ea"/>
                <a:cs typeface="+mn-cs"/>
              </a:rPr>
              <a:t>less SPA</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65315" y="6382338"/>
            <a:ext cx="11868538" cy="369332"/>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URWPalladioL-Roma"/>
                <a:ea typeface="+mn-ea"/>
                <a:cs typeface="+mn-cs"/>
              </a:rPr>
              <a:t>To </a:t>
            </a:r>
            <a:r>
              <a:rPr kumimoji="0" lang="fr-FR" sz="1800" b="0" i="0" u="none" strike="noStrike" kern="1200" cap="none" spc="0" normalizeH="0" baseline="0" noProof="0" dirty="0" err="1">
                <a:ln>
                  <a:noFill/>
                </a:ln>
                <a:solidFill>
                  <a:prstClr val="black"/>
                </a:solidFill>
                <a:effectLst/>
                <a:uLnTx/>
                <a:uFillTx/>
                <a:latin typeface="URWPalladioL-Roma"/>
                <a:ea typeface="+mn-ea"/>
                <a:cs typeface="+mn-cs"/>
              </a:rPr>
              <a:t>reduce</a:t>
            </a:r>
            <a:r>
              <a:rPr kumimoji="0" lang="fr-FR" sz="1800" b="0" i="0" u="none" strike="noStrike" kern="1200" cap="none" spc="0" normalizeH="0" baseline="0" noProof="0" dirty="0">
                <a:ln>
                  <a:noFill/>
                </a:ln>
                <a:solidFill>
                  <a:prstClr val="black"/>
                </a:solidFill>
                <a:effectLst/>
                <a:uLnTx/>
                <a:uFillTx/>
                <a:latin typeface="URWPalladioL-Roma"/>
                <a:ea typeface="+mn-ea"/>
                <a:cs typeface="+mn-cs"/>
              </a:rPr>
              <a:t> </a:t>
            </a:r>
            <a:r>
              <a:rPr kumimoji="0" lang="fr-FR" sz="1800" b="0" i="0" u="none" strike="noStrike" kern="1200" cap="none" spc="0" normalizeH="0" baseline="0" noProof="0" dirty="0" err="1">
                <a:ln>
                  <a:noFill/>
                </a:ln>
                <a:solidFill>
                  <a:prstClr val="black"/>
                </a:solidFill>
                <a:effectLst/>
                <a:uLnTx/>
                <a:uFillTx/>
                <a:latin typeface="URWPalladioL-Roma"/>
                <a:ea typeface="+mn-ea"/>
                <a:cs typeface="+mn-cs"/>
              </a:rPr>
              <a:t>anxiety</a:t>
            </a:r>
            <a:r>
              <a:rPr kumimoji="0" lang="fr-FR" sz="1800" b="0" i="0" u="none" strike="noStrike" kern="1200" cap="none" spc="0" normalizeH="0" baseline="0" noProof="0" dirty="0">
                <a:ln>
                  <a:noFill/>
                </a:ln>
                <a:solidFill>
                  <a:prstClr val="black"/>
                </a:solidFill>
                <a:effectLst/>
                <a:uLnTx/>
                <a:uFillTx/>
                <a:latin typeface="URWPalladioL-Roma"/>
                <a:ea typeface="+mn-ea"/>
                <a:cs typeface="+mn-cs"/>
              </a:rPr>
              <a:t>, </a:t>
            </a:r>
            <a:r>
              <a:rPr kumimoji="0" lang="en-US" sz="1800" b="0" i="0" u="none" strike="noStrike" kern="1200" cap="none" spc="0" normalizeH="0" baseline="0" noProof="0" dirty="0">
                <a:ln>
                  <a:noFill/>
                </a:ln>
                <a:solidFill>
                  <a:prstClr val="black"/>
                </a:solidFill>
                <a:effectLst/>
                <a:uLnTx/>
                <a:uFillTx/>
                <a:latin typeface="URWPalladioL-Roma"/>
                <a:ea typeface="+mn-ea"/>
                <a:cs typeface="+mn-cs"/>
              </a:rPr>
              <a:t>they mainly asked for warm blankets/music (physical/sound barriers), and extra sedative agents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10"/>
          <p:cNvPicPr>
            <a:picLocks noChangeAspect="1"/>
          </p:cNvPicPr>
          <p:nvPr/>
        </p:nvPicPr>
        <p:blipFill>
          <a:blip r:embed="rId3"/>
          <a:stretch>
            <a:fillRect/>
          </a:stretch>
        </p:blipFill>
        <p:spPr>
          <a:xfrm>
            <a:off x="155574" y="1546713"/>
            <a:ext cx="11908907" cy="4059170"/>
          </a:xfrm>
          <a:prstGeom prst="rect">
            <a:avLst/>
          </a:prstGeom>
        </p:spPr>
      </p:pic>
      <p:pic>
        <p:nvPicPr>
          <p:cNvPr id="12" name="Image 11"/>
          <p:cNvPicPr>
            <a:picLocks noChangeAspect="1"/>
          </p:cNvPicPr>
          <p:nvPr/>
        </p:nvPicPr>
        <p:blipFill>
          <a:blip r:embed="rId4"/>
          <a:stretch>
            <a:fillRect/>
          </a:stretch>
        </p:blipFill>
        <p:spPr>
          <a:xfrm>
            <a:off x="3173506" y="1090952"/>
            <a:ext cx="5844988" cy="421341"/>
          </a:xfrm>
          <a:prstGeom prst="rect">
            <a:avLst/>
          </a:prstGeom>
        </p:spPr>
      </p:pic>
      <p:sp>
        <p:nvSpPr>
          <p:cNvPr id="13" name="Étoile à 5 branches 12"/>
          <p:cNvSpPr/>
          <p:nvPr/>
        </p:nvSpPr>
        <p:spPr>
          <a:xfrm>
            <a:off x="2220686" y="2369976"/>
            <a:ext cx="214604" cy="214604"/>
          </a:xfrm>
          <a:prstGeom prst="star5">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Étoile à 5 branches 14"/>
          <p:cNvSpPr/>
          <p:nvPr/>
        </p:nvSpPr>
        <p:spPr>
          <a:xfrm>
            <a:off x="2223795" y="2811625"/>
            <a:ext cx="214604" cy="214604"/>
          </a:xfrm>
          <a:prstGeom prst="star5">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Étoile à 5 branches 15"/>
          <p:cNvSpPr/>
          <p:nvPr/>
        </p:nvSpPr>
        <p:spPr>
          <a:xfrm>
            <a:off x="2466393" y="3427447"/>
            <a:ext cx="214604" cy="214604"/>
          </a:xfrm>
          <a:prstGeom prst="star5">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37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sue 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158617"/>
            <a:ext cx="1001421" cy="1361547"/>
          </a:xfrm>
          <a:prstGeom prst="rect">
            <a:avLst/>
          </a:prstGeom>
          <a:noFill/>
          <a:extLst>
            <a:ext uri="{909E8E84-426E-40DD-AFC4-6F175D3DCCD1}">
              <a14:hiddenFill xmlns:a14="http://schemas.microsoft.com/office/drawing/2010/main">
                <a:solidFill>
                  <a:srgbClr val="FFFFFF"/>
                </a:solidFill>
              </a14:hiddenFill>
            </a:ext>
          </a:extLst>
        </p:spPr>
      </p:pic>
      <p:pic>
        <p:nvPicPr>
          <p:cNvPr id="5" name="New picture"/>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681135" y="1707500"/>
            <a:ext cx="5359561" cy="4886276"/>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pic>
        <p:nvPicPr>
          <p:cNvPr id="7" name="New picture"/>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6214188" y="1707500"/>
            <a:ext cx="5456459" cy="488627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040696" y="1351681"/>
            <a:ext cx="587449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analgesic consumption</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1150988" y="1340889"/>
            <a:ext cx="498643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pain intensity</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Ellipse 8"/>
          <p:cNvSpPr/>
          <p:nvPr/>
        </p:nvSpPr>
        <p:spPr>
          <a:xfrm>
            <a:off x="1296954" y="1500168"/>
            <a:ext cx="562946" cy="1886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p:cNvSpPr/>
          <p:nvPr/>
        </p:nvSpPr>
        <p:spPr>
          <a:xfrm>
            <a:off x="6867332" y="1500168"/>
            <a:ext cx="562946" cy="1886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1">
            <a:extLst>
              <a:ext uri="{FF2B5EF4-FFF2-40B4-BE49-F238E27FC236}">
                <a16:creationId xmlns:a16="http://schemas.microsoft.com/office/drawing/2014/main" id="{473A33E8-9CF8-4748-A56E-2549691AFBC1}"/>
              </a:ext>
            </a:extLst>
          </p:cNvPr>
          <p:cNvSpPr/>
          <p:nvPr>
            <p:custDataLst>
              <p:tags r:id="rId3"/>
            </p:custDataLst>
          </p:nvPr>
        </p:nvSpPr>
        <p:spPr>
          <a:xfrm>
            <a:off x="1523999" y="158618"/>
            <a:ext cx="9672735" cy="708157"/>
          </a:xfrm>
          <a:prstGeom prst="rect">
            <a:avLst/>
          </a:prstGeom>
          <a:solidFill>
            <a:schemeClr val="accent4">
              <a:lumMod val="20000"/>
              <a:lumOff val="80000"/>
            </a:schemeClr>
          </a:solidFill>
          <a:ln w="9525" cap="flat" cmpd="sng" algn="ctr">
            <a:noFill/>
            <a:prstDash val="solid"/>
            <a:round/>
            <a:headEnd type="none" w="med" len="med"/>
            <a:tailEnd type="none" w="med" len="med"/>
          </a:ln>
        </p:spPr>
        <p:txBody>
          <a:bodyPr anchor="ctr"/>
          <a:lstStyle/>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From: Predictors of Postoperative Pain and Analgesic Consumption A Qualitative Systematic Review</a:t>
            </a:r>
          </a:p>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1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Anesthesiology. 2009;111(3):657-677. doi:10.1097/ALN.0b013e3181aae87a</a:t>
            </a:r>
          </a:p>
        </p:txBody>
      </p:sp>
    </p:spTree>
    <p:extLst>
      <p:ext uri="{BB962C8B-B14F-4D97-AF65-F5344CB8AC3E}">
        <p14:creationId xmlns:p14="http://schemas.microsoft.com/office/powerpoint/2010/main" val="4081960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DE0AD4-3C2B-4373-BF2C-B35B5E1E86AA}"/>
              </a:ext>
            </a:extLst>
          </p:cNvPr>
          <p:cNvSpPr/>
          <p:nvPr/>
        </p:nvSpPr>
        <p:spPr>
          <a:xfrm>
            <a:off x="1581150" y="210235"/>
            <a:ext cx="10496550" cy="646331"/>
          </a:xfrm>
          <a:prstGeom prst="rect">
            <a:avLst/>
          </a:prstGeom>
        </p:spPr>
        <p:txBody>
          <a:bodyPr wrap="square">
            <a:spAutoFit/>
          </a:bodyPr>
          <a:lstStyle/>
          <a:p>
            <a:r>
              <a:rPr lang="en-US" b="1" dirty="0">
                <a:solidFill>
                  <a:srgbClr val="000000"/>
                </a:solidFill>
                <a:highlight>
                  <a:srgbClr val="FFFF00"/>
                </a:highlight>
                <a:latin typeface="Times New Roman" panose="02020603050405020304" pitchFamily="18" charset="0"/>
                <a:cs typeface="Times New Roman" panose="02020603050405020304" pitchFamily="18" charset="0"/>
              </a:rPr>
              <a:t>Depression, Anxiety, and Pelvic Floor Symptoms Before and After Surgery for Pelvic Floor Dysfunction</a:t>
            </a:r>
          </a:p>
          <a:p>
            <a:r>
              <a:rPr lang="en-US" i="0" dirty="0" err="1">
                <a:solidFill>
                  <a:schemeClr val="tx2">
                    <a:lumMod val="75000"/>
                  </a:schemeClr>
                </a:solidFill>
                <a:effectLst/>
                <a:latin typeface="Times New Roman" panose="02020603050405020304" pitchFamily="18" charset="0"/>
                <a:cs typeface="Times New Roman" panose="02020603050405020304" pitchFamily="18" charset="0"/>
              </a:rPr>
              <a:t>Larouche</a:t>
            </a:r>
            <a:r>
              <a:rPr lang="en-US" i="0" dirty="0">
                <a:solidFill>
                  <a:schemeClr val="tx2">
                    <a:lumMod val="75000"/>
                  </a:schemeClr>
                </a:solidFill>
                <a:effectLst/>
                <a:latin typeface="Times New Roman" panose="02020603050405020304" pitchFamily="18" charset="0"/>
                <a:cs typeface="Times New Roman" panose="02020603050405020304" pitchFamily="18" charset="0"/>
              </a:rPr>
              <a:t> M et al. (2020) </a:t>
            </a:r>
          </a:p>
        </p:txBody>
      </p:sp>
      <p:sp>
        <p:nvSpPr>
          <p:cNvPr id="3" name="Rectangle 2">
            <a:extLst>
              <a:ext uri="{FF2B5EF4-FFF2-40B4-BE49-F238E27FC236}">
                <a16:creationId xmlns:a16="http://schemas.microsoft.com/office/drawing/2014/main" id="{4D25D28A-742C-4E8C-B10D-409E1E94268B}"/>
              </a:ext>
            </a:extLst>
          </p:cNvPr>
          <p:cNvSpPr/>
          <p:nvPr/>
        </p:nvSpPr>
        <p:spPr>
          <a:xfrm>
            <a:off x="1257300" y="1019860"/>
            <a:ext cx="5353050" cy="584775"/>
          </a:xfrm>
          <a:prstGeom prst="rect">
            <a:avLst/>
          </a:prstGeom>
        </p:spPr>
        <p:txBody>
          <a:bodyPr wrap="square">
            <a:spAutoFit/>
          </a:bodyPr>
          <a:lstStyle/>
          <a:p>
            <a:pPr marL="285750" indent="-285750">
              <a:buFont typeface="Wingdings" panose="05000000000000000000" pitchFamily="2" charset="2"/>
              <a:buChar char="§"/>
            </a:pPr>
            <a:r>
              <a:rPr lang="en-US" sz="1600" dirty="0">
                <a:solidFill>
                  <a:srgbClr val="333333"/>
                </a:solidFill>
                <a:latin typeface="Times New Roman" panose="02020603050405020304" pitchFamily="18" charset="0"/>
                <a:cs typeface="Times New Roman" panose="02020603050405020304" pitchFamily="18" charset="0"/>
              </a:rPr>
              <a:t>Baseline depression and anxiety symptoms were correlated </a:t>
            </a:r>
          </a:p>
          <a:p>
            <a:r>
              <a:rPr lang="en-US" sz="1600" dirty="0">
                <a:solidFill>
                  <a:srgbClr val="333333"/>
                </a:solidFill>
                <a:latin typeface="Times New Roman" panose="02020603050405020304" pitchFamily="18" charset="0"/>
                <a:cs typeface="Times New Roman" panose="02020603050405020304" pitchFamily="18" charset="0"/>
              </a:rPr>
              <a:t>      with higher immediate postoperative pain</a:t>
            </a:r>
            <a:endParaRPr lang="fr-FR" sz="16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81CC186-979B-4C24-969C-179EB196CCC6}"/>
              </a:ext>
            </a:extLst>
          </p:cNvPr>
          <p:cNvSpPr/>
          <p:nvPr/>
        </p:nvSpPr>
        <p:spPr>
          <a:xfrm>
            <a:off x="6610350" y="1029386"/>
            <a:ext cx="5553075" cy="584775"/>
          </a:xfrm>
          <a:prstGeom prst="rect">
            <a:avLst/>
          </a:prstGeom>
        </p:spPr>
        <p:txBody>
          <a:bodyPr wrap="square">
            <a:spAutoFit/>
          </a:bodyPr>
          <a:lstStyle/>
          <a:p>
            <a:pPr marL="285750" indent="-285750">
              <a:buFont typeface="Wingdings" panose="05000000000000000000" pitchFamily="2" charset="2"/>
              <a:buChar char="§"/>
            </a:pPr>
            <a:r>
              <a:rPr lang="en-US" sz="1600" dirty="0">
                <a:solidFill>
                  <a:srgbClr val="333333"/>
                </a:solidFill>
                <a:latin typeface="Times New Roman" panose="02020603050405020304" pitchFamily="18" charset="0"/>
                <a:cs typeface="Times New Roman" panose="02020603050405020304" pitchFamily="18" charset="0"/>
              </a:rPr>
              <a:t>Postoperative depression and anxiety symptoms, and pelvic floor distress and impact were significantly correlated.</a:t>
            </a:r>
            <a:endParaRPr lang="fr-FR" sz="1600" dirty="0">
              <a:latin typeface="Times New Roman" panose="02020603050405020304" pitchFamily="18" charset="0"/>
              <a:cs typeface="Times New Roman" panose="02020603050405020304" pitchFamily="18" charset="0"/>
            </a:endParaRPr>
          </a:p>
        </p:txBody>
      </p:sp>
      <p:pic>
        <p:nvPicPr>
          <p:cNvPr id="2050" name="Picture 2" descr="https://images.journals.lww.com/fpmrs/XLargeThumb.02273501-202501000-00000.CV.jpeg">
            <a:extLst>
              <a:ext uri="{FF2B5EF4-FFF2-40B4-BE49-F238E27FC236}">
                <a16:creationId xmlns:a16="http://schemas.microsoft.com/office/drawing/2014/main" id="{FAEFBDE9-53A9-4251-A6F9-95DF3DD22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14300"/>
            <a:ext cx="1085850" cy="15066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AA83FD2-80E6-489B-96A7-D43F86091F6D}"/>
              </a:ext>
            </a:extLst>
          </p:cNvPr>
          <p:cNvSpPr/>
          <p:nvPr/>
        </p:nvSpPr>
        <p:spPr>
          <a:xfrm>
            <a:off x="1695450" y="1800910"/>
            <a:ext cx="10201275" cy="646331"/>
          </a:xfrm>
          <a:prstGeom prst="rect">
            <a:avLst/>
          </a:prstGeom>
        </p:spPr>
        <p:txBody>
          <a:bodyPr wrap="square">
            <a:spAutoFit/>
          </a:bodyPr>
          <a:lstStyle/>
          <a:p>
            <a:r>
              <a:rPr lang="en-US" b="1" dirty="0">
                <a:solidFill>
                  <a:srgbClr val="212121"/>
                </a:solidFill>
                <a:highlight>
                  <a:srgbClr val="FFFF00"/>
                </a:highlight>
                <a:latin typeface="Times New Roman" panose="02020603050405020304" pitchFamily="18" charset="0"/>
                <a:cs typeface="Times New Roman" panose="02020603050405020304" pitchFamily="18" charset="0"/>
              </a:rPr>
              <a:t>Predicting Pain Levels Following Vaginal Reconstructive Surgery: Who Is at Highest Risk?</a:t>
            </a:r>
          </a:p>
          <a:p>
            <a:r>
              <a:rPr lang="en-US" i="0" dirty="0" err="1">
                <a:solidFill>
                  <a:schemeClr val="tx2">
                    <a:lumMod val="75000"/>
                  </a:schemeClr>
                </a:solidFill>
                <a:effectLst/>
                <a:latin typeface="Times New Roman" panose="02020603050405020304" pitchFamily="18" charset="0"/>
                <a:cs typeface="Times New Roman" panose="02020603050405020304" pitchFamily="18" charset="0"/>
              </a:rPr>
              <a:t>Shatkin</a:t>
            </a:r>
            <a:r>
              <a:rPr lang="en-US" i="0" dirty="0">
                <a:solidFill>
                  <a:schemeClr val="tx2">
                    <a:lumMod val="75000"/>
                  </a:schemeClr>
                </a:solidFill>
                <a:effectLst/>
                <a:latin typeface="Times New Roman" panose="02020603050405020304" pitchFamily="18" charset="0"/>
                <a:cs typeface="Times New Roman" panose="02020603050405020304" pitchFamily="18" charset="0"/>
              </a:rPr>
              <a:t>-Margolis A et al. 2018</a:t>
            </a:r>
          </a:p>
        </p:txBody>
      </p:sp>
      <p:sp>
        <p:nvSpPr>
          <p:cNvPr id="6" name="Rectangle 5">
            <a:extLst>
              <a:ext uri="{FF2B5EF4-FFF2-40B4-BE49-F238E27FC236}">
                <a16:creationId xmlns:a16="http://schemas.microsoft.com/office/drawing/2014/main" id="{1BD9A275-9A4C-40F4-9008-6EC415DF16CF}"/>
              </a:ext>
            </a:extLst>
          </p:cNvPr>
          <p:cNvSpPr/>
          <p:nvPr/>
        </p:nvSpPr>
        <p:spPr>
          <a:xfrm>
            <a:off x="1390650" y="2481560"/>
            <a:ext cx="10553700" cy="584775"/>
          </a:xfrm>
          <a:prstGeom prst="rect">
            <a:avLst/>
          </a:prstGeom>
        </p:spPr>
        <p:txBody>
          <a:bodyPr wrap="square">
            <a:spAutoFit/>
          </a:bodyPr>
          <a:lstStyle/>
          <a:p>
            <a:pPr marL="285750" indent="-285750">
              <a:buFont typeface="Wingdings" panose="05000000000000000000" pitchFamily="2" charset="2"/>
              <a:buChar char="§"/>
            </a:pPr>
            <a:r>
              <a:rPr lang="en-US" sz="1600" dirty="0">
                <a:solidFill>
                  <a:srgbClr val="212121"/>
                </a:solidFill>
                <a:latin typeface="Times New Roman" panose="02020603050405020304" pitchFamily="18" charset="0"/>
                <a:cs typeface="Times New Roman" panose="02020603050405020304" pitchFamily="18" charset="0"/>
              </a:rPr>
              <a:t>Age, depression, tobacco use, and concomitant </a:t>
            </a:r>
            <a:r>
              <a:rPr lang="en-US" sz="1600" dirty="0" err="1">
                <a:solidFill>
                  <a:srgbClr val="212121"/>
                </a:solidFill>
                <a:latin typeface="Times New Roman" panose="02020603050405020304" pitchFamily="18" charset="0"/>
                <a:cs typeface="Times New Roman" panose="02020603050405020304" pitchFamily="18" charset="0"/>
              </a:rPr>
              <a:t>midurethral</a:t>
            </a:r>
            <a:r>
              <a:rPr lang="en-US" sz="1600" dirty="0">
                <a:solidFill>
                  <a:srgbClr val="212121"/>
                </a:solidFill>
                <a:latin typeface="Times New Roman" panose="02020603050405020304" pitchFamily="18" charset="0"/>
                <a:cs typeface="Times New Roman" panose="02020603050405020304" pitchFamily="18" charset="0"/>
              </a:rPr>
              <a:t> sling are significant independent factors predictive of postoperative pain following vaginal reconstructive surgery.</a:t>
            </a:r>
            <a:endParaRPr lang="fr-FR" sz="1600" dirty="0">
              <a:latin typeface="Times New Roman" panose="02020603050405020304" pitchFamily="18" charset="0"/>
              <a:cs typeface="Times New Roman" panose="02020603050405020304" pitchFamily="18" charset="0"/>
            </a:endParaRPr>
          </a:p>
        </p:txBody>
      </p:sp>
      <p:pic>
        <p:nvPicPr>
          <p:cNvPr id="8" name="Picture 2" descr="https://images.journals.lww.com/fpmrs/XLargeThumb.02273501-202501000-00000.CV.jpeg">
            <a:extLst>
              <a:ext uri="{FF2B5EF4-FFF2-40B4-BE49-F238E27FC236}">
                <a16:creationId xmlns:a16="http://schemas.microsoft.com/office/drawing/2014/main" id="{F33F8A1D-F88A-4598-9BBC-5E5442676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857375"/>
            <a:ext cx="1085850" cy="150661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72823496-A541-4FBD-972F-EEBEEFE161F6}"/>
              </a:ext>
            </a:extLst>
          </p:cNvPr>
          <p:cNvPicPr>
            <a:picLocks noChangeAspect="1"/>
          </p:cNvPicPr>
          <p:nvPr/>
        </p:nvPicPr>
        <p:blipFill>
          <a:blip r:embed="rId3"/>
          <a:stretch>
            <a:fillRect/>
          </a:stretch>
        </p:blipFill>
        <p:spPr>
          <a:xfrm>
            <a:off x="2657474" y="3584619"/>
            <a:ext cx="8296275" cy="2914478"/>
          </a:xfrm>
          <a:prstGeom prst="rect">
            <a:avLst/>
          </a:prstGeom>
        </p:spPr>
      </p:pic>
      <p:pic>
        <p:nvPicPr>
          <p:cNvPr id="9" name="Image 8">
            <a:extLst>
              <a:ext uri="{FF2B5EF4-FFF2-40B4-BE49-F238E27FC236}">
                <a16:creationId xmlns:a16="http://schemas.microsoft.com/office/drawing/2014/main" id="{9F6456AE-14B2-44F6-832C-B61B43FB93D0}"/>
              </a:ext>
            </a:extLst>
          </p:cNvPr>
          <p:cNvPicPr>
            <a:picLocks noChangeAspect="1"/>
          </p:cNvPicPr>
          <p:nvPr/>
        </p:nvPicPr>
        <p:blipFill>
          <a:blip r:embed="rId4"/>
          <a:stretch>
            <a:fillRect/>
          </a:stretch>
        </p:blipFill>
        <p:spPr>
          <a:xfrm>
            <a:off x="198571" y="3862387"/>
            <a:ext cx="1085849" cy="1451492"/>
          </a:xfrm>
          <a:prstGeom prst="rect">
            <a:avLst/>
          </a:prstGeom>
        </p:spPr>
      </p:pic>
    </p:spTree>
    <p:extLst>
      <p:ext uri="{BB962C8B-B14F-4D97-AF65-F5344CB8AC3E}">
        <p14:creationId xmlns:p14="http://schemas.microsoft.com/office/powerpoint/2010/main" val="3631712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Journal of Pain">
            <a:extLst>
              <a:ext uri="{FF2B5EF4-FFF2-40B4-BE49-F238E27FC236}">
                <a16:creationId xmlns:a16="http://schemas.microsoft.com/office/drawing/2014/main" id="{B8EAE34B-85E0-4821-9A1A-27C3955B9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04775"/>
            <a:ext cx="1076325"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0EDC0A1-8682-4A7B-8A2E-5EAFB2A619ED}"/>
              </a:ext>
            </a:extLst>
          </p:cNvPr>
          <p:cNvSpPr/>
          <p:nvPr/>
        </p:nvSpPr>
        <p:spPr>
          <a:xfrm>
            <a:off x="2190751" y="191185"/>
            <a:ext cx="9639300" cy="646331"/>
          </a:xfrm>
          <a:prstGeom prst="rect">
            <a:avLst/>
          </a:prstGeom>
        </p:spPr>
        <p:txBody>
          <a:bodyPr wrap="square">
            <a:spAutoFit/>
          </a:bodyPr>
          <a:lstStyle/>
          <a:p>
            <a:r>
              <a:rPr lang="en-US" b="1" dirty="0">
                <a:solidFill>
                  <a:srgbClr val="1F1F1F"/>
                </a:solidFill>
                <a:highlight>
                  <a:srgbClr val="FFFF00"/>
                </a:highlight>
                <a:latin typeface="Times New Roman" panose="02020603050405020304" pitchFamily="18" charset="0"/>
                <a:cs typeface="Times New Roman" panose="02020603050405020304" pitchFamily="18" charset="0"/>
              </a:rPr>
              <a:t>Pain Catastrophizing, Response to Experimental Heat Stimuli, and Post–Cesarean Section Pain. </a:t>
            </a:r>
          </a:p>
          <a:p>
            <a:r>
              <a:rPr lang="en-US" b="1" dirty="0" err="1">
                <a:solidFill>
                  <a:srgbClr val="1F1F1F"/>
                </a:solidFill>
                <a:highlight>
                  <a:srgbClr val="FFFF00"/>
                </a:highlight>
                <a:latin typeface="Times New Roman" panose="02020603050405020304" pitchFamily="18" charset="0"/>
                <a:cs typeface="Times New Roman" panose="02020603050405020304" pitchFamily="18" charset="0"/>
              </a:rPr>
              <a:t>Strulov</a:t>
            </a:r>
            <a:r>
              <a:rPr lang="en-US" b="1" dirty="0">
                <a:solidFill>
                  <a:srgbClr val="1F1F1F"/>
                </a:solidFill>
                <a:highlight>
                  <a:srgbClr val="FFFF00"/>
                </a:highlight>
                <a:latin typeface="Times New Roman" panose="02020603050405020304" pitchFamily="18" charset="0"/>
                <a:cs typeface="Times New Roman" panose="02020603050405020304" pitchFamily="18" charset="0"/>
              </a:rPr>
              <a:t> L et al.  (2007)</a:t>
            </a:r>
            <a:endParaRPr lang="en-US" b="1" i="0" dirty="0">
              <a:solidFill>
                <a:srgbClr val="1F1F1F"/>
              </a:solidFill>
              <a:effectLst/>
              <a:highlight>
                <a:srgbClr val="FFFF00"/>
              </a:highligh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F44B9EB-C1C6-4EBF-8152-B9978DA02518}"/>
              </a:ext>
            </a:extLst>
          </p:cNvPr>
          <p:cNvSpPr/>
          <p:nvPr/>
        </p:nvSpPr>
        <p:spPr>
          <a:xfrm>
            <a:off x="2209799" y="981760"/>
            <a:ext cx="9305925" cy="584775"/>
          </a:xfrm>
          <a:prstGeom prst="rect">
            <a:avLst/>
          </a:prstGeom>
        </p:spPr>
        <p:txBody>
          <a:bodyPr wrap="square">
            <a:spAutoFit/>
          </a:bodyPr>
          <a:lstStyle/>
          <a:p>
            <a:r>
              <a:rPr lang="en-US" sz="1600" b="1" dirty="0">
                <a:solidFill>
                  <a:srgbClr val="C00000"/>
                </a:solidFill>
                <a:latin typeface="Times New Roman" panose="02020603050405020304" pitchFamily="18" charset="0"/>
                <a:cs typeface="Times New Roman" panose="02020603050405020304" pitchFamily="18" charset="0"/>
              </a:rPr>
              <a:t>Pain on the second postoperative day was predicted by preoperative pain catastrophizing </a:t>
            </a:r>
          </a:p>
          <a:p>
            <a:r>
              <a:rPr lang="en-US" sz="1600" b="1" dirty="0">
                <a:solidFill>
                  <a:srgbClr val="C00000"/>
                </a:solidFill>
                <a:latin typeface="Times New Roman" panose="02020603050405020304" pitchFamily="18" charset="0"/>
                <a:cs typeface="Times New Roman" panose="02020603050405020304" pitchFamily="18" charset="0"/>
              </a:rPr>
              <a:t>(</a:t>
            </a:r>
            <a:r>
              <a:rPr lang="en-US" sz="1600" b="1" i="1" dirty="0">
                <a:solidFill>
                  <a:srgbClr val="C00000"/>
                </a:solidFill>
                <a:latin typeface="Times New Roman" panose="02020603050405020304" pitchFamily="18" charset="0"/>
                <a:cs typeface="Times New Roman" panose="02020603050405020304" pitchFamily="18" charset="0"/>
              </a:rPr>
              <a:t>r</a:t>
            </a:r>
            <a:r>
              <a:rPr lang="en-US" sz="1600" b="1" baseline="30000" dirty="0">
                <a:solidFill>
                  <a:srgbClr val="C00000"/>
                </a:solidFill>
                <a:latin typeface="Times New Roman" panose="02020603050405020304" pitchFamily="18" charset="0"/>
                <a:cs typeface="Times New Roman" panose="02020603050405020304" pitchFamily="18" charset="0"/>
              </a:rPr>
              <a:t>2</a:t>
            </a:r>
            <a:r>
              <a:rPr lang="en-US" sz="1600" b="1" dirty="0">
                <a:solidFill>
                  <a:srgbClr val="C00000"/>
                </a:solidFill>
                <a:latin typeface="Times New Roman" panose="02020603050405020304" pitchFamily="18" charset="0"/>
                <a:cs typeface="Times New Roman" panose="02020603050405020304" pitchFamily="18" charset="0"/>
              </a:rPr>
              <a:t> = .139, </a:t>
            </a:r>
            <a:r>
              <a:rPr lang="en-US" sz="1600" b="1" i="1" dirty="0">
                <a:solidFill>
                  <a:srgbClr val="C00000"/>
                </a:solidFill>
                <a:latin typeface="Times New Roman" panose="02020603050405020304" pitchFamily="18" charset="0"/>
                <a:cs typeface="Times New Roman" panose="02020603050405020304" pitchFamily="18" charset="0"/>
              </a:rPr>
              <a:t>P</a:t>
            </a:r>
            <a:r>
              <a:rPr lang="en-US" sz="1600" b="1" dirty="0">
                <a:solidFill>
                  <a:srgbClr val="C00000"/>
                </a:solidFill>
                <a:latin typeface="Times New Roman" panose="02020603050405020304" pitchFamily="18" charset="0"/>
                <a:cs typeface="Times New Roman" panose="02020603050405020304" pitchFamily="18" charset="0"/>
              </a:rPr>
              <a:t> = .021)</a:t>
            </a:r>
            <a:endParaRPr lang="fr-FR" sz="1600" b="1" dirty="0">
              <a:solidFill>
                <a:srgbClr val="C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6D04301-3FAA-4609-AFA4-9692A055CEC7}"/>
              </a:ext>
            </a:extLst>
          </p:cNvPr>
          <p:cNvSpPr/>
          <p:nvPr/>
        </p:nvSpPr>
        <p:spPr>
          <a:xfrm>
            <a:off x="2228849" y="2515285"/>
            <a:ext cx="8848725" cy="646331"/>
          </a:xfrm>
          <a:prstGeom prst="rect">
            <a:avLst/>
          </a:prstGeom>
          <a:solidFill>
            <a:srgbClr val="FFFF00"/>
          </a:solidFill>
        </p:spPr>
        <p:txBody>
          <a:bodyPr wrap="square">
            <a:spAutoFit/>
          </a:bodyPr>
          <a:lstStyle/>
          <a:p>
            <a:r>
              <a:rPr lang="en-US" b="1" dirty="0">
                <a:solidFill>
                  <a:srgbClr val="1F1F1F"/>
                </a:solidFill>
                <a:latin typeface="Times New Roman" panose="02020603050405020304" pitchFamily="18" charset="0"/>
                <a:cs typeface="Times New Roman" panose="02020603050405020304" pitchFamily="18" charset="0"/>
              </a:rPr>
              <a:t>Prediction of postoperative pain after gynecologic laparoscopy for nonacute pelvic pain. </a:t>
            </a:r>
            <a:r>
              <a:rPr lang="en-US" b="1" dirty="0" err="1">
                <a:solidFill>
                  <a:srgbClr val="1F1F1F"/>
                </a:solidFill>
                <a:latin typeface="Times New Roman" panose="02020603050405020304" pitchFamily="18" charset="0"/>
                <a:cs typeface="Times New Roman" panose="02020603050405020304" pitchFamily="18" charset="0"/>
              </a:rPr>
              <a:t>Jartell</a:t>
            </a:r>
            <a:r>
              <a:rPr lang="en-US" b="1" dirty="0">
                <a:solidFill>
                  <a:srgbClr val="1F1F1F"/>
                </a:solidFill>
                <a:latin typeface="Times New Roman" panose="02020603050405020304" pitchFamily="18" charset="0"/>
                <a:cs typeface="Times New Roman" panose="02020603050405020304" pitchFamily="18" charset="0"/>
              </a:rPr>
              <a:t> J et al. (2014)</a:t>
            </a:r>
            <a:endParaRPr lang="en-US" b="1" i="0" dirty="0">
              <a:solidFill>
                <a:srgbClr val="1F1F1F"/>
              </a:solidFill>
              <a:effectLst/>
              <a:latin typeface="Times New Roman" panose="02020603050405020304" pitchFamily="18" charset="0"/>
              <a:cs typeface="Times New Roman" panose="02020603050405020304" pitchFamily="18" charset="0"/>
            </a:endParaRPr>
          </a:p>
        </p:txBody>
      </p:sp>
      <p:pic>
        <p:nvPicPr>
          <p:cNvPr id="1030" name="Picture 6" descr="American Journal of Obstetrics and Gynecology">
            <a:extLst>
              <a:ext uri="{FF2B5EF4-FFF2-40B4-BE49-F238E27FC236}">
                <a16:creationId xmlns:a16="http://schemas.microsoft.com/office/drawing/2014/main" id="{115A02F7-28DC-439F-8249-C27CFEAF1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486025"/>
            <a:ext cx="1066800" cy="1428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4AF21B-4A15-4C71-91A7-1FBB62779E1A}"/>
              </a:ext>
            </a:extLst>
          </p:cNvPr>
          <p:cNvSpPr/>
          <p:nvPr/>
        </p:nvSpPr>
        <p:spPr>
          <a:xfrm>
            <a:off x="2209799" y="3381286"/>
            <a:ext cx="9705976" cy="584775"/>
          </a:xfrm>
          <a:prstGeom prst="rect">
            <a:avLst/>
          </a:prstGeom>
        </p:spPr>
        <p:txBody>
          <a:bodyPr wrap="square">
            <a:spAutoFit/>
          </a:bodyPr>
          <a:lstStyle/>
          <a:p>
            <a:r>
              <a:rPr lang="en-US" sz="1600" b="1" dirty="0">
                <a:solidFill>
                  <a:srgbClr val="C00000"/>
                </a:solidFill>
                <a:latin typeface="Times New Roman" panose="02020603050405020304" pitchFamily="18" charset="0"/>
                <a:cs typeface="Times New Roman" panose="02020603050405020304" pitchFamily="18" charset="0"/>
              </a:rPr>
              <a:t>Pain after </a:t>
            </a:r>
            <a:r>
              <a:rPr lang="en-US" sz="1600" b="1" dirty="0">
                <a:solidFill>
                  <a:srgbClr val="C00000"/>
                </a:solidFill>
                <a:latin typeface="Times New Roman" panose="02020603050405020304" pitchFamily="18" charset="0"/>
                <a:cs typeface="Times New Roman" panose="02020603050405020304" pitchFamily="18" charset="0"/>
                <a:hlinkClick r:id="rId4" tooltip="Learn more about laparoscopic surgery from ScienceDirect's AI-generated Topic Pages">
                  <a:extLst>
                    <a:ext uri="{A12FA001-AC4F-418D-AE19-62706E023703}">
                      <ahyp:hlinkClr xmlns:ahyp="http://schemas.microsoft.com/office/drawing/2018/hyperlinkcolor" val="tx"/>
                    </a:ext>
                  </a:extLst>
                </a:hlinkClick>
              </a:rPr>
              <a:t>laparoscopic surgery</a:t>
            </a:r>
            <a:r>
              <a:rPr lang="en-US" sz="1600" b="1" dirty="0">
                <a:solidFill>
                  <a:srgbClr val="C00000"/>
                </a:solidFill>
                <a:latin typeface="Times New Roman" panose="02020603050405020304" pitchFamily="18" charset="0"/>
                <a:cs typeface="Times New Roman" panose="02020603050405020304" pitchFamily="18" charset="0"/>
              </a:rPr>
              <a:t> for nonacute painful conditions can be predicted by baseline pain, catastrophizing, and the presence of allodynia, which is a simple swab test that indicates sensitization</a:t>
            </a:r>
            <a:endParaRPr lang="fr-FR" sz="1600" b="1"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29DA857-39A1-4355-B717-225100714160}"/>
              </a:ext>
            </a:extLst>
          </p:cNvPr>
          <p:cNvSpPr/>
          <p:nvPr/>
        </p:nvSpPr>
        <p:spPr>
          <a:xfrm>
            <a:off x="2228850" y="4896535"/>
            <a:ext cx="8810624" cy="646331"/>
          </a:xfrm>
          <a:prstGeom prst="rect">
            <a:avLst/>
          </a:prstGeom>
        </p:spPr>
        <p:txBody>
          <a:bodyPr wrap="square">
            <a:spAutoFit/>
          </a:bodyPr>
          <a:lstStyle/>
          <a:p>
            <a:r>
              <a:rPr lang="en-US" b="1" dirty="0">
                <a:solidFill>
                  <a:srgbClr val="212121"/>
                </a:solidFill>
                <a:highlight>
                  <a:srgbClr val="FFFF00"/>
                </a:highlight>
                <a:latin typeface="Times New Roman" panose="02020603050405020304" pitchFamily="18" charset="0"/>
                <a:cs typeface="Times New Roman" panose="02020603050405020304" pitchFamily="18" charset="0"/>
              </a:rPr>
              <a:t>Pain Catastrophizing and Impact on Pelvic Floor Surgery Experience. </a:t>
            </a:r>
          </a:p>
          <a:p>
            <a:r>
              <a:rPr lang="en-US" b="1" i="0" dirty="0">
                <a:solidFill>
                  <a:srgbClr val="212121"/>
                </a:solidFill>
                <a:effectLst/>
                <a:highlight>
                  <a:srgbClr val="FFFF00"/>
                </a:highlight>
                <a:latin typeface="Times New Roman" panose="02020603050405020304" pitchFamily="18" charset="0"/>
                <a:cs typeface="Times New Roman" panose="02020603050405020304" pitchFamily="18" charset="0"/>
              </a:rPr>
              <a:t>Powell TC et al. (2023)</a:t>
            </a:r>
          </a:p>
        </p:txBody>
      </p:sp>
      <p:sp>
        <p:nvSpPr>
          <p:cNvPr id="7" name="Rectangle 6">
            <a:extLst>
              <a:ext uri="{FF2B5EF4-FFF2-40B4-BE49-F238E27FC236}">
                <a16:creationId xmlns:a16="http://schemas.microsoft.com/office/drawing/2014/main" id="{4B257C2B-FB8A-481E-99D3-7E503A5FB58F}"/>
              </a:ext>
            </a:extLst>
          </p:cNvPr>
          <p:cNvSpPr/>
          <p:nvPr/>
        </p:nvSpPr>
        <p:spPr>
          <a:xfrm>
            <a:off x="2228849" y="5815310"/>
            <a:ext cx="8810624" cy="584775"/>
          </a:xfrm>
          <a:prstGeom prst="rect">
            <a:avLst/>
          </a:prstGeom>
        </p:spPr>
        <p:txBody>
          <a:bodyPr wrap="square">
            <a:spAutoFit/>
          </a:bodyPr>
          <a:lstStyle/>
          <a:p>
            <a:r>
              <a:rPr lang="en-US" sz="1600" b="1" dirty="0">
                <a:solidFill>
                  <a:srgbClr val="C00000"/>
                </a:solidFill>
                <a:latin typeface="Times New Roman" panose="02020603050405020304" pitchFamily="18" charset="0"/>
                <a:cs typeface="Times New Roman" panose="02020603050405020304" pitchFamily="18" charset="0"/>
              </a:rPr>
              <a:t>Pain catastrophizing is associated with greater pelvic floor symptom distress and impact and postoperative pain but not voiding trial failure.</a:t>
            </a:r>
            <a:endParaRPr lang="fr-FR" sz="1600" b="1" dirty="0">
              <a:solidFill>
                <a:srgbClr val="C00000"/>
              </a:solidFill>
              <a:latin typeface="Times New Roman" panose="02020603050405020304" pitchFamily="18" charset="0"/>
              <a:cs typeface="Times New Roman" panose="02020603050405020304" pitchFamily="18" charset="0"/>
            </a:endParaRPr>
          </a:p>
        </p:txBody>
      </p:sp>
      <p:pic>
        <p:nvPicPr>
          <p:cNvPr id="1032" name="Picture 8" descr="https://images.journals.lww.com/fpmrs/XLargeThumb.02273501-202501000-00000.CV.jpeg">
            <a:extLst>
              <a:ext uri="{FF2B5EF4-FFF2-40B4-BE49-F238E27FC236}">
                <a16:creationId xmlns:a16="http://schemas.microsoft.com/office/drawing/2014/main" id="{61219C50-B754-4835-82ED-A9C7C400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4724399"/>
            <a:ext cx="1201351"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106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sue 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158617"/>
            <a:ext cx="1001421" cy="1361547"/>
          </a:xfrm>
          <a:prstGeom prst="rect">
            <a:avLst/>
          </a:prstGeom>
          <a:noFill/>
          <a:extLst>
            <a:ext uri="{909E8E84-426E-40DD-AFC4-6F175D3DCCD1}">
              <a14:hiddenFill xmlns:a14="http://schemas.microsoft.com/office/drawing/2010/main">
                <a:solidFill>
                  <a:srgbClr val="FFFFFF"/>
                </a:solidFill>
              </a14:hiddenFill>
            </a:ext>
          </a:extLst>
        </p:spPr>
      </p:pic>
      <p:pic>
        <p:nvPicPr>
          <p:cNvPr id="5" name="New picture"/>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681135" y="1707500"/>
            <a:ext cx="5359561" cy="4886276"/>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6" name="Rectangle 11"/>
          <p:cNvSpPr/>
          <p:nvPr>
            <p:custDataLst>
              <p:tags r:id="rId2"/>
            </p:custDataLst>
          </p:nvPr>
        </p:nvSpPr>
        <p:spPr>
          <a:xfrm>
            <a:off x="1523999" y="158618"/>
            <a:ext cx="9672735" cy="1154214"/>
          </a:xfrm>
          <a:prstGeom prst="rect">
            <a:avLst/>
          </a:prstGeom>
          <a:solidFill>
            <a:srgbClr val="D9D9D9"/>
          </a:solidFill>
          <a:ln w="9525" cap="flat" cmpd="sng" algn="ctr">
            <a:noFill/>
            <a:prstDash val="solid"/>
            <a:round/>
            <a:headEnd type="none" w="med" len="med"/>
            <a:tailEnd type="none" w="med" len="med"/>
          </a:ln>
        </p:spPr>
        <p:txBody>
          <a:bodyPr anchor="ctr"/>
          <a:lstStyle/>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From: Predictors of Postoperative Pain and Analgesic </a:t>
            </a:r>
            <a:r>
              <a:rPr kumimoji="0" lang="en-US" sz="1200" b="1" i="0" u="none" strike="noStrike" kern="1200" cap="none" spc="0" normalizeH="0" baseline="0" noProof="0" dirty="0" err="1">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ConsumptionA</a:t>
            </a:r>
            <a:r>
              <a:rPr kumimoji="0" lang="en-US" sz="1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 Qualitative Systematic Review</a:t>
            </a:r>
          </a:p>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1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Anesthesiology. 2009;111(3):657-677. doi:10.1097/ALN.0b013e3181aae87a</a:t>
            </a:r>
            <a:endParaRPr kumimoji="0" lang="en-US" sz="2000" b="1" i="0" u="none" strike="noStrike" kern="1200" cap="none" spc="0" normalizeH="0" baseline="0" noProof="0" dirty="0">
              <a:ln w="9525" cap="flat" cmpd="sng" algn="ctr">
                <a:noFill/>
                <a:prstDash val="solid"/>
                <a:round/>
                <a:headEnd type="none" w="med" len="med"/>
                <a:tailEnd type="none" w="med" len="med"/>
              </a:ln>
              <a:solidFill>
                <a:srgbClr val="FFFFFF"/>
              </a:solidFill>
              <a:effectLst/>
              <a:uLnTx/>
              <a:uFillTx/>
              <a:latin typeface="Arial"/>
              <a:cs typeface="Arial"/>
              <a:sym typeface="Wingdings" charset="2"/>
            </a:endParaRPr>
          </a:p>
          <a:p>
            <a:pPr marL="0" marR="0" lvl="0" indent="0" algn="l" defTabSz="914400" rtl="0" eaLnBrk="1" fontAlgn="base" latinLnBrk="0" hangingPunct="1">
              <a:lnSpc>
                <a:spcPct val="100000"/>
              </a:lnSpc>
              <a:spcBef>
                <a:spcPct val="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kumimoji="0" lang="en-US" sz="1100" b="1" i="0" u="none" strike="noStrike" kern="1200" cap="none" spc="0" normalizeH="0" baseline="0" noProof="0" dirty="0">
              <a:ln w="9525" cap="flat" cmpd="sng" algn="ctr">
                <a:noFill/>
                <a:prstDash val="solid"/>
                <a:round/>
                <a:headEnd type="none" w="med" len="med"/>
                <a:tailEnd type="none" w="med" len="med"/>
              </a:ln>
              <a:solidFill>
                <a:prstClr val="white"/>
              </a:solidFill>
              <a:effectLst/>
              <a:uLnTx/>
              <a:uFillTx/>
              <a:latin typeface="Arial"/>
              <a:cs typeface="Arial"/>
              <a:sym typeface="Wingdings" charset="2"/>
            </a:endParaRPr>
          </a:p>
          <a:p>
            <a:pPr marL="0" marR="0" lvl="0" indent="0" algn="ctr" defTabSz="914400" rtl="0" eaLnBrk="1" fontAlgn="base" latinLnBrk="0" hangingPunct="1">
              <a:lnSpc>
                <a:spcPct val="100000"/>
              </a:lnSpc>
              <a:spcBef>
                <a:spcPct val="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kumimoji="0" lang="en-US" sz="1800" b="0" i="0" u="none" strike="noStrike" kern="1200" cap="none" spc="0" normalizeH="0" baseline="0" noProof="0" dirty="0">
              <a:ln w="9525" cap="flat" cmpd="sng" algn="ctr">
                <a:noFill/>
                <a:prstDash val="solid"/>
                <a:round/>
                <a:headEnd type="none" w="med" len="med"/>
                <a:tailEnd type="none" w="med" len="med"/>
              </a:ln>
              <a:solidFill>
                <a:prstClr val="white"/>
              </a:solidFill>
              <a:effectLst/>
              <a:uLnTx/>
              <a:uFillTx/>
              <a:latin typeface="Arial"/>
              <a:cs typeface="Arial"/>
              <a:sym typeface="Wingdings" charset="2"/>
            </a:endParaRPr>
          </a:p>
        </p:txBody>
      </p:sp>
      <p:pic>
        <p:nvPicPr>
          <p:cNvPr id="7" name="New picture"/>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6214188" y="1707500"/>
            <a:ext cx="5456459" cy="488627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040696" y="1351681"/>
            <a:ext cx="587449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analgesic consumption</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1150988" y="1340889"/>
            <a:ext cx="498643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pain intensity</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Ellipse 8"/>
          <p:cNvSpPr/>
          <p:nvPr/>
        </p:nvSpPr>
        <p:spPr>
          <a:xfrm>
            <a:off x="1604868" y="1593475"/>
            <a:ext cx="562946" cy="1886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p:cNvSpPr/>
          <p:nvPr/>
        </p:nvSpPr>
        <p:spPr>
          <a:xfrm>
            <a:off x="7977672" y="1556152"/>
            <a:ext cx="562946" cy="1886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55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ssue 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95940"/>
            <a:ext cx="1057405" cy="14051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0" y="140161"/>
            <a:ext cx="6096000" cy="923330"/>
          </a:xfrm>
          <a:prstGeom prst="rect">
            <a:avLst/>
          </a:prstGeom>
        </p:spPr>
        <p:txBody>
          <a:bodyP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3636"/>
                </a:solidFill>
                <a:effectLst/>
                <a:uLnTx/>
                <a:uFillTx/>
                <a:latin typeface="Lato"/>
                <a:ea typeface="+mn-ea"/>
                <a:cs typeface="+mn-cs"/>
              </a:rPr>
              <a:t>Preoperative Pain Sensitivity and Its Correlation with Postoperative Pain and Analgesic Consumption: A Qualitative Systematic Review. (</a:t>
            </a:r>
            <a:r>
              <a:rPr kumimoji="0" lang="en-US" sz="1800" b="1" i="0" u="none" strike="noStrike" kern="1200" cap="none" spc="0" normalizeH="0" baseline="0" noProof="0" dirty="0" err="1">
                <a:ln>
                  <a:noFill/>
                </a:ln>
                <a:solidFill>
                  <a:srgbClr val="383636"/>
                </a:solidFill>
                <a:effectLst/>
                <a:uLnTx/>
                <a:uFillTx/>
                <a:latin typeface="Lato"/>
                <a:ea typeface="+mn-ea"/>
                <a:cs typeface="+mn-cs"/>
              </a:rPr>
              <a:t>Abrishami</a:t>
            </a:r>
            <a:r>
              <a:rPr kumimoji="0" lang="en-US" sz="1800" b="1" i="0" u="none" strike="noStrike" kern="1200" cap="none" spc="0" normalizeH="0" baseline="0" noProof="0" dirty="0">
                <a:ln>
                  <a:noFill/>
                </a:ln>
                <a:solidFill>
                  <a:srgbClr val="383636"/>
                </a:solidFill>
                <a:effectLst/>
                <a:uLnTx/>
                <a:uFillTx/>
                <a:latin typeface="Lato"/>
                <a:ea typeface="+mn-ea"/>
                <a:cs typeface="+mn-cs"/>
              </a:rPr>
              <a:t> et al. 2011)</a:t>
            </a:r>
          </a:p>
        </p:txBody>
      </p:sp>
      <p:pic>
        <p:nvPicPr>
          <p:cNvPr id="3" name="Image 2"/>
          <p:cNvPicPr>
            <a:picLocks noChangeAspect="1"/>
          </p:cNvPicPr>
          <p:nvPr/>
        </p:nvPicPr>
        <p:blipFill>
          <a:blip r:embed="rId3"/>
          <a:stretch>
            <a:fillRect/>
          </a:stretch>
        </p:blipFill>
        <p:spPr>
          <a:xfrm>
            <a:off x="550506" y="1724517"/>
            <a:ext cx="5669170" cy="4127735"/>
          </a:xfrm>
          <a:prstGeom prst="rect">
            <a:avLst/>
          </a:prstGeom>
          <a:ln>
            <a:solidFill>
              <a:srgbClr val="0000CC"/>
            </a:solidFill>
          </a:ln>
        </p:spPr>
      </p:pic>
      <p:pic>
        <p:nvPicPr>
          <p:cNvPr id="4" name="Image 3"/>
          <p:cNvPicPr>
            <a:picLocks noChangeAspect="1"/>
          </p:cNvPicPr>
          <p:nvPr/>
        </p:nvPicPr>
        <p:blipFill>
          <a:blip r:embed="rId4"/>
          <a:stretch>
            <a:fillRect/>
          </a:stretch>
        </p:blipFill>
        <p:spPr>
          <a:xfrm>
            <a:off x="6395016" y="1351291"/>
            <a:ext cx="5365578" cy="2866146"/>
          </a:xfrm>
          <a:prstGeom prst="rect">
            <a:avLst/>
          </a:prstGeom>
          <a:ln>
            <a:solidFill>
              <a:srgbClr val="0000CC"/>
            </a:solidFill>
          </a:ln>
        </p:spPr>
      </p:pic>
      <p:sp>
        <p:nvSpPr>
          <p:cNvPr id="6" name="ZoneTexte 5"/>
          <p:cNvSpPr txBox="1"/>
          <p:nvPr/>
        </p:nvSpPr>
        <p:spPr>
          <a:xfrm>
            <a:off x="1259633" y="1007508"/>
            <a:ext cx="49221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15 études / 948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Douleur thermique, pression et douleur électrique</a:t>
            </a:r>
          </a:p>
        </p:txBody>
      </p:sp>
      <p:sp>
        <p:nvSpPr>
          <p:cNvPr id="7" name="Rectangle 6"/>
          <p:cNvSpPr/>
          <p:nvPr/>
        </p:nvSpPr>
        <p:spPr>
          <a:xfrm>
            <a:off x="6379030" y="4562869"/>
            <a:ext cx="553085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C00000"/>
                </a:solidFill>
                <a:effectLst/>
                <a:uLnTx/>
                <a:uFillTx/>
                <a:latin typeface="Calibri" panose="020F0502020204030204"/>
                <a:ea typeface="+mn-ea"/>
                <a:cs typeface="+mn-cs"/>
              </a:rPr>
              <a:t>L'intensité de la douleur thermique supraliminaire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(c'est-à-dire la douleur au-delà du seuil du patient)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est corrélée avec l’intensité de la douleur postopératoire.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Pas de corrélation avec la consommation en antalgiques postopératoires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Résultats observés uniquement chez les femmes </a:t>
            </a:r>
          </a:p>
        </p:txBody>
      </p:sp>
    </p:spTree>
    <p:extLst>
      <p:ext uri="{BB962C8B-B14F-4D97-AF65-F5344CB8AC3E}">
        <p14:creationId xmlns:p14="http://schemas.microsoft.com/office/powerpoint/2010/main" val="954193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74847"/>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2121"/>
                </a:solidFill>
                <a:effectLst/>
                <a:uLnTx/>
                <a:uFillTx/>
                <a:latin typeface="Merriweather"/>
                <a:ea typeface="+mn-ea"/>
                <a:cs typeface="+mn-cs"/>
              </a:rPr>
              <a:t>Identification of preoperative predictors for acute postsurgical pain and for pain at three months after surgery: a prospective observational study</a:t>
            </a:r>
          </a:p>
        </p:txBody>
      </p:sp>
      <p:sp>
        <p:nvSpPr>
          <p:cNvPr id="3" name="Rectangle 2"/>
          <p:cNvSpPr/>
          <p:nvPr/>
        </p:nvSpPr>
        <p:spPr>
          <a:xfrm>
            <a:off x="503853" y="5216901"/>
            <a:ext cx="1146732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Bold"/>
                <a:ea typeface="+mn-ea"/>
                <a:cs typeface="+mn-cs"/>
              </a:rPr>
              <a:t>Regression analyses of data of </a:t>
            </a:r>
            <a:r>
              <a:rPr kumimoji="0" lang="en-US" sz="1800" b="1" i="0" u="none" strike="noStrike" kern="1200" cap="none" spc="0" normalizeH="0" baseline="0" noProof="0" dirty="0">
                <a:ln>
                  <a:noFill/>
                </a:ln>
                <a:solidFill>
                  <a:srgbClr val="70AD47">
                    <a:lumMod val="75000"/>
                  </a:srgbClr>
                </a:solidFill>
                <a:effectLst/>
                <a:uLnTx/>
                <a:uFillTx/>
                <a:latin typeface="Corbel-Bold"/>
                <a:ea typeface="+mn-ea"/>
                <a:cs typeface="+mn-cs"/>
              </a:rPr>
              <a:t>2258 surgical in- and outpatients </a:t>
            </a:r>
            <a:r>
              <a:rPr kumimoji="0" lang="en-US" sz="1800" b="1" i="0" u="none" strike="noStrike" kern="1200" cap="none" spc="0" normalizeH="0" baseline="0" noProof="0" dirty="0">
                <a:ln>
                  <a:noFill/>
                </a:ln>
                <a:solidFill>
                  <a:prstClr val="black"/>
                </a:solidFill>
                <a:effectLst/>
                <a:uLnTx/>
                <a:uFillTx/>
                <a:latin typeface="Corbel-Bold"/>
                <a:ea typeface="+mn-ea"/>
                <a:cs typeface="+mn-cs"/>
              </a:rPr>
              <a:t>showed that independent predictors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Bold"/>
                <a:ea typeface="+mn-ea"/>
                <a:cs typeface="+mn-cs"/>
              </a:rPr>
              <a:t>for APSP using the mean NRS-MEP over the first three days after surgery were </a:t>
            </a:r>
            <a:r>
              <a:rPr kumimoji="0" lang="en-US" sz="1800" b="1" i="0" u="none" strike="noStrike" kern="1200" cap="none" spc="0" normalizeH="0" baseline="0" noProof="0" dirty="0">
                <a:ln>
                  <a:noFill/>
                </a:ln>
                <a:solidFill>
                  <a:srgbClr val="C00000"/>
                </a:solidFill>
                <a:effectLst/>
                <a:uLnTx/>
                <a:uFillTx/>
                <a:latin typeface="Corbel-Bold"/>
                <a:ea typeface="+mn-ea"/>
                <a:cs typeface="+mn-cs"/>
              </a:rPr>
              <a:t>hospital admittance</a:t>
            </a:r>
            <a:r>
              <a:rPr kumimoji="0" lang="en-US" sz="1800" b="1" i="0" u="none" strike="noStrike" kern="1200" cap="none" spc="0" normalizeH="0" baseline="0" noProof="0" dirty="0">
                <a:ln>
                  <a:noFill/>
                </a:ln>
                <a:solidFill>
                  <a:prstClr val="black"/>
                </a:solidFill>
                <a:effectLst/>
                <a:uLnTx/>
                <a:uFillTx/>
                <a:latin typeface="Corbel-Bol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orbel-Bold"/>
                <a:ea typeface="+mn-ea"/>
                <a:cs typeface="+mn-cs"/>
              </a:rPr>
              <a:t>female sex, higher preoperative pain, younger age, pain catastrophizing, anxiety, higher score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orbel-Bold"/>
                <a:ea typeface="+mn-ea"/>
                <a:cs typeface="+mn-cs"/>
              </a:rPr>
              <a:t>functional disability, highest categories of expected pain, medical specialty, unknown wound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orbel-Bold"/>
                <a:ea typeface="+mn-ea"/>
                <a:cs typeface="+mn-cs"/>
              </a:rPr>
              <a:t>and wound size &gt; 10 cm compared to wound size ≤ 10 cm </a:t>
            </a:r>
            <a:r>
              <a:rPr kumimoji="0" lang="en-US" sz="1800" b="1" i="0" u="none" strike="noStrike" kern="1200" cap="none" spc="0" normalizeH="0" baseline="0" noProof="0" dirty="0">
                <a:ln>
                  <a:noFill/>
                </a:ln>
                <a:solidFill>
                  <a:prstClr val="black"/>
                </a:solidFill>
                <a:effectLst/>
                <a:uLnTx/>
                <a:uFillTx/>
                <a:latin typeface="Corbel-Bold"/>
                <a:ea typeface="+mn-ea"/>
                <a:cs typeface="+mn-cs"/>
              </a:rPr>
              <a:t>(RMSE = 2.11).</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p:cNvPicPr>
            <a:picLocks noChangeAspect="1"/>
          </p:cNvPicPr>
          <p:nvPr/>
        </p:nvPicPr>
        <p:blipFill>
          <a:blip r:embed="rId2"/>
          <a:stretch>
            <a:fillRect/>
          </a:stretch>
        </p:blipFill>
        <p:spPr>
          <a:xfrm>
            <a:off x="659363" y="1250577"/>
            <a:ext cx="5069633" cy="3623296"/>
          </a:xfrm>
          <a:prstGeom prst="rect">
            <a:avLst/>
          </a:prstGeom>
          <a:ln>
            <a:solidFill>
              <a:srgbClr val="0000CC"/>
            </a:solidFill>
          </a:ln>
        </p:spPr>
      </p:pic>
      <p:pic>
        <p:nvPicPr>
          <p:cNvPr id="6" name="Image 5"/>
          <p:cNvPicPr>
            <a:picLocks noChangeAspect="1"/>
          </p:cNvPicPr>
          <p:nvPr/>
        </p:nvPicPr>
        <p:blipFill>
          <a:blip r:embed="rId3"/>
          <a:stretch>
            <a:fillRect/>
          </a:stretch>
        </p:blipFill>
        <p:spPr>
          <a:xfrm>
            <a:off x="5799067" y="2305848"/>
            <a:ext cx="6024282" cy="2115671"/>
          </a:xfrm>
          <a:prstGeom prst="rect">
            <a:avLst/>
          </a:prstGeom>
        </p:spPr>
      </p:pic>
      <p:sp>
        <p:nvSpPr>
          <p:cNvPr id="7" name="ZoneTexte 6"/>
          <p:cNvSpPr txBox="1"/>
          <p:nvPr/>
        </p:nvSpPr>
        <p:spPr>
          <a:xfrm>
            <a:off x="6354147" y="1586479"/>
            <a:ext cx="4691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Facteurs prédictifs de DAPO et de DCPC (3 mois)</a:t>
            </a:r>
          </a:p>
        </p:txBody>
      </p:sp>
      <p:pic>
        <p:nvPicPr>
          <p:cNvPr id="8" name="Image 7"/>
          <p:cNvPicPr>
            <a:picLocks noChangeAspect="1"/>
          </p:cNvPicPr>
          <p:nvPr/>
        </p:nvPicPr>
        <p:blipFill>
          <a:blip r:embed="rId4"/>
          <a:stretch>
            <a:fillRect/>
          </a:stretch>
        </p:blipFill>
        <p:spPr>
          <a:xfrm>
            <a:off x="6712004" y="1003175"/>
            <a:ext cx="4120838" cy="447917"/>
          </a:xfrm>
          <a:prstGeom prst="rect">
            <a:avLst/>
          </a:prstGeom>
        </p:spPr>
      </p:pic>
      <p:sp>
        <p:nvSpPr>
          <p:cNvPr id="9" name="ZoneTexte 8"/>
          <p:cNvSpPr txBox="1"/>
          <p:nvPr/>
        </p:nvSpPr>
        <p:spPr>
          <a:xfrm>
            <a:off x="9909110" y="242596"/>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pic>
        <p:nvPicPr>
          <p:cNvPr id="10" name="Image 9"/>
          <p:cNvPicPr>
            <a:picLocks noChangeAspect="1"/>
          </p:cNvPicPr>
          <p:nvPr/>
        </p:nvPicPr>
        <p:blipFill>
          <a:blip r:embed="rId5"/>
          <a:stretch>
            <a:fillRect/>
          </a:stretch>
        </p:blipFill>
        <p:spPr>
          <a:xfrm>
            <a:off x="440372" y="229515"/>
            <a:ext cx="2223247" cy="502024"/>
          </a:xfrm>
          <a:prstGeom prst="rect">
            <a:avLst/>
          </a:prstGeom>
          <a:ln w="38100">
            <a:solidFill>
              <a:srgbClr val="C00000"/>
            </a:solidFill>
          </a:ln>
        </p:spPr>
      </p:pic>
    </p:spTree>
    <p:extLst>
      <p:ext uri="{BB962C8B-B14F-4D97-AF65-F5344CB8AC3E}">
        <p14:creationId xmlns:p14="http://schemas.microsoft.com/office/powerpoint/2010/main" val="1429857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sue 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158617"/>
            <a:ext cx="1001421" cy="1361547"/>
          </a:xfrm>
          <a:prstGeom prst="rect">
            <a:avLst/>
          </a:prstGeom>
          <a:noFill/>
          <a:extLst>
            <a:ext uri="{909E8E84-426E-40DD-AFC4-6F175D3DCCD1}">
              <a14:hiddenFill xmlns:a14="http://schemas.microsoft.com/office/drawing/2010/main">
                <a:solidFill>
                  <a:srgbClr val="FFFFFF"/>
                </a:solidFill>
              </a14:hiddenFill>
            </a:ext>
          </a:extLst>
        </p:spPr>
      </p:pic>
      <p:pic>
        <p:nvPicPr>
          <p:cNvPr id="5" name="New picture"/>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681135" y="1707500"/>
            <a:ext cx="5359561" cy="4886276"/>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6" name="Rectangle 11"/>
          <p:cNvSpPr/>
          <p:nvPr>
            <p:custDataLst>
              <p:tags r:id="rId2"/>
            </p:custDataLst>
          </p:nvPr>
        </p:nvSpPr>
        <p:spPr>
          <a:xfrm>
            <a:off x="1523999" y="158618"/>
            <a:ext cx="9672735" cy="1154214"/>
          </a:xfrm>
          <a:prstGeom prst="rect">
            <a:avLst/>
          </a:prstGeom>
          <a:solidFill>
            <a:srgbClr val="D9D9D9"/>
          </a:solidFill>
          <a:ln w="9525" cap="flat" cmpd="sng" algn="ctr">
            <a:noFill/>
            <a:prstDash val="solid"/>
            <a:round/>
            <a:headEnd type="none" w="med" len="med"/>
            <a:tailEnd type="none" w="med" len="med"/>
          </a:ln>
        </p:spPr>
        <p:txBody>
          <a:bodyPr anchor="ctr"/>
          <a:lstStyle/>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From: Predictors of Postoperative Pain and Analgesic </a:t>
            </a:r>
            <a:r>
              <a:rPr kumimoji="0" lang="en-US" sz="1200" b="1" i="0" u="none" strike="noStrike" kern="1200" cap="none" spc="0" normalizeH="0" baseline="0" noProof="0" dirty="0" err="1">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ConsumptionA</a:t>
            </a:r>
            <a:r>
              <a:rPr kumimoji="0" lang="en-US" sz="1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 Qualitative Systematic Review</a:t>
            </a:r>
          </a:p>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1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Anesthesiology. 2009;111(3):657-677. doi:10.1097/ALN.0b013e3181aae87a</a:t>
            </a:r>
            <a:endParaRPr kumimoji="0" lang="en-US" sz="2000" b="1" i="0" u="none" strike="noStrike" kern="1200" cap="none" spc="0" normalizeH="0" baseline="0" noProof="0" dirty="0">
              <a:ln w="9525" cap="flat" cmpd="sng" algn="ctr">
                <a:noFill/>
                <a:prstDash val="solid"/>
                <a:round/>
                <a:headEnd type="none" w="med" len="med"/>
                <a:tailEnd type="none" w="med" len="med"/>
              </a:ln>
              <a:solidFill>
                <a:srgbClr val="FFFFFF"/>
              </a:solidFill>
              <a:effectLst/>
              <a:uLnTx/>
              <a:uFillTx/>
              <a:latin typeface="Arial"/>
              <a:cs typeface="Arial"/>
              <a:sym typeface="Wingdings" charset="2"/>
            </a:endParaRPr>
          </a:p>
          <a:p>
            <a:pPr marL="0" marR="0" lvl="0" indent="0" algn="l" defTabSz="914400" rtl="0" eaLnBrk="1" fontAlgn="base" latinLnBrk="0" hangingPunct="1">
              <a:lnSpc>
                <a:spcPct val="100000"/>
              </a:lnSpc>
              <a:spcBef>
                <a:spcPct val="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kumimoji="0" lang="en-US" sz="1100" b="1" i="0" u="none" strike="noStrike" kern="1200" cap="none" spc="0" normalizeH="0" baseline="0" noProof="0" dirty="0">
              <a:ln w="9525" cap="flat" cmpd="sng" algn="ctr">
                <a:noFill/>
                <a:prstDash val="solid"/>
                <a:round/>
                <a:headEnd type="none" w="med" len="med"/>
                <a:tailEnd type="none" w="med" len="med"/>
              </a:ln>
              <a:solidFill>
                <a:prstClr val="white"/>
              </a:solidFill>
              <a:effectLst/>
              <a:uLnTx/>
              <a:uFillTx/>
              <a:latin typeface="Arial"/>
              <a:cs typeface="Arial"/>
              <a:sym typeface="Wingdings" charset="2"/>
            </a:endParaRPr>
          </a:p>
          <a:p>
            <a:pPr marL="0" marR="0" lvl="0" indent="0" algn="ctr" defTabSz="914400" rtl="0" eaLnBrk="1" fontAlgn="base" latinLnBrk="0" hangingPunct="1">
              <a:lnSpc>
                <a:spcPct val="100000"/>
              </a:lnSpc>
              <a:spcBef>
                <a:spcPct val="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kumimoji="0" lang="en-US" sz="1800" b="0" i="0" u="none" strike="noStrike" kern="1200" cap="none" spc="0" normalizeH="0" baseline="0" noProof="0" dirty="0">
              <a:ln w="9525" cap="flat" cmpd="sng" algn="ctr">
                <a:noFill/>
                <a:prstDash val="solid"/>
                <a:round/>
                <a:headEnd type="none" w="med" len="med"/>
                <a:tailEnd type="none" w="med" len="med"/>
              </a:ln>
              <a:solidFill>
                <a:prstClr val="white"/>
              </a:solidFill>
              <a:effectLst/>
              <a:uLnTx/>
              <a:uFillTx/>
              <a:latin typeface="Arial"/>
              <a:cs typeface="Arial"/>
              <a:sym typeface="Wingdings" charset="2"/>
            </a:endParaRPr>
          </a:p>
        </p:txBody>
      </p:sp>
      <p:pic>
        <p:nvPicPr>
          <p:cNvPr id="7" name="New picture"/>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6214188" y="1707500"/>
            <a:ext cx="5456459" cy="488627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040696" y="1351681"/>
            <a:ext cx="587449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analgesic consumption</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1150988" y="1340889"/>
            <a:ext cx="498643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pain intensity</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Ellipse 8"/>
          <p:cNvSpPr/>
          <p:nvPr/>
        </p:nvSpPr>
        <p:spPr>
          <a:xfrm>
            <a:off x="1987423" y="2705877"/>
            <a:ext cx="562946" cy="7744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p:cNvSpPr/>
          <p:nvPr/>
        </p:nvSpPr>
        <p:spPr>
          <a:xfrm>
            <a:off x="6522095" y="2547256"/>
            <a:ext cx="562946" cy="8957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5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89479" y="316783"/>
            <a:ext cx="6230585" cy="1801266"/>
          </a:xfrm>
          <a:prstGeom prst="rect">
            <a:avLst/>
          </a:prstGeom>
          <a:solidFill>
            <a:schemeClr val="accent1">
              <a:lumMod val="20000"/>
              <a:lumOff val="80000"/>
            </a:schemeClr>
          </a:solidFill>
        </p:spPr>
      </p:pic>
      <p:pic>
        <p:nvPicPr>
          <p:cNvPr id="3" name="Image 2"/>
          <p:cNvPicPr>
            <a:picLocks noChangeAspect="1"/>
          </p:cNvPicPr>
          <p:nvPr/>
        </p:nvPicPr>
        <p:blipFill>
          <a:blip r:embed="rId3"/>
          <a:stretch>
            <a:fillRect/>
          </a:stretch>
        </p:blipFill>
        <p:spPr>
          <a:xfrm>
            <a:off x="166124" y="394814"/>
            <a:ext cx="2043953" cy="600635"/>
          </a:xfrm>
          <a:prstGeom prst="rect">
            <a:avLst/>
          </a:prstGeom>
        </p:spPr>
      </p:pic>
      <p:sp>
        <p:nvSpPr>
          <p:cNvPr id="4" name="ZoneTexte 3"/>
          <p:cNvSpPr txBox="1"/>
          <p:nvPr/>
        </p:nvSpPr>
        <p:spPr>
          <a:xfrm>
            <a:off x="597159" y="995449"/>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
        <p:nvSpPr>
          <p:cNvPr id="5" name="ZoneTexte 4"/>
          <p:cNvSpPr txBox="1"/>
          <p:nvPr/>
        </p:nvSpPr>
        <p:spPr>
          <a:xfrm>
            <a:off x="9442580" y="634482"/>
            <a:ext cx="15846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53362 patients</a:t>
            </a:r>
          </a:p>
        </p:txBody>
      </p:sp>
      <p:pic>
        <p:nvPicPr>
          <p:cNvPr id="6" name="Image 5"/>
          <p:cNvPicPr>
            <a:picLocks noChangeAspect="1"/>
          </p:cNvPicPr>
          <p:nvPr/>
        </p:nvPicPr>
        <p:blipFill>
          <a:blip r:embed="rId4"/>
          <a:stretch>
            <a:fillRect/>
          </a:stretch>
        </p:blipFill>
        <p:spPr>
          <a:xfrm>
            <a:off x="2544900" y="2148507"/>
            <a:ext cx="6431149" cy="4681499"/>
          </a:xfrm>
          <a:prstGeom prst="rect">
            <a:avLst/>
          </a:prstGeom>
        </p:spPr>
      </p:pic>
      <p:sp>
        <p:nvSpPr>
          <p:cNvPr id="7" name="Rectangle à coins arrondis 6"/>
          <p:cNvSpPr/>
          <p:nvPr/>
        </p:nvSpPr>
        <p:spPr>
          <a:xfrm>
            <a:off x="2575249" y="3144416"/>
            <a:ext cx="6344815" cy="106368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p:cNvSpPr txBox="1"/>
          <p:nvPr/>
        </p:nvSpPr>
        <p:spPr>
          <a:xfrm>
            <a:off x="820694" y="3275044"/>
            <a:ext cx="1111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14 études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20 études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9 études </a:t>
            </a:r>
          </a:p>
        </p:txBody>
      </p:sp>
      <p:sp>
        <p:nvSpPr>
          <p:cNvPr id="9" name="ZoneTexte 8"/>
          <p:cNvSpPr txBox="1"/>
          <p:nvPr/>
        </p:nvSpPr>
        <p:spPr>
          <a:xfrm>
            <a:off x="8978753" y="3278151"/>
            <a:ext cx="29437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P&lt; 0.001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cut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-off ≤ 31 to &gt; 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 &lt; 0.001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 = 0.005 </a:t>
            </a:r>
          </a:p>
        </p:txBody>
      </p:sp>
    </p:spTree>
    <p:extLst>
      <p:ext uri="{BB962C8B-B14F-4D97-AF65-F5344CB8AC3E}">
        <p14:creationId xmlns:p14="http://schemas.microsoft.com/office/powerpoint/2010/main" val="389542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51"/>
            <a:ext cx="12192000" cy="6877851"/>
          </a:xfrm>
          <a:prstGeom prst="rect">
            <a:avLst/>
          </a:prstGeom>
        </p:spPr>
      </p:pic>
      <p:sp>
        <p:nvSpPr>
          <p:cNvPr id="4" name="ZoneTexte 3"/>
          <p:cNvSpPr txBox="1"/>
          <p:nvPr/>
        </p:nvSpPr>
        <p:spPr>
          <a:xfrm>
            <a:off x="676275" y="807720"/>
            <a:ext cx="11016670" cy="646331"/>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FF00"/>
                </a:solidFill>
                <a:effectLst/>
                <a:uLnTx/>
                <a:uFillTx/>
                <a:latin typeface="Arial"/>
                <a:ea typeface="+mn-ea"/>
                <a:cs typeface="Arial"/>
              </a:rPr>
              <a:t>Vulnérabilité et douleur chronique postopératoire</a:t>
            </a:r>
          </a:p>
        </p:txBody>
      </p:sp>
    </p:spTree>
    <p:extLst>
      <p:ext uri="{BB962C8B-B14F-4D97-AF65-F5344CB8AC3E}">
        <p14:creationId xmlns:p14="http://schemas.microsoft.com/office/powerpoint/2010/main" val="1689666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71397" y="115852"/>
            <a:ext cx="881542" cy="1175389"/>
          </a:xfrm>
          <a:prstGeom prst="rect">
            <a:avLst/>
          </a:prstGeom>
        </p:spPr>
      </p:pic>
      <p:pic>
        <p:nvPicPr>
          <p:cNvPr id="4" name="Image 3"/>
          <p:cNvPicPr>
            <a:picLocks noChangeAspect="1"/>
          </p:cNvPicPr>
          <p:nvPr/>
        </p:nvPicPr>
        <p:blipFill>
          <a:blip r:embed="rId3"/>
          <a:stretch>
            <a:fillRect/>
          </a:stretch>
        </p:blipFill>
        <p:spPr>
          <a:xfrm>
            <a:off x="9416414" y="230338"/>
            <a:ext cx="2223247" cy="313765"/>
          </a:xfrm>
          <a:prstGeom prst="rect">
            <a:avLst/>
          </a:prstGeom>
        </p:spPr>
      </p:pic>
      <p:pic>
        <p:nvPicPr>
          <p:cNvPr id="5" name="Image 4"/>
          <p:cNvPicPr>
            <a:picLocks noChangeAspect="1"/>
          </p:cNvPicPr>
          <p:nvPr/>
        </p:nvPicPr>
        <p:blipFill>
          <a:blip r:embed="rId4"/>
          <a:stretch>
            <a:fillRect/>
          </a:stretch>
        </p:blipFill>
        <p:spPr>
          <a:xfrm>
            <a:off x="550502" y="1194318"/>
            <a:ext cx="4374119" cy="5119339"/>
          </a:xfrm>
          <a:prstGeom prst="rect">
            <a:avLst/>
          </a:prstGeom>
        </p:spPr>
      </p:pic>
      <p:pic>
        <p:nvPicPr>
          <p:cNvPr id="6" name="Image 5"/>
          <p:cNvPicPr>
            <a:picLocks noChangeAspect="1"/>
          </p:cNvPicPr>
          <p:nvPr/>
        </p:nvPicPr>
        <p:blipFill>
          <a:blip r:embed="rId5"/>
          <a:stretch>
            <a:fillRect/>
          </a:stretch>
        </p:blipFill>
        <p:spPr>
          <a:xfrm>
            <a:off x="5551714" y="768639"/>
            <a:ext cx="6139545" cy="5964895"/>
          </a:xfrm>
          <a:prstGeom prst="rect">
            <a:avLst/>
          </a:prstGeom>
        </p:spPr>
      </p:pic>
      <p:pic>
        <p:nvPicPr>
          <p:cNvPr id="7" name="Image 6"/>
          <p:cNvPicPr>
            <a:picLocks noChangeAspect="1"/>
          </p:cNvPicPr>
          <p:nvPr/>
        </p:nvPicPr>
        <p:blipFill>
          <a:blip r:embed="rId6"/>
          <a:stretch>
            <a:fillRect/>
          </a:stretch>
        </p:blipFill>
        <p:spPr>
          <a:xfrm>
            <a:off x="1847460" y="97193"/>
            <a:ext cx="4245429" cy="867933"/>
          </a:xfrm>
          <a:prstGeom prst="rect">
            <a:avLst/>
          </a:prstGeom>
        </p:spPr>
      </p:pic>
      <p:sp>
        <p:nvSpPr>
          <p:cNvPr id="8" name="Flèche droite 7"/>
          <p:cNvSpPr/>
          <p:nvPr/>
        </p:nvSpPr>
        <p:spPr>
          <a:xfrm>
            <a:off x="233265" y="3498591"/>
            <a:ext cx="494523" cy="26125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ZoneTexte 2"/>
          <p:cNvSpPr txBox="1"/>
          <p:nvPr/>
        </p:nvSpPr>
        <p:spPr>
          <a:xfrm>
            <a:off x="11056776" y="768639"/>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2013</a:t>
            </a:r>
          </a:p>
        </p:txBody>
      </p:sp>
      <p:sp>
        <p:nvSpPr>
          <p:cNvPr id="11" name="Flèche droite 7">
            <a:extLst>
              <a:ext uri="{FF2B5EF4-FFF2-40B4-BE49-F238E27FC236}">
                <a16:creationId xmlns:a16="http://schemas.microsoft.com/office/drawing/2014/main" id="{3ECDA2F3-A207-45AC-A8B4-50C15C262352}"/>
              </a:ext>
            </a:extLst>
          </p:cNvPr>
          <p:cNvSpPr/>
          <p:nvPr/>
        </p:nvSpPr>
        <p:spPr>
          <a:xfrm>
            <a:off x="223740" y="5184516"/>
            <a:ext cx="494523" cy="26125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èche droite 7">
            <a:extLst>
              <a:ext uri="{FF2B5EF4-FFF2-40B4-BE49-F238E27FC236}">
                <a16:creationId xmlns:a16="http://schemas.microsoft.com/office/drawing/2014/main" id="{4ACCB3D6-9EFC-4B1E-92EC-6BE255561741}"/>
              </a:ext>
            </a:extLst>
          </p:cNvPr>
          <p:cNvSpPr/>
          <p:nvPr/>
        </p:nvSpPr>
        <p:spPr>
          <a:xfrm>
            <a:off x="261840" y="1898391"/>
            <a:ext cx="494523" cy="26125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656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AB0663F-0593-41CA-ACA2-DA5FBFE14389}"/>
              </a:ext>
            </a:extLst>
          </p:cNvPr>
          <p:cNvPicPr>
            <a:picLocks noChangeAspect="1"/>
          </p:cNvPicPr>
          <p:nvPr/>
        </p:nvPicPr>
        <p:blipFill>
          <a:blip r:embed="rId2"/>
          <a:stretch>
            <a:fillRect/>
          </a:stretch>
        </p:blipFill>
        <p:spPr>
          <a:xfrm>
            <a:off x="57439" y="129640"/>
            <a:ext cx="2049413" cy="913194"/>
          </a:xfrm>
          <a:prstGeom prst="rect">
            <a:avLst/>
          </a:prstGeom>
        </p:spPr>
      </p:pic>
      <p:pic>
        <p:nvPicPr>
          <p:cNvPr id="3" name="Image 2">
            <a:extLst>
              <a:ext uri="{FF2B5EF4-FFF2-40B4-BE49-F238E27FC236}">
                <a16:creationId xmlns:a16="http://schemas.microsoft.com/office/drawing/2014/main" id="{62C0DCAA-A9F2-405E-B6DC-646FC1BD10AC}"/>
              </a:ext>
            </a:extLst>
          </p:cNvPr>
          <p:cNvPicPr>
            <a:picLocks noChangeAspect="1"/>
          </p:cNvPicPr>
          <p:nvPr/>
        </p:nvPicPr>
        <p:blipFill>
          <a:blip r:embed="rId3"/>
          <a:stretch>
            <a:fillRect/>
          </a:stretch>
        </p:blipFill>
        <p:spPr>
          <a:xfrm>
            <a:off x="5612063" y="90163"/>
            <a:ext cx="6468624" cy="1689475"/>
          </a:xfrm>
          <a:prstGeom prst="rect">
            <a:avLst/>
          </a:prstGeom>
          <a:ln>
            <a:solidFill>
              <a:srgbClr val="0000CC"/>
            </a:solidFill>
          </a:ln>
        </p:spPr>
      </p:pic>
      <p:pic>
        <p:nvPicPr>
          <p:cNvPr id="4" name="Image 3">
            <a:extLst>
              <a:ext uri="{FF2B5EF4-FFF2-40B4-BE49-F238E27FC236}">
                <a16:creationId xmlns:a16="http://schemas.microsoft.com/office/drawing/2014/main" id="{C38A3FBF-4010-42DC-8AA8-7163796F7AB8}"/>
              </a:ext>
            </a:extLst>
          </p:cNvPr>
          <p:cNvPicPr>
            <a:picLocks noChangeAspect="1"/>
          </p:cNvPicPr>
          <p:nvPr/>
        </p:nvPicPr>
        <p:blipFill>
          <a:blip r:embed="rId4"/>
          <a:stretch>
            <a:fillRect/>
          </a:stretch>
        </p:blipFill>
        <p:spPr>
          <a:xfrm>
            <a:off x="372966" y="2818679"/>
            <a:ext cx="11553375" cy="4057450"/>
          </a:xfrm>
          <a:prstGeom prst="rect">
            <a:avLst/>
          </a:prstGeom>
        </p:spPr>
      </p:pic>
      <p:pic>
        <p:nvPicPr>
          <p:cNvPr id="5" name="Image 4">
            <a:extLst>
              <a:ext uri="{FF2B5EF4-FFF2-40B4-BE49-F238E27FC236}">
                <a16:creationId xmlns:a16="http://schemas.microsoft.com/office/drawing/2014/main" id="{D42F11EE-10D1-4334-B25F-4F99F995984D}"/>
              </a:ext>
            </a:extLst>
          </p:cNvPr>
          <p:cNvPicPr>
            <a:picLocks noChangeAspect="1"/>
          </p:cNvPicPr>
          <p:nvPr/>
        </p:nvPicPr>
        <p:blipFill>
          <a:blip r:embed="rId5"/>
          <a:stretch>
            <a:fillRect/>
          </a:stretch>
        </p:blipFill>
        <p:spPr>
          <a:xfrm>
            <a:off x="8994673" y="417563"/>
            <a:ext cx="3065815" cy="515887"/>
          </a:xfrm>
          <a:prstGeom prst="rect">
            <a:avLst/>
          </a:prstGeom>
        </p:spPr>
      </p:pic>
      <p:sp>
        <p:nvSpPr>
          <p:cNvPr id="6" name="Rectangle 5">
            <a:extLst>
              <a:ext uri="{FF2B5EF4-FFF2-40B4-BE49-F238E27FC236}">
                <a16:creationId xmlns:a16="http://schemas.microsoft.com/office/drawing/2014/main" id="{CE6710D0-CB5A-4AF4-A13C-DF56C8FB4547}"/>
              </a:ext>
            </a:extLst>
          </p:cNvPr>
          <p:cNvSpPr/>
          <p:nvPr/>
        </p:nvSpPr>
        <p:spPr>
          <a:xfrm>
            <a:off x="6096000" y="3105150"/>
            <a:ext cx="2045109" cy="3362325"/>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375E93D-D5BB-4A30-A38D-8870798D8B31}"/>
              </a:ext>
            </a:extLst>
          </p:cNvPr>
          <p:cNvSpPr/>
          <p:nvPr/>
        </p:nvSpPr>
        <p:spPr>
          <a:xfrm>
            <a:off x="133761" y="1139309"/>
            <a:ext cx="4596130" cy="923330"/>
          </a:xfrm>
          <a:prstGeom prst="rect">
            <a:avLst/>
          </a:prstGeom>
        </p:spPr>
        <p:txBody>
          <a:bodyPr wrap="none">
            <a:spAutoFit/>
          </a:bodyPr>
          <a:lstStyle/>
          <a:p>
            <a:r>
              <a:rPr lang="fr-FR" dirty="0">
                <a:latin typeface="Times New Roman" panose="02020603050405020304" pitchFamily="18" charset="0"/>
                <a:cs typeface="Times New Roman" panose="02020603050405020304" pitchFamily="18" charset="0"/>
              </a:rPr>
              <a:t>CPSP: </a:t>
            </a:r>
            <a:r>
              <a:rPr lang="fr-FR" b="1" dirty="0">
                <a:latin typeface="Times New Roman" panose="02020603050405020304" pitchFamily="18" charset="0"/>
                <a:cs typeface="Times New Roman" panose="02020603050405020304" pitchFamily="18" charset="0"/>
              </a:rPr>
              <a:t>16.2% </a:t>
            </a:r>
            <a:r>
              <a:rPr lang="fr-FR" dirty="0">
                <a:latin typeface="Times New Roman" panose="02020603050405020304" pitchFamily="18" charset="0"/>
                <a:cs typeface="Times New Roman" panose="02020603050405020304" pitchFamily="18" charset="0"/>
              </a:rPr>
              <a:t>for </a:t>
            </a:r>
            <a:r>
              <a:rPr lang="fr-FR" dirty="0" err="1">
                <a:latin typeface="Times New Roman" panose="02020603050405020304" pitchFamily="18" charset="0"/>
                <a:cs typeface="Times New Roman" panose="02020603050405020304" pitchFamily="18" charset="0"/>
              </a:rPr>
              <a:t>endometriosis</a:t>
            </a:r>
            <a:endParaRPr lang="fr-FR"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Sites of chronic postsurgical pain: abdomen</a:t>
            </a:r>
          </a:p>
          <a:p>
            <a:r>
              <a:rPr lang="en-US" dirty="0"/>
              <a:t>The frequency of pre-operative pain: </a:t>
            </a:r>
            <a:r>
              <a:rPr lang="en-US" b="1" dirty="0"/>
              <a:t>65.6%</a:t>
            </a:r>
            <a:endParaRPr lang="fr-FR"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F94919C-E12B-4B4F-AFC6-283831F5DFA8}"/>
              </a:ext>
            </a:extLst>
          </p:cNvPr>
          <p:cNvSpPr/>
          <p:nvPr/>
        </p:nvSpPr>
        <p:spPr>
          <a:xfrm>
            <a:off x="4733925" y="1880711"/>
            <a:ext cx="6983663" cy="923330"/>
          </a:xfrm>
          <a:prstGeom prst="rect">
            <a:avLst/>
          </a:prstGeom>
        </p:spPr>
        <p:txBody>
          <a:bodyPr wrap="square">
            <a:spAutoFit/>
          </a:bodyPr>
          <a:lstStyle/>
          <a:p>
            <a:r>
              <a:rPr lang="fr-FR" b="1" dirty="0">
                <a:solidFill>
                  <a:srgbClr val="0000CC"/>
                </a:solidFill>
                <a:latin typeface="Times New Roman" panose="02020603050405020304" pitchFamily="18" charset="0"/>
                <a:cs typeface="Times New Roman" panose="02020603050405020304" pitchFamily="18" charset="0"/>
              </a:rPr>
              <a:t>Pre-</a:t>
            </a:r>
            <a:r>
              <a:rPr lang="fr-FR" b="1" dirty="0" err="1">
                <a:solidFill>
                  <a:srgbClr val="0000CC"/>
                </a:solidFill>
                <a:latin typeface="Times New Roman" panose="02020603050405020304" pitchFamily="18" charset="0"/>
                <a:cs typeface="Times New Roman" panose="02020603050405020304" pitchFamily="18" charset="0"/>
              </a:rPr>
              <a:t>operative</a:t>
            </a:r>
            <a:r>
              <a:rPr lang="fr-FR" b="1" dirty="0">
                <a:solidFill>
                  <a:srgbClr val="0000CC"/>
                </a:solidFill>
                <a:latin typeface="Times New Roman" panose="02020603050405020304" pitchFamily="18" charset="0"/>
                <a:cs typeface="Times New Roman" panose="02020603050405020304" pitchFamily="18" charset="0"/>
              </a:rPr>
              <a:t> </a:t>
            </a:r>
            <a:r>
              <a:rPr lang="fr-FR" b="1" dirty="0" err="1">
                <a:solidFill>
                  <a:srgbClr val="0000CC"/>
                </a:solidFill>
                <a:latin typeface="Times New Roman" panose="02020603050405020304" pitchFamily="18" charset="0"/>
                <a:cs typeface="Times New Roman" panose="02020603050405020304" pitchFamily="18" charset="0"/>
              </a:rPr>
              <a:t>depression</a:t>
            </a:r>
            <a:r>
              <a:rPr lang="fr-FR" b="1" dirty="0">
                <a:solidFill>
                  <a:srgbClr val="0000CC"/>
                </a:solidFill>
                <a:latin typeface="Times New Roman" panose="02020603050405020304" pitchFamily="18" charset="0"/>
                <a:cs typeface="Times New Roman" panose="02020603050405020304" pitchFamily="18" charset="0"/>
              </a:rPr>
              <a:t> score</a:t>
            </a:r>
            <a:r>
              <a:rPr lang="fr-FR" dirty="0">
                <a:solidFill>
                  <a:srgbClr val="0000CC"/>
                </a:solidFill>
                <a:latin typeface="Times New Roman" panose="02020603050405020304" pitchFamily="18" charset="0"/>
                <a:cs typeface="Times New Roman" panose="02020603050405020304" pitchFamily="18" charset="0"/>
              </a:rPr>
              <a:t> in the HADS questionnaire </a:t>
            </a:r>
            <a:r>
              <a:rPr lang="en-US" dirty="0">
                <a:solidFill>
                  <a:srgbClr val="0000CC"/>
                </a:solidFill>
                <a:latin typeface="Times New Roman" panose="02020603050405020304" pitchFamily="18" charset="0"/>
                <a:cs typeface="Times New Roman" panose="02020603050405020304" pitchFamily="18" charset="0"/>
              </a:rPr>
              <a:t>(OR 1.14, 95% CI 1.03 to 1.26) and </a:t>
            </a:r>
            <a:r>
              <a:rPr lang="en-US" b="1" dirty="0">
                <a:solidFill>
                  <a:srgbClr val="0000CC"/>
                </a:solidFill>
                <a:latin typeface="Times New Roman" panose="02020603050405020304" pitchFamily="18" charset="0"/>
                <a:cs typeface="Times New Roman" panose="02020603050405020304" pitchFamily="18" charset="0"/>
              </a:rPr>
              <a:t>average pain at POD7 </a:t>
            </a:r>
            <a:r>
              <a:rPr lang="en-US" dirty="0">
                <a:solidFill>
                  <a:srgbClr val="0000CC"/>
                </a:solidFill>
                <a:latin typeface="Times New Roman" panose="02020603050405020304" pitchFamily="18" charset="0"/>
                <a:cs typeface="Times New Roman" panose="02020603050405020304" pitchFamily="18" charset="0"/>
              </a:rPr>
              <a:t>(OR 1.51, 95% CI 1.08 to 2.09) were associated </a:t>
            </a:r>
            <a:r>
              <a:rPr lang="fr-FR" dirty="0" err="1">
                <a:solidFill>
                  <a:srgbClr val="0000CC"/>
                </a:solidFill>
                <a:latin typeface="Times New Roman" panose="02020603050405020304" pitchFamily="18" charset="0"/>
                <a:cs typeface="Times New Roman" panose="02020603050405020304" pitchFamily="18" charset="0"/>
              </a:rPr>
              <a:t>with</a:t>
            </a:r>
            <a:r>
              <a:rPr lang="fr-FR" dirty="0">
                <a:solidFill>
                  <a:srgbClr val="0000CC"/>
                </a:solidFill>
                <a:latin typeface="Times New Roman" panose="02020603050405020304" pitchFamily="18" charset="0"/>
                <a:cs typeface="Times New Roman" panose="02020603050405020304" pitchFamily="18" charset="0"/>
              </a:rPr>
              <a:t> </a:t>
            </a:r>
            <a:r>
              <a:rPr lang="fr-FR" dirty="0" err="1">
                <a:solidFill>
                  <a:srgbClr val="0000CC"/>
                </a:solidFill>
                <a:latin typeface="Times New Roman" panose="02020603050405020304" pitchFamily="18" charset="0"/>
                <a:cs typeface="Times New Roman" panose="02020603050405020304" pitchFamily="18" charset="0"/>
              </a:rPr>
              <a:t>increased</a:t>
            </a:r>
            <a:r>
              <a:rPr lang="fr-FR" dirty="0">
                <a:solidFill>
                  <a:srgbClr val="0000CC"/>
                </a:solidFill>
                <a:latin typeface="Times New Roman" panose="02020603050405020304" pitchFamily="18" charset="0"/>
                <a:cs typeface="Times New Roman" panose="02020603050405020304" pitchFamily="18" charset="0"/>
              </a:rPr>
              <a:t> CPSP incidence.</a:t>
            </a:r>
          </a:p>
        </p:txBody>
      </p:sp>
    </p:spTree>
    <p:extLst>
      <p:ext uri="{BB962C8B-B14F-4D97-AF65-F5344CB8AC3E}">
        <p14:creationId xmlns:p14="http://schemas.microsoft.com/office/powerpoint/2010/main" val="741118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6F82560-8429-4FF3-99B4-B3EA23EDFB6C}"/>
              </a:ext>
            </a:extLst>
          </p:cNvPr>
          <p:cNvPicPr>
            <a:picLocks noChangeAspect="1"/>
          </p:cNvPicPr>
          <p:nvPr/>
        </p:nvPicPr>
        <p:blipFill>
          <a:blip r:embed="rId2"/>
          <a:stretch>
            <a:fillRect/>
          </a:stretch>
        </p:blipFill>
        <p:spPr>
          <a:xfrm>
            <a:off x="172312" y="1138404"/>
            <a:ext cx="5550062" cy="5527868"/>
          </a:xfrm>
          <a:prstGeom prst="rect">
            <a:avLst/>
          </a:prstGeom>
        </p:spPr>
      </p:pic>
      <p:pic>
        <p:nvPicPr>
          <p:cNvPr id="3" name="Image 2">
            <a:extLst>
              <a:ext uri="{FF2B5EF4-FFF2-40B4-BE49-F238E27FC236}">
                <a16:creationId xmlns:a16="http://schemas.microsoft.com/office/drawing/2014/main" id="{7B89D05E-7CE5-4E34-9024-720B9B7CF9F7}"/>
              </a:ext>
            </a:extLst>
          </p:cNvPr>
          <p:cNvPicPr>
            <a:picLocks noChangeAspect="1"/>
          </p:cNvPicPr>
          <p:nvPr/>
        </p:nvPicPr>
        <p:blipFill>
          <a:blip r:embed="rId3"/>
          <a:stretch>
            <a:fillRect/>
          </a:stretch>
        </p:blipFill>
        <p:spPr>
          <a:xfrm>
            <a:off x="5732380" y="1828801"/>
            <a:ext cx="6333736" cy="4080388"/>
          </a:xfrm>
          <a:prstGeom prst="rect">
            <a:avLst/>
          </a:prstGeom>
        </p:spPr>
      </p:pic>
      <p:pic>
        <p:nvPicPr>
          <p:cNvPr id="4" name="Image 3">
            <a:extLst>
              <a:ext uri="{FF2B5EF4-FFF2-40B4-BE49-F238E27FC236}">
                <a16:creationId xmlns:a16="http://schemas.microsoft.com/office/drawing/2014/main" id="{41779647-E9AB-4E46-BE00-C73EC76D254A}"/>
              </a:ext>
            </a:extLst>
          </p:cNvPr>
          <p:cNvPicPr>
            <a:picLocks noChangeAspect="1"/>
          </p:cNvPicPr>
          <p:nvPr/>
        </p:nvPicPr>
        <p:blipFill>
          <a:blip r:embed="rId4"/>
          <a:stretch>
            <a:fillRect/>
          </a:stretch>
        </p:blipFill>
        <p:spPr>
          <a:xfrm>
            <a:off x="7558594" y="6096013"/>
            <a:ext cx="3256430" cy="493203"/>
          </a:xfrm>
          <a:prstGeom prst="rect">
            <a:avLst/>
          </a:prstGeom>
        </p:spPr>
      </p:pic>
      <p:pic>
        <p:nvPicPr>
          <p:cNvPr id="5" name="Image 4">
            <a:extLst>
              <a:ext uri="{FF2B5EF4-FFF2-40B4-BE49-F238E27FC236}">
                <a16:creationId xmlns:a16="http://schemas.microsoft.com/office/drawing/2014/main" id="{F19FABC4-953A-49B4-956D-D541F1537233}"/>
              </a:ext>
            </a:extLst>
          </p:cNvPr>
          <p:cNvPicPr>
            <a:picLocks noChangeAspect="1"/>
          </p:cNvPicPr>
          <p:nvPr/>
        </p:nvPicPr>
        <p:blipFill>
          <a:blip r:embed="rId5"/>
          <a:stretch>
            <a:fillRect/>
          </a:stretch>
        </p:blipFill>
        <p:spPr>
          <a:xfrm>
            <a:off x="314614" y="148690"/>
            <a:ext cx="2049413" cy="913194"/>
          </a:xfrm>
          <a:prstGeom prst="rect">
            <a:avLst/>
          </a:prstGeom>
        </p:spPr>
      </p:pic>
      <p:sp>
        <p:nvSpPr>
          <p:cNvPr id="6" name="Ellipse 5">
            <a:extLst>
              <a:ext uri="{FF2B5EF4-FFF2-40B4-BE49-F238E27FC236}">
                <a16:creationId xmlns:a16="http://schemas.microsoft.com/office/drawing/2014/main" id="{B2F4A072-E0D6-4BA4-A198-FD974A742ABF}"/>
              </a:ext>
            </a:extLst>
          </p:cNvPr>
          <p:cNvSpPr/>
          <p:nvPr/>
        </p:nvSpPr>
        <p:spPr>
          <a:xfrm>
            <a:off x="2714625" y="942975"/>
            <a:ext cx="3514725" cy="3267075"/>
          </a:xfrm>
          <a:prstGeom prst="ellipse">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52458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28594" y="681139"/>
            <a:ext cx="9289531" cy="1323439"/>
          </a:xfrm>
          <a:prstGeom prst="rect">
            <a:avLst/>
          </a:prstGeom>
          <a:noFill/>
        </p:spPr>
        <p:txBody>
          <a:bodyPr wrap="none" rtlCol="0">
            <a:spAutoFit/>
          </a:bodyPr>
          <a:lstStyle/>
          <a:p>
            <a:r>
              <a:rPr lang="fr-FR" sz="4000" b="1" dirty="0">
                <a:solidFill>
                  <a:srgbClr val="0000CC"/>
                </a:solidFill>
              </a:rPr>
              <a:t>Dépistage des patients les plus vulnérables</a:t>
            </a:r>
          </a:p>
          <a:p>
            <a:r>
              <a:rPr lang="fr-FR" sz="4000" b="1" dirty="0">
                <a:solidFill>
                  <a:srgbClr val="0000CC"/>
                </a:solidFill>
              </a:rPr>
              <a:t>dès la consultation de chirurgie et la CPA </a:t>
            </a:r>
          </a:p>
        </p:txBody>
      </p:sp>
      <p:sp>
        <p:nvSpPr>
          <p:cNvPr id="3" name="ZoneTexte 2"/>
          <p:cNvSpPr txBox="1"/>
          <p:nvPr/>
        </p:nvSpPr>
        <p:spPr>
          <a:xfrm>
            <a:off x="219075" y="2419935"/>
            <a:ext cx="12067018" cy="3724096"/>
          </a:xfrm>
          <a:prstGeom prst="rect">
            <a:avLst/>
          </a:prstGeom>
          <a:noFill/>
        </p:spPr>
        <p:txBody>
          <a:bodyPr wrap="square" rtlCol="0">
            <a:spAutoFit/>
          </a:bodyPr>
          <a:lstStyle/>
          <a:p>
            <a:pPr marL="571500" indent="-571500">
              <a:buFont typeface="Wingdings" panose="05000000000000000000" pitchFamily="2" charset="2"/>
              <a:buChar char="§"/>
            </a:pPr>
            <a:r>
              <a:rPr lang="fr-FR" sz="3200" dirty="0"/>
              <a:t>Présence d’une douleur préopératoire </a:t>
            </a:r>
            <a:r>
              <a:rPr lang="fr-FR" sz="2000" dirty="0"/>
              <a:t>[</a:t>
            </a:r>
            <a:r>
              <a:rPr lang="fr-FR" sz="2000" dirty="0" err="1">
                <a:solidFill>
                  <a:srgbClr val="0000CC"/>
                </a:solidFill>
              </a:rPr>
              <a:t>Anesthesiology</a:t>
            </a:r>
            <a:r>
              <a:rPr lang="fr-FR" sz="2000" dirty="0">
                <a:solidFill>
                  <a:srgbClr val="0000CC"/>
                </a:solidFill>
              </a:rPr>
              <a:t> 2015; 122: 1123-41</a:t>
            </a:r>
            <a:r>
              <a:rPr lang="fr-FR" sz="2000" dirty="0"/>
              <a:t>] </a:t>
            </a:r>
            <a:endParaRPr lang="fr-FR" sz="3600" dirty="0"/>
          </a:p>
          <a:p>
            <a:pPr marL="571500" indent="-571500">
              <a:buFont typeface="Wingdings" panose="05000000000000000000" pitchFamily="2" charset="2"/>
              <a:buChar char="§"/>
            </a:pPr>
            <a:r>
              <a:rPr lang="fr-FR" sz="3200" dirty="0"/>
              <a:t>Les caractéristiques de la douleur préopératoire </a:t>
            </a:r>
          </a:p>
          <a:p>
            <a:r>
              <a:rPr lang="fr-FR" sz="2000" dirty="0"/>
              <a:t>							          [</a:t>
            </a:r>
            <a:r>
              <a:rPr lang="fr-FR" sz="2000" dirty="0" err="1">
                <a:solidFill>
                  <a:srgbClr val="0000CC"/>
                </a:solidFill>
              </a:rPr>
              <a:t>Anesthesiology</a:t>
            </a:r>
            <a:r>
              <a:rPr lang="fr-FR" sz="2000" dirty="0">
                <a:solidFill>
                  <a:srgbClr val="0000CC"/>
                </a:solidFill>
              </a:rPr>
              <a:t> 2010; 112: 957-69</a:t>
            </a:r>
            <a:r>
              <a:rPr lang="fr-FR" sz="2000" dirty="0"/>
              <a:t>] </a:t>
            </a:r>
          </a:p>
          <a:p>
            <a:pPr marL="571500" indent="-571500">
              <a:buFont typeface="Wingdings" panose="05000000000000000000" pitchFamily="2" charset="2"/>
              <a:buChar char="§"/>
            </a:pPr>
            <a:r>
              <a:rPr lang="fr-FR" sz="3200" dirty="0"/>
              <a:t>Prise d’opioïdes préopératoires              </a:t>
            </a:r>
            <a:r>
              <a:rPr lang="fr-FR" sz="2000" dirty="0"/>
              <a:t>[</a:t>
            </a:r>
            <a:r>
              <a:rPr lang="fr-FR" sz="2000" dirty="0">
                <a:solidFill>
                  <a:srgbClr val="0000CC"/>
                </a:solidFill>
              </a:rPr>
              <a:t>Pain 2009; 143: 65-70</a:t>
            </a:r>
            <a:r>
              <a:rPr lang="fr-FR" sz="2000" dirty="0"/>
              <a:t>] </a:t>
            </a:r>
          </a:p>
          <a:p>
            <a:pPr marL="571500" indent="-571500">
              <a:buFont typeface="Wingdings" panose="05000000000000000000" pitchFamily="2" charset="2"/>
              <a:buChar char="§"/>
            </a:pPr>
            <a:r>
              <a:rPr lang="fr-FR" sz="3200" dirty="0"/>
              <a:t>La vulnérabilité psychologique</a:t>
            </a:r>
            <a:r>
              <a:rPr lang="fr-FR" sz="3600" dirty="0"/>
              <a:t>: </a:t>
            </a:r>
            <a:r>
              <a:rPr lang="fr-FR" sz="2400" dirty="0"/>
              <a:t>Dépression, </a:t>
            </a:r>
            <a:r>
              <a:rPr lang="fr-FR" sz="2400" u="sng" dirty="0"/>
              <a:t>état anxieux </a:t>
            </a:r>
            <a:r>
              <a:rPr lang="fr-FR" sz="2400" dirty="0"/>
              <a:t>et trait anxieux, </a:t>
            </a:r>
          </a:p>
          <a:p>
            <a:r>
              <a:rPr lang="fr-FR" sz="2400" dirty="0"/>
              <a:t>         catastrophisme                       </a:t>
            </a:r>
            <a:r>
              <a:rPr lang="fr-FR" sz="2400" b="1" dirty="0">
                <a:solidFill>
                  <a:srgbClr val="C00000"/>
                </a:solidFill>
              </a:rPr>
              <a:t>Score APAIS dès la CPA    </a:t>
            </a:r>
            <a:r>
              <a:rPr lang="fr-FR" sz="2000" dirty="0"/>
              <a:t>[</a:t>
            </a:r>
            <a:r>
              <a:rPr lang="fr-FR" sz="2000" dirty="0">
                <a:solidFill>
                  <a:srgbClr val="0000CC"/>
                </a:solidFill>
              </a:rPr>
              <a:t>Pain 2021</a:t>
            </a:r>
            <a:r>
              <a:rPr lang="fr-FR" sz="2000" dirty="0"/>
              <a:t>] </a:t>
            </a:r>
          </a:p>
          <a:p>
            <a:pPr marL="571500" indent="-571500">
              <a:buFont typeface="Wingdings" panose="05000000000000000000" pitchFamily="2" charset="2"/>
              <a:buChar char="§"/>
            </a:pPr>
            <a:r>
              <a:rPr lang="fr-FR" sz="3200" dirty="0"/>
              <a:t>Une forme de prédisposition génétique</a:t>
            </a:r>
            <a:r>
              <a:rPr lang="fr-FR" sz="3600" dirty="0"/>
              <a:t>: </a:t>
            </a:r>
            <a:r>
              <a:rPr lang="fr-FR" sz="2400" dirty="0"/>
              <a:t>Polymorphisme des canaux</a:t>
            </a:r>
          </a:p>
          <a:p>
            <a:r>
              <a:rPr lang="fr-FR" sz="2400" dirty="0"/>
              <a:t> 							                     </a:t>
            </a:r>
            <a:r>
              <a:rPr lang="fr-FR" sz="2000" dirty="0"/>
              <a:t>[</a:t>
            </a:r>
            <a:r>
              <a:rPr lang="fr-FR" sz="2000" dirty="0">
                <a:solidFill>
                  <a:srgbClr val="0000CC"/>
                </a:solidFill>
              </a:rPr>
              <a:t>Pain 2018; 159: 583-94</a:t>
            </a:r>
            <a:r>
              <a:rPr lang="fr-FR" sz="2000" dirty="0"/>
              <a:t>] </a:t>
            </a:r>
            <a:r>
              <a:rPr lang="fr-FR" sz="2000" dirty="0">
                <a:solidFill>
                  <a:srgbClr val="0000CC"/>
                </a:solidFill>
              </a:rPr>
              <a:t>   </a:t>
            </a:r>
          </a:p>
        </p:txBody>
      </p:sp>
      <p:pic>
        <p:nvPicPr>
          <p:cNvPr id="7" name="Image 6"/>
          <p:cNvPicPr>
            <a:picLocks noChangeAspect="1"/>
          </p:cNvPicPr>
          <p:nvPr/>
        </p:nvPicPr>
        <p:blipFill>
          <a:blip r:embed="rId2"/>
          <a:stretch>
            <a:fillRect/>
          </a:stretch>
        </p:blipFill>
        <p:spPr>
          <a:xfrm>
            <a:off x="-9331" y="-1"/>
            <a:ext cx="2351315" cy="2507089"/>
          </a:xfrm>
          <a:prstGeom prst="rect">
            <a:avLst/>
          </a:prstGeom>
        </p:spPr>
      </p:pic>
      <p:sp>
        <p:nvSpPr>
          <p:cNvPr id="8" name="Flèche droite 7"/>
          <p:cNvSpPr/>
          <p:nvPr/>
        </p:nvSpPr>
        <p:spPr>
          <a:xfrm>
            <a:off x="3257550" y="4899546"/>
            <a:ext cx="923925" cy="18097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82" y="6158208"/>
            <a:ext cx="2519992" cy="653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1390260" y="6263380"/>
            <a:ext cx="1382110" cy="338554"/>
          </a:xfrm>
          <a:prstGeom prst="rect">
            <a:avLst/>
          </a:prstGeom>
          <a:noFill/>
        </p:spPr>
        <p:txBody>
          <a:bodyPr wrap="none" rtlCol="0">
            <a:spAutoFit/>
          </a:bodyPr>
          <a:lstStyle/>
          <a:p>
            <a:r>
              <a:rPr lang="fr-FR" sz="1600" b="1" dirty="0">
                <a:solidFill>
                  <a:srgbClr val="FF6600"/>
                </a:solidFill>
                <a:effectLst>
                  <a:outerShdw blurRad="38100" dist="38100" dir="2700000" algn="tl">
                    <a:srgbClr val="000000">
                      <a:alpha val="43137"/>
                    </a:srgbClr>
                  </a:outerShdw>
                </a:effectLst>
              </a:rPr>
              <a:t>RFE DPO 2016</a:t>
            </a:r>
          </a:p>
        </p:txBody>
      </p:sp>
    </p:spTree>
    <p:extLst>
      <p:ext uri="{BB962C8B-B14F-4D97-AF65-F5344CB8AC3E}">
        <p14:creationId xmlns:p14="http://schemas.microsoft.com/office/powerpoint/2010/main" val="673644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D9D363-E8B2-49F9-9333-9F9AB7DDC433}"/>
              </a:ext>
            </a:extLst>
          </p:cNvPr>
          <p:cNvSpPr/>
          <p:nvPr/>
        </p:nvSpPr>
        <p:spPr>
          <a:xfrm>
            <a:off x="1685925" y="105460"/>
            <a:ext cx="6791325" cy="707886"/>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Incidence and predictors of persistent pelvic pain following hysterectomy in women with chronic pelvic pain</a:t>
            </a:r>
          </a:p>
        </p:txBody>
      </p:sp>
      <p:pic>
        <p:nvPicPr>
          <p:cNvPr id="6146" name="Picture 2" descr="American Journal of Obstetrics and Gynecology">
            <a:extLst>
              <a:ext uri="{FF2B5EF4-FFF2-40B4-BE49-F238E27FC236}">
                <a16:creationId xmlns:a16="http://schemas.microsoft.com/office/drawing/2014/main" id="{E9641887-4136-4FE8-99C1-EF1027061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28575"/>
            <a:ext cx="1057275" cy="14159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097BE8-F7E5-4515-833D-6860DCE8B06A}"/>
              </a:ext>
            </a:extLst>
          </p:cNvPr>
          <p:cNvSpPr/>
          <p:nvPr/>
        </p:nvSpPr>
        <p:spPr>
          <a:xfrm>
            <a:off x="2331636" y="901184"/>
            <a:ext cx="139371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AdvOTf94803d4"/>
                <a:ea typeface="+mn-ea"/>
                <a:cs typeface="+mn-cs"/>
              </a:rPr>
              <a:t>Sawsan</a:t>
            </a:r>
            <a:r>
              <a:rPr kumimoji="0" lang="fr-FR" sz="1400" b="0" i="0" u="none" strike="noStrike" kern="1200" cap="none" spc="0" normalizeH="0" baseline="0" noProof="0" dirty="0">
                <a:ln>
                  <a:noFill/>
                </a:ln>
                <a:solidFill>
                  <a:prstClr val="black"/>
                </a:solidFill>
                <a:effectLst/>
                <a:uLnTx/>
                <a:uFillTx/>
                <a:latin typeface="AdvOTf94803d4"/>
                <a:ea typeface="+mn-ea"/>
                <a:cs typeface="+mn-cs"/>
              </a:rPr>
              <a:t> As-Sanie</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4A1C0CE9-BF70-4FB6-9268-6FB32F44982F}"/>
              </a:ext>
            </a:extLst>
          </p:cNvPr>
          <p:cNvSpPr/>
          <p:nvPr/>
        </p:nvSpPr>
        <p:spPr>
          <a:xfrm>
            <a:off x="8601075" y="224909"/>
            <a:ext cx="35433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dvHelNeu-BC"/>
                <a:ea typeface="+mn-ea"/>
                <a:cs typeface="+mn-cs"/>
              </a:rPr>
              <a:t>American Journal of Obstetrics </a:t>
            </a:r>
            <a:r>
              <a:rPr kumimoji="0" lang="en-US" sz="1400" b="0" i="0" u="none" strike="noStrike" kern="1200" cap="none" spc="0" normalizeH="0" baseline="0" noProof="0" dirty="0">
                <a:ln>
                  <a:noFill/>
                </a:ln>
                <a:solidFill>
                  <a:prstClr val="black"/>
                </a:solidFill>
                <a:effectLst/>
                <a:uLnTx/>
                <a:uFillTx/>
                <a:latin typeface="AdvPS8EEC"/>
                <a:ea typeface="+mn-ea"/>
                <a:cs typeface="+mn-cs"/>
              </a:rPr>
              <a:t>&amp; </a:t>
            </a:r>
            <a:r>
              <a:rPr kumimoji="0" lang="en-US" sz="1400" b="0" i="0" u="none" strike="noStrike" kern="1200" cap="none" spc="0" normalizeH="0" baseline="0" noProof="0" dirty="0">
                <a:ln>
                  <a:noFill/>
                </a:ln>
                <a:solidFill>
                  <a:prstClr val="black"/>
                </a:solidFill>
                <a:effectLst/>
                <a:uLnTx/>
                <a:uFillTx/>
                <a:latin typeface="AdvHelNeu-BC"/>
                <a:ea typeface="+mn-ea"/>
                <a:cs typeface="+mn-cs"/>
              </a:rPr>
              <a:t>Gynecology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dvHelNeu-Con"/>
                <a:ea typeface="+mn-ea"/>
                <a:cs typeface="+mn-cs"/>
              </a:rPr>
              <a:t>NOVEMBER 2021</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 4">
            <a:extLst>
              <a:ext uri="{FF2B5EF4-FFF2-40B4-BE49-F238E27FC236}">
                <a16:creationId xmlns:a16="http://schemas.microsoft.com/office/drawing/2014/main" id="{DFAC39D8-042D-41FC-934D-B5EE49D73D8E}"/>
              </a:ext>
            </a:extLst>
          </p:cNvPr>
          <p:cNvPicPr>
            <a:picLocks noChangeAspect="1"/>
          </p:cNvPicPr>
          <p:nvPr/>
        </p:nvPicPr>
        <p:blipFill>
          <a:blip r:embed="rId3"/>
          <a:stretch>
            <a:fillRect/>
          </a:stretch>
        </p:blipFill>
        <p:spPr>
          <a:xfrm>
            <a:off x="5657851" y="920234"/>
            <a:ext cx="6248288" cy="5899792"/>
          </a:xfrm>
          <a:prstGeom prst="rect">
            <a:avLst/>
          </a:prstGeom>
        </p:spPr>
      </p:pic>
      <p:pic>
        <p:nvPicPr>
          <p:cNvPr id="6" name="Image 5">
            <a:extLst>
              <a:ext uri="{FF2B5EF4-FFF2-40B4-BE49-F238E27FC236}">
                <a16:creationId xmlns:a16="http://schemas.microsoft.com/office/drawing/2014/main" id="{03B44329-EFC8-4EAD-AB7C-F5033EC888F5}"/>
              </a:ext>
            </a:extLst>
          </p:cNvPr>
          <p:cNvPicPr>
            <a:picLocks noChangeAspect="1"/>
          </p:cNvPicPr>
          <p:nvPr/>
        </p:nvPicPr>
        <p:blipFill>
          <a:blip r:embed="rId4"/>
          <a:stretch>
            <a:fillRect/>
          </a:stretch>
        </p:blipFill>
        <p:spPr>
          <a:xfrm>
            <a:off x="746872" y="1457324"/>
            <a:ext cx="4220416" cy="5412441"/>
          </a:xfrm>
          <a:prstGeom prst="rect">
            <a:avLst/>
          </a:prstGeom>
        </p:spPr>
      </p:pic>
      <p:sp>
        <p:nvSpPr>
          <p:cNvPr id="7" name="Flèche : droite 6">
            <a:extLst>
              <a:ext uri="{FF2B5EF4-FFF2-40B4-BE49-F238E27FC236}">
                <a16:creationId xmlns:a16="http://schemas.microsoft.com/office/drawing/2014/main" id="{72CEE215-2163-46D2-A508-6431C829B60C}"/>
              </a:ext>
            </a:extLst>
          </p:cNvPr>
          <p:cNvSpPr/>
          <p:nvPr/>
        </p:nvSpPr>
        <p:spPr>
          <a:xfrm>
            <a:off x="5372101" y="1444568"/>
            <a:ext cx="285750" cy="26670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èche : droite 8">
            <a:extLst>
              <a:ext uri="{FF2B5EF4-FFF2-40B4-BE49-F238E27FC236}">
                <a16:creationId xmlns:a16="http://schemas.microsoft.com/office/drawing/2014/main" id="{CD2CA25C-2B24-42CC-9340-74608A458C63}"/>
              </a:ext>
            </a:extLst>
          </p:cNvPr>
          <p:cNvSpPr/>
          <p:nvPr/>
        </p:nvSpPr>
        <p:spPr>
          <a:xfrm>
            <a:off x="5372101" y="2892368"/>
            <a:ext cx="285750" cy="26670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èche : droite 9">
            <a:extLst>
              <a:ext uri="{FF2B5EF4-FFF2-40B4-BE49-F238E27FC236}">
                <a16:creationId xmlns:a16="http://schemas.microsoft.com/office/drawing/2014/main" id="{EC23623C-2109-40A3-9C65-C54BF3005274}"/>
              </a:ext>
            </a:extLst>
          </p:cNvPr>
          <p:cNvSpPr/>
          <p:nvPr/>
        </p:nvSpPr>
        <p:spPr>
          <a:xfrm>
            <a:off x="5372101" y="3987743"/>
            <a:ext cx="285750" cy="26670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lèche : droite 10">
            <a:extLst>
              <a:ext uri="{FF2B5EF4-FFF2-40B4-BE49-F238E27FC236}">
                <a16:creationId xmlns:a16="http://schemas.microsoft.com/office/drawing/2014/main" id="{C5FE9FD6-F534-4A90-BDAD-1B747D5B3161}"/>
              </a:ext>
            </a:extLst>
          </p:cNvPr>
          <p:cNvSpPr/>
          <p:nvPr/>
        </p:nvSpPr>
        <p:spPr>
          <a:xfrm>
            <a:off x="5362576" y="5759393"/>
            <a:ext cx="285750" cy="26670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ccolade ouvrante 7">
            <a:extLst>
              <a:ext uri="{FF2B5EF4-FFF2-40B4-BE49-F238E27FC236}">
                <a16:creationId xmlns:a16="http://schemas.microsoft.com/office/drawing/2014/main" id="{7DBB8C07-0BF2-4E6A-9C98-C8799856CE0A}"/>
              </a:ext>
            </a:extLst>
          </p:cNvPr>
          <p:cNvSpPr/>
          <p:nvPr/>
        </p:nvSpPr>
        <p:spPr>
          <a:xfrm>
            <a:off x="5657851" y="5638800"/>
            <a:ext cx="142874" cy="533400"/>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8467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A2A6FB-AB0D-4DA6-86D9-A3573C3DF7E5}"/>
              </a:ext>
            </a:extLst>
          </p:cNvPr>
          <p:cNvSpPr/>
          <p:nvPr/>
        </p:nvSpPr>
        <p:spPr>
          <a:xfrm>
            <a:off x="714375" y="5704612"/>
            <a:ext cx="109728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Younger age and </a:t>
            </a:r>
            <a:r>
              <a:rPr kumimoji="0" lang="en-US" sz="1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catastrophization</a:t>
            </a: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are correlated with persistent pain following surgery for endometriosis. The severity of endometriosis does not predict persistent pain. Further evaluation of psychosocial factors may identify patients who are least likely to benefit from surgeries for endometriosis-associated pelvic pain</a:t>
            </a: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C86D6A7A-8CA5-4019-AC53-C8121D81C1A2}"/>
              </a:ext>
            </a:extLst>
          </p:cNvPr>
          <p:cNvSpPr/>
          <p:nvPr/>
        </p:nvSpPr>
        <p:spPr>
          <a:xfrm>
            <a:off x="1943100" y="457885"/>
            <a:ext cx="10039350" cy="707886"/>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Biopsychosocial correlates of persistent postsurgical pain in women with endometriosis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Carey ET </a:t>
            </a:r>
            <a:r>
              <a:rPr kumimoji="0" lang="en-US" sz="2000" b="1" i="0" u="none" strike="noStrike" kern="1200" cap="none" spc="0" normalizeH="0" baseline="0" noProof="0" dirty="0" err="1">
                <a:ln>
                  <a:noFill/>
                </a:ln>
                <a:solidFill>
                  <a:srgbClr val="212121"/>
                </a:solidFill>
                <a:effectLst/>
                <a:uLnTx/>
                <a:uFillTx/>
                <a:latin typeface="Times New Roman" panose="02020603050405020304" pitchFamily="18" charset="0"/>
                <a:ea typeface="+mn-ea"/>
                <a:cs typeface="Times New Roman" panose="02020603050405020304" pitchFamily="18" charset="0"/>
              </a:rPr>
              <a:t>et</a:t>
            </a:r>
            <a:r>
              <a:rPr kumimoji="0" lang="en-US" sz="2000" b="1"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 al. 2014</a:t>
            </a:r>
          </a:p>
        </p:txBody>
      </p:sp>
      <p:pic>
        <p:nvPicPr>
          <p:cNvPr id="3074" name="Picture 2" descr="https://obgyn.onlinelibrary.wiley.com/cms/asset/ba7a1e0c-9fd3-4737-b0c4-22fa9559c168/ijgo.2014.124.issue-2.cover.jpg">
            <a:extLst>
              <a:ext uri="{FF2B5EF4-FFF2-40B4-BE49-F238E27FC236}">
                <a16:creationId xmlns:a16="http://schemas.microsoft.com/office/drawing/2014/main" id="{90DB7F44-F99F-474D-B02B-DA6FAC5A8A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25" y="76200"/>
            <a:ext cx="1407319" cy="18764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37A60A75-3111-458F-9FEF-24046D085933}"/>
              </a:ext>
            </a:extLst>
          </p:cNvPr>
          <p:cNvPicPr>
            <a:picLocks noChangeAspect="1"/>
          </p:cNvPicPr>
          <p:nvPr/>
        </p:nvPicPr>
        <p:blipFill>
          <a:blip r:embed="rId3"/>
          <a:stretch>
            <a:fillRect/>
          </a:stretch>
        </p:blipFill>
        <p:spPr>
          <a:xfrm>
            <a:off x="628650" y="2183662"/>
            <a:ext cx="4003004" cy="3188438"/>
          </a:xfrm>
          <a:prstGeom prst="rect">
            <a:avLst/>
          </a:prstGeom>
        </p:spPr>
      </p:pic>
      <p:pic>
        <p:nvPicPr>
          <p:cNvPr id="5" name="Image 4">
            <a:extLst>
              <a:ext uri="{FF2B5EF4-FFF2-40B4-BE49-F238E27FC236}">
                <a16:creationId xmlns:a16="http://schemas.microsoft.com/office/drawing/2014/main" id="{7F80F2A2-E8DA-4EE3-B06D-BFCD9AEE3DB3}"/>
              </a:ext>
            </a:extLst>
          </p:cNvPr>
          <p:cNvPicPr>
            <a:picLocks noChangeAspect="1"/>
          </p:cNvPicPr>
          <p:nvPr/>
        </p:nvPicPr>
        <p:blipFill>
          <a:blip r:embed="rId4"/>
          <a:stretch>
            <a:fillRect/>
          </a:stretch>
        </p:blipFill>
        <p:spPr>
          <a:xfrm>
            <a:off x="4826934" y="2424953"/>
            <a:ext cx="6633882" cy="2008094"/>
          </a:xfrm>
          <a:prstGeom prst="rect">
            <a:avLst/>
          </a:prstGeom>
          <a:ln>
            <a:solidFill>
              <a:schemeClr val="accent1"/>
            </a:solidFill>
          </a:ln>
        </p:spPr>
      </p:pic>
    </p:spTree>
    <p:extLst>
      <p:ext uri="{BB962C8B-B14F-4D97-AF65-F5344CB8AC3E}">
        <p14:creationId xmlns:p14="http://schemas.microsoft.com/office/powerpoint/2010/main" val="4275498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8D8EC-26F6-4CC7-8C5E-22C46920E5F7}"/>
              </a:ext>
            </a:extLst>
          </p:cNvPr>
          <p:cNvSpPr/>
          <p:nvPr/>
        </p:nvSpPr>
        <p:spPr>
          <a:xfrm>
            <a:off x="2238374" y="71735"/>
            <a:ext cx="8334375" cy="646331"/>
          </a:xfrm>
          <a:prstGeom prst="rect">
            <a:avLst/>
          </a:prstGeom>
          <a:solidFill>
            <a:schemeClr val="accent4">
              <a:lumMod val="20000"/>
              <a:lumOff val="80000"/>
            </a:schemeClr>
          </a:solidFill>
        </p:spPr>
        <p:txBody>
          <a:bodyPr wrap="square">
            <a:spAutoFit/>
          </a:bodyPr>
          <a:lstStyle/>
          <a:p>
            <a:r>
              <a:rPr lang="en-US" dirty="0">
                <a:latin typeface="MyriadPro-SemiboldSemiCn"/>
              </a:rPr>
              <a:t>Incidence and predictors of chronic pain after inguinal hernia surgery:</a:t>
            </a:r>
          </a:p>
          <a:p>
            <a:r>
              <a:rPr lang="en-US" dirty="0">
                <a:latin typeface="MyriadPro-SemiboldSemiCn"/>
              </a:rPr>
              <a:t>a systematic review and meta‑analysis</a:t>
            </a:r>
            <a:endParaRPr lang="fr-FR" dirty="0"/>
          </a:p>
        </p:txBody>
      </p:sp>
      <p:sp>
        <p:nvSpPr>
          <p:cNvPr id="3" name="Rectangle 2">
            <a:extLst>
              <a:ext uri="{FF2B5EF4-FFF2-40B4-BE49-F238E27FC236}">
                <a16:creationId xmlns:a16="http://schemas.microsoft.com/office/drawing/2014/main" id="{BA14623E-B642-4B6E-8D45-765DBC025DB1}"/>
              </a:ext>
            </a:extLst>
          </p:cNvPr>
          <p:cNvSpPr/>
          <p:nvPr/>
        </p:nvSpPr>
        <p:spPr>
          <a:xfrm>
            <a:off x="5971220" y="348734"/>
            <a:ext cx="702436" cy="338554"/>
          </a:xfrm>
          <a:prstGeom prst="rect">
            <a:avLst/>
          </a:prstGeom>
        </p:spPr>
        <p:txBody>
          <a:bodyPr wrap="none">
            <a:spAutoFit/>
          </a:bodyPr>
          <a:lstStyle/>
          <a:p>
            <a:r>
              <a:rPr lang="fr-FR" sz="1600" dirty="0">
                <a:latin typeface="MyriadPro-Semibold"/>
              </a:rPr>
              <a:t>Z. Chu</a:t>
            </a:r>
            <a:endParaRPr lang="fr-FR" sz="1600" dirty="0"/>
          </a:p>
        </p:txBody>
      </p:sp>
      <p:sp>
        <p:nvSpPr>
          <p:cNvPr id="4" name="Rectangle 3">
            <a:extLst>
              <a:ext uri="{FF2B5EF4-FFF2-40B4-BE49-F238E27FC236}">
                <a16:creationId xmlns:a16="http://schemas.microsoft.com/office/drawing/2014/main" id="{49B4372A-6ED4-4074-A174-11FF56667F73}"/>
              </a:ext>
            </a:extLst>
          </p:cNvPr>
          <p:cNvSpPr/>
          <p:nvPr/>
        </p:nvSpPr>
        <p:spPr>
          <a:xfrm>
            <a:off x="6567268" y="348734"/>
            <a:ext cx="2364750" cy="338554"/>
          </a:xfrm>
          <a:prstGeom prst="rect">
            <a:avLst/>
          </a:prstGeom>
        </p:spPr>
        <p:txBody>
          <a:bodyPr wrap="none">
            <a:spAutoFit/>
          </a:bodyPr>
          <a:lstStyle/>
          <a:p>
            <a:r>
              <a:rPr lang="fr-FR" sz="1600" dirty="0" err="1">
                <a:latin typeface="MyriadPro-SemiCn"/>
              </a:rPr>
              <a:t>Hernia</a:t>
            </a:r>
            <a:r>
              <a:rPr lang="fr-FR" sz="1600" dirty="0">
                <a:latin typeface="MyriadPro-SemiCn"/>
              </a:rPr>
              <a:t> (2024) 28:967–987</a:t>
            </a:r>
            <a:endParaRPr lang="fr-FR" sz="1600" dirty="0"/>
          </a:p>
        </p:txBody>
      </p:sp>
      <p:pic>
        <p:nvPicPr>
          <p:cNvPr id="5" name="Image 4">
            <a:extLst>
              <a:ext uri="{FF2B5EF4-FFF2-40B4-BE49-F238E27FC236}">
                <a16:creationId xmlns:a16="http://schemas.microsoft.com/office/drawing/2014/main" id="{42F34A44-5BB5-4483-9377-F215211FF0D5}"/>
              </a:ext>
            </a:extLst>
          </p:cNvPr>
          <p:cNvPicPr>
            <a:picLocks noChangeAspect="1"/>
          </p:cNvPicPr>
          <p:nvPr/>
        </p:nvPicPr>
        <p:blipFill>
          <a:blip r:embed="rId2"/>
          <a:stretch>
            <a:fillRect/>
          </a:stretch>
        </p:blipFill>
        <p:spPr>
          <a:xfrm>
            <a:off x="737908" y="855174"/>
            <a:ext cx="7139268" cy="5917661"/>
          </a:xfrm>
          <a:prstGeom prst="rect">
            <a:avLst/>
          </a:prstGeom>
        </p:spPr>
      </p:pic>
      <p:pic>
        <p:nvPicPr>
          <p:cNvPr id="6" name="Image 5">
            <a:extLst>
              <a:ext uri="{FF2B5EF4-FFF2-40B4-BE49-F238E27FC236}">
                <a16:creationId xmlns:a16="http://schemas.microsoft.com/office/drawing/2014/main" id="{FCF8B1C4-B66D-490A-8557-6969C56727A4}"/>
              </a:ext>
            </a:extLst>
          </p:cNvPr>
          <p:cNvPicPr>
            <a:picLocks noChangeAspect="1"/>
          </p:cNvPicPr>
          <p:nvPr/>
        </p:nvPicPr>
        <p:blipFill>
          <a:blip r:embed="rId3"/>
          <a:stretch>
            <a:fillRect/>
          </a:stretch>
        </p:blipFill>
        <p:spPr>
          <a:xfrm>
            <a:off x="7681632" y="1009089"/>
            <a:ext cx="4410635" cy="286871"/>
          </a:xfrm>
          <a:prstGeom prst="rect">
            <a:avLst/>
          </a:prstGeom>
        </p:spPr>
      </p:pic>
      <p:sp>
        <p:nvSpPr>
          <p:cNvPr id="7" name="ZoneTexte 6">
            <a:extLst>
              <a:ext uri="{FF2B5EF4-FFF2-40B4-BE49-F238E27FC236}">
                <a16:creationId xmlns:a16="http://schemas.microsoft.com/office/drawing/2014/main" id="{2A4A100D-E926-431D-BB8B-3DF94010A922}"/>
              </a:ext>
            </a:extLst>
          </p:cNvPr>
          <p:cNvSpPr txBox="1"/>
          <p:nvPr/>
        </p:nvSpPr>
        <p:spPr>
          <a:xfrm>
            <a:off x="8162926" y="1714500"/>
            <a:ext cx="2327560" cy="1200329"/>
          </a:xfrm>
          <a:prstGeom prst="rect">
            <a:avLst/>
          </a:prstGeom>
          <a:noFill/>
        </p:spPr>
        <p:txBody>
          <a:bodyPr wrap="none" rtlCol="0">
            <a:spAutoFit/>
          </a:bodyPr>
          <a:lstStyle/>
          <a:p>
            <a:r>
              <a:rPr lang="fr-FR" dirty="0"/>
              <a:t>Incidence: 17,01% </a:t>
            </a:r>
          </a:p>
          <a:p>
            <a:r>
              <a:rPr lang="fr-FR" dirty="0"/>
              <a:t>18,65 (Europe)</a:t>
            </a:r>
          </a:p>
          <a:p>
            <a:r>
              <a:rPr lang="fr-FR" dirty="0"/>
              <a:t>14,70% (Asia)</a:t>
            </a:r>
          </a:p>
          <a:p>
            <a:r>
              <a:rPr lang="fr-FR" dirty="0"/>
              <a:t>6,04% (North America)</a:t>
            </a:r>
          </a:p>
        </p:txBody>
      </p:sp>
      <p:sp>
        <p:nvSpPr>
          <p:cNvPr id="8" name="Flèche : droite 7">
            <a:extLst>
              <a:ext uri="{FF2B5EF4-FFF2-40B4-BE49-F238E27FC236}">
                <a16:creationId xmlns:a16="http://schemas.microsoft.com/office/drawing/2014/main" id="{45D38122-5630-4284-8BB6-E15CF207E9A5}"/>
              </a:ext>
            </a:extLst>
          </p:cNvPr>
          <p:cNvSpPr/>
          <p:nvPr/>
        </p:nvSpPr>
        <p:spPr>
          <a:xfrm>
            <a:off x="438150" y="1295960"/>
            <a:ext cx="318808" cy="28687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droite 8">
            <a:extLst>
              <a:ext uri="{FF2B5EF4-FFF2-40B4-BE49-F238E27FC236}">
                <a16:creationId xmlns:a16="http://schemas.microsoft.com/office/drawing/2014/main" id="{CCAA2977-34D1-4E6D-9451-AF7F238840BE}"/>
              </a:ext>
            </a:extLst>
          </p:cNvPr>
          <p:cNvSpPr/>
          <p:nvPr/>
        </p:nvSpPr>
        <p:spPr>
          <a:xfrm>
            <a:off x="447675" y="1572185"/>
            <a:ext cx="318808" cy="28687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7ECD1D5B-55FB-4C6A-A41C-752B5932B5D1}"/>
              </a:ext>
            </a:extLst>
          </p:cNvPr>
          <p:cNvSpPr/>
          <p:nvPr/>
        </p:nvSpPr>
        <p:spPr>
          <a:xfrm>
            <a:off x="447675" y="1886510"/>
            <a:ext cx="318808" cy="28687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droite 10">
            <a:extLst>
              <a:ext uri="{FF2B5EF4-FFF2-40B4-BE49-F238E27FC236}">
                <a16:creationId xmlns:a16="http://schemas.microsoft.com/office/drawing/2014/main" id="{389D506D-86CB-42DB-879F-1FD9920759B1}"/>
              </a:ext>
            </a:extLst>
          </p:cNvPr>
          <p:cNvSpPr/>
          <p:nvPr/>
        </p:nvSpPr>
        <p:spPr>
          <a:xfrm>
            <a:off x="447675" y="3124760"/>
            <a:ext cx="318808" cy="28687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64215FF2-D6A2-4635-82C8-37B33FA18F8E}"/>
              </a:ext>
            </a:extLst>
          </p:cNvPr>
          <p:cNvSpPr/>
          <p:nvPr/>
        </p:nvSpPr>
        <p:spPr>
          <a:xfrm>
            <a:off x="457200" y="5277410"/>
            <a:ext cx="318808" cy="28687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a:extLst>
              <a:ext uri="{FF2B5EF4-FFF2-40B4-BE49-F238E27FC236}">
                <a16:creationId xmlns:a16="http://schemas.microsoft.com/office/drawing/2014/main" id="{394AD7ED-A016-4FB7-9E77-8238F1365EE2}"/>
              </a:ext>
            </a:extLst>
          </p:cNvPr>
          <p:cNvSpPr/>
          <p:nvPr/>
        </p:nvSpPr>
        <p:spPr>
          <a:xfrm>
            <a:off x="419100" y="4515410"/>
            <a:ext cx="318808" cy="28687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2BCB09C2-55D1-4033-8B64-CE8DBAE83876}"/>
              </a:ext>
            </a:extLst>
          </p:cNvPr>
          <p:cNvSpPr/>
          <p:nvPr/>
        </p:nvSpPr>
        <p:spPr>
          <a:xfrm>
            <a:off x="419100" y="4886885"/>
            <a:ext cx="318808" cy="28687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BEEEE347-B26A-45CC-8879-77169BB64174}"/>
              </a:ext>
            </a:extLst>
          </p:cNvPr>
          <p:cNvSpPr txBox="1"/>
          <p:nvPr/>
        </p:nvSpPr>
        <p:spPr>
          <a:xfrm>
            <a:off x="7743825" y="3429000"/>
            <a:ext cx="4548938" cy="646331"/>
          </a:xfrm>
          <a:prstGeom prst="rect">
            <a:avLst/>
          </a:prstGeom>
          <a:noFill/>
        </p:spPr>
        <p:txBody>
          <a:bodyPr wrap="none" rtlCol="0">
            <a:spAutoFit/>
          </a:bodyPr>
          <a:lstStyle/>
          <a:p>
            <a:r>
              <a:rPr lang="fr-FR" dirty="0" err="1"/>
              <a:t>Odd</a:t>
            </a:r>
            <a:r>
              <a:rPr lang="fr-FR" dirty="0"/>
              <a:t> Ratio  </a:t>
            </a:r>
            <a:r>
              <a:rPr lang="fr-FR" dirty="0" err="1"/>
              <a:t>young</a:t>
            </a:r>
            <a:r>
              <a:rPr lang="fr-FR" dirty="0"/>
              <a:t>: 2,261 (95% CI 1,126-4,549)</a:t>
            </a:r>
          </a:p>
          <a:p>
            <a:r>
              <a:rPr lang="fr-FR" dirty="0" err="1"/>
              <a:t>Odd</a:t>
            </a:r>
            <a:r>
              <a:rPr lang="fr-FR" dirty="0"/>
              <a:t> Ratio </a:t>
            </a:r>
            <a:r>
              <a:rPr lang="fr-FR" dirty="0" err="1"/>
              <a:t>Female</a:t>
            </a:r>
            <a:r>
              <a:rPr lang="fr-FR" dirty="0"/>
              <a:t>: 1,885 (95% CI 1,024-3,472) </a:t>
            </a:r>
          </a:p>
        </p:txBody>
      </p:sp>
      <p:pic>
        <p:nvPicPr>
          <p:cNvPr id="17" name="Image 16">
            <a:extLst>
              <a:ext uri="{FF2B5EF4-FFF2-40B4-BE49-F238E27FC236}">
                <a16:creationId xmlns:a16="http://schemas.microsoft.com/office/drawing/2014/main" id="{0E372D6E-4DE5-4D69-AB95-E6AA61A75A6F}"/>
              </a:ext>
            </a:extLst>
          </p:cNvPr>
          <p:cNvPicPr>
            <a:picLocks noChangeAspect="1"/>
          </p:cNvPicPr>
          <p:nvPr/>
        </p:nvPicPr>
        <p:blipFill>
          <a:blip r:embed="rId4"/>
          <a:stretch>
            <a:fillRect/>
          </a:stretch>
        </p:blipFill>
        <p:spPr>
          <a:xfrm>
            <a:off x="9105900" y="4443412"/>
            <a:ext cx="1504950" cy="2009775"/>
          </a:xfrm>
          <a:prstGeom prst="rect">
            <a:avLst/>
          </a:prstGeom>
        </p:spPr>
      </p:pic>
    </p:spTree>
    <p:extLst>
      <p:ext uri="{BB962C8B-B14F-4D97-AF65-F5344CB8AC3E}">
        <p14:creationId xmlns:p14="http://schemas.microsoft.com/office/powerpoint/2010/main" val="4116231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57802" y="48988"/>
            <a:ext cx="82453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0000CC"/>
                </a:solidFill>
                <a:effectLst/>
                <a:uLnTx/>
                <a:uFillTx/>
                <a:latin typeface="Calibri" panose="020F0502020204030204"/>
                <a:ea typeface="+mn-ea"/>
                <a:cs typeface="+mn-cs"/>
              </a:rPr>
              <a:t>Rôle du chirurgien dans la prévention </a:t>
            </a:r>
          </a:p>
        </p:txBody>
      </p:sp>
      <p:pic>
        <p:nvPicPr>
          <p:cNvPr id="4" name="Image 3"/>
          <p:cNvPicPr>
            <a:picLocks noChangeAspect="1"/>
          </p:cNvPicPr>
          <p:nvPr/>
        </p:nvPicPr>
        <p:blipFill>
          <a:blip r:embed="rId3"/>
          <a:stretch>
            <a:fillRect/>
          </a:stretch>
        </p:blipFill>
        <p:spPr>
          <a:xfrm>
            <a:off x="130629" y="56163"/>
            <a:ext cx="1831521" cy="1837355"/>
          </a:xfrm>
          <a:prstGeom prst="rect">
            <a:avLst/>
          </a:prstGeom>
        </p:spPr>
      </p:pic>
      <p:graphicFrame>
        <p:nvGraphicFramePr>
          <p:cNvPr id="6" name="Tableau 5"/>
          <p:cNvGraphicFramePr>
            <a:graphicFrameLocks noGrp="1"/>
          </p:cNvGraphicFramePr>
          <p:nvPr>
            <p:extLst>
              <p:ext uri="{D42A27DB-BD31-4B8C-83A1-F6EECF244321}">
                <p14:modId xmlns:p14="http://schemas.microsoft.com/office/powerpoint/2010/main" val="122637821"/>
              </p:ext>
            </p:extLst>
          </p:nvPr>
        </p:nvGraphicFramePr>
        <p:xfrm>
          <a:off x="0" y="2003793"/>
          <a:ext cx="12120465" cy="2804160"/>
        </p:xfrm>
        <a:graphic>
          <a:graphicData uri="http://schemas.openxmlformats.org/drawingml/2006/table">
            <a:tbl>
              <a:tblPr firstRow="1" bandRow="1">
                <a:tableStyleId>{5C22544A-7EE6-4342-B048-85BDC9FD1C3A}</a:tableStyleId>
              </a:tblPr>
              <a:tblGrid>
                <a:gridCol w="1856792">
                  <a:extLst>
                    <a:ext uri="{9D8B030D-6E8A-4147-A177-3AD203B41FA5}">
                      <a16:colId xmlns:a16="http://schemas.microsoft.com/office/drawing/2014/main" val="3952248204"/>
                    </a:ext>
                  </a:extLst>
                </a:gridCol>
                <a:gridCol w="1735494">
                  <a:extLst>
                    <a:ext uri="{9D8B030D-6E8A-4147-A177-3AD203B41FA5}">
                      <a16:colId xmlns:a16="http://schemas.microsoft.com/office/drawing/2014/main" val="3700796237"/>
                    </a:ext>
                  </a:extLst>
                </a:gridCol>
                <a:gridCol w="8528179">
                  <a:extLst>
                    <a:ext uri="{9D8B030D-6E8A-4147-A177-3AD203B41FA5}">
                      <a16:colId xmlns:a16="http://schemas.microsoft.com/office/drawing/2014/main" val="3955071399"/>
                    </a:ext>
                  </a:extLst>
                </a:gridCol>
              </a:tblGrid>
              <a:tr h="370840">
                <a:tc>
                  <a:txBody>
                    <a:bodyPr/>
                    <a:lstStyle/>
                    <a:p>
                      <a:r>
                        <a:rPr lang="fr-FR" dirty="0"/>
                        <a:t>Chirurgies </a:t>
                      </a:r>
                    </a:p>
                  </a:txBody>
                  <a:tcPr/>
                </a:tc>
                <a:tc>
                  <a:txBody>
                    <a:bodyPr/>
                    <a:lstStyle/>
                    <a:p>
                      <a:pPr algn="ctr"/>
                      <a:r>
                        <a:rPr lang="fr-FR" dirty="0"/>
                        <a:t>Douleurs modérées à sévères à 3 mois/ [DN]</a:t>
                      </a:r>
                    </a:p>
                  </a:txBody>
                  <a:tcPr/>
                </a:tc>
                <a:tc>
                  <a:txBody>
                    <a:bodyPr/>
                    <a:lstStyle/>
                    <a:p>
                      <a:r>
                        <a:rPr lang="fr-FR" dirty="0"/>
                        <a:t>Solutions de prévention chirurgicale</a:t>
                      </a:r>
                    </a:p>
                  </a:txBody>
                  <a:tcPr/>
                </a:tc>
                <a:extLst>
                  <a:ext uri="{0D108BD9-81ED-4DB2-BD59-A6C34878D82A}">
                    <a16:rowId xmlns:a16="http://schemas.microsoft.com/office/drawing/2014/main" val="2708251740"/>
                  </a:ext>
                </a:extLst>
              </a:tr>
              <a:tr h="370840">
                <a:tc>
                  <a:txBody>
                    <a:bodyPr/>
                    <a:lstStyle/>
                    <a:p>
                      <a:r>
                        <a:rPr lang="fr-FR" sz="1600" dirty="0"/>
                        <a:t>Hernie inguinale</a:t>
                      </a:r>
                    </a:p>
                    <a:p>
                      <a:r>
                        <a:rPr lang="fr-FR" sz="1600" dirty="0"/>
                        <a:t> </a:t>
                      </a:r>
                    </a:p>
                    <a:p>
                      <a:endParaRPr lang="fr-FR" sz="1600" dirty="0"/>
                    </a:p>
                    <a:p>
                      <a:r>
                        <a:rPr lang="fr-FR" sz="1600" dirty="0"/>
                        <a:t>Hystérectomie/  </a:t>
                      </a:r>
                    </a:p>
                    <a:p>
                      <a:r>
                        <a:rPr lang="fr-FR" sz="1600" dirty="0"/>
                        <a:t>chirurgie endométriose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5 à 35%    </a:t>
                      </a:r>
                      <a:r>
                        <a:rPr lang="fr-FR" sz="1600" baseline="0" dirty="0"/>
                        <a:t>[80%]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p>
                    <a:p>
                      <a:endParaRPr lang="fr-FR" sz="1600" dirty="0"/>
                    </a:p>
                    <a:p>
                      <a:r>
                        <a:rPr lang="fr-FR" sz="1600" baseline="0" dirty="0"/>
                        <a:t>11,9% </a:t>
                      </a:r>
                    </a:p>
                    <a:p>
                      <a:endParaRPr lang="fr-FR" baseline="0" dirty="0"/>
                    </a:p>
                    <a:p>
                      <a:endParaRPr lang="fr-FR" baseline="0" dirty="0"/>
                    </a:p>
                  </a:txBody>
                  <a:tcPr/>
                </a:tc>
                <a:tc>
                  <a:txBody>
                    <a:bodyPr/>
                    <a:lstStyle/>
                    <a:p>
                      <a:r>
                        <a:rPr lang="fr-FR" sz="1600" dirty="0"/>
                        <a:t>Technique</a:t>
                      </a:r>
                      <a:r>
                        <a:rPr lang="fr-FR" sz="1600" baseline="0" dirty="0"/>
                        <a:t> d’abord laparoscopique (</a:t>
                      </a:r>
                      <a:r>
                        <a:rPr lang="fr-FR" sz="1600" baseline="0" dirty="0" err="1">
                          <a:solidFill>
                            <a:srgbClr val="0000CC"/>
                          </a:solidFill>
                        </a:rPr>
                        <a:t>Liem</a:t>
                      </a:r>
                      <a:r>
                        <a:rPr lang="fr-FR" sz="1600" baseline="0" dirty="0">
                          <a:solidFill>
                            <a:srgbClr val="0000CC"/>
                          </a:solidFill>
                        </a:rPr>
                        <a:t> et al. Ann </a:t>
                      </a:r>
                      <a:r>
                        <a:rPr lang="fr-FR" sz="1600" baseline="0" dirty="0" err="1">
                          <a:solidFill>
                            <a:srgbClr val="0000CC"/>
                          </a:solidFill>
                        </a:rPr>
                        <a:t>Surg</a:t>
                      </a:r>
                      <a:r>
                        <a:rPr lang="fr-FR" sz="1600" baseline="0" dirty="0">
                          <a:solidFill>
                            <a:srgbClr val="0000CC"/>
                          </a:solidFill>
                        </a:rPr>
                        <a:t> 2003</a:t>
                      </a:r>
                      <a:r>
                        <a:rPr lang="fr-FR" sz="1600" baseline="0" dirty="0"/>
                        <a:t>)</a:t>
                      </a:r>
                    </a:p>
                    <a:p>
                      <a:r>
                        <a:rPr lang="fr-FR" sz="1600" baseline="0" dirty="0"/>
                        <a:t>Mise en place d’un filet et technique de fixation </a:t>
                      </a:r>
                      <a:endParaRPr lang="fr-FR" sz="1600" dirty="0"/>
                    </a:p>
                    <a:p>
                      <a:r>
                        <a:rPr lang="fr-FR" sz="1600" dirty="0"/>
                        <a:t>Préservation</a:t>
                      </a:r>
                      <a:r>
                        <a:rPr lang="fr-FR" sz="1600" baseline="0" dirty="0"/>
                        <a:t> des 3 nerfs: </a:t>
                      </a:r>
                      <a:r>
                        <a:rPr lang="fr-FR" sz="1200" baseline="0" dirty="0" err="1"/>
                        <a:t>ilioinguinal</a:t>
                      </a:r>
                      <a:r>
                        <a:rPr lang="fr-FR" sz="1200" baseline="0" dirty="0"/>
                        <a:t>/</a:t>
                      </a:r>
                      <a:r>
                        <a:rPr lang="fr-FR" sz="1200" baseline="0" dirty="0" err="1"/>
                        <a:t>iliohypoG</a:t>
                      </a:r>
                      <a:r>
                        <a:rPr lang="fr-FR" sz="1200" baseline="0" dirty="0"/>
                        <a:t> et </a:t>
                      </a:r>
                      <a:r>
                        <a:rPr lang="fr-FR" sz="1200" baseline="0" dirty="0" err="1"/>
                        <a:t>br.</a:t>
                      </a:r>
                      <a:r>
                        <a:rPr lang="fr-FR" sz="1200" baseline="0" dirty="0"/>
                        <a:t> du </a:t>
                      </a:r>
                      <a:r>
                        <a:rPr lang="fr-FR" sz="1200" baseline="0" dirty="0" err="1"/>
                        <a:t>génitofémoral</a:t>
                      </a:r>
                      <a:r>
                        <a:rPr lang="fr-FR" sz="1200" baseline="0" dirty="0"/>
                        <a:t> (</a:t>
                      </a:r>
                      <a:r>
                        <a:rPr lang="fr-FR" sz="1600" baseline="0" dirty="0" err="1">
                          <a:solidFill>
                            <a:srgbClr val="0000CC"/>
                          </a:solidFill>
                        </a:rPr>
                        <a:t>Smeds</a:t>
                      </a:r>
                      <a:r>
                        <a:rPr lang="fr-FR" sz="1600" baseline="0" dirty="0">
                          <a:solidFill>
                            <a:srgbClr val="0000CC"/>
                          </a:solidFill>
                        </a:rPr>
                        <a:t> et al. </a:t>
                      </a:r>
                      <a:r>
                        <a:rPr lang="fr-FR" sz="1600" baseline="0" dirty="0" err="1">
                          <a:solidFill>
                            <a:srgbClr val="0000CC"/>
                          </a:solidFill>
                        </a:rPr>
                        <a:t>Hernia</a:t>
                      </a:r>
                      <a:r>
                        <a:rPr lang="fr-FR" sz="1600" baseline="0" dirty="0">
                          <a:solidFill>
                            <a:srgbClr val="0000CC"/>
                          </a:solidFill>
                        </a:rPr>
                        <a:t> 2010</a:t>
                      </a:r>
                      <a:r>
                        <a:rPr lang="fr-FR" sz="1200" baseline="0" dirty="0"/>
                        <a:t>)</a:t>
                      </a:r>
                    </a:p>
                    <a:p>
                      <a:r>
                        <a:rPr lang="fr-FR" sz="1600" baseline="0" dirty="0"/>
                        <a:t>Technique miniinvasive (</a:t>
                      </a:r>
                      <a:r>
                        <a:rPr lang="fr-FR" sz="1600" b="0" baseline="0" dirty="0" err="1">
                          <a:solidFill>
                            <a:srgbClr val="0000CC"/>
                          </a:solidFill>
                        </a:rPr>
                        <a:t>Deguara</a:t>
                      </a:r>
                      <a:r>
                        <a:rPr lang="fr-FR" sz="1600" b="0" baseline="0" dirty="0">
                          <a:solidFill>
                            <a:srgbClr val="0000CC"/>
                          </a:solidFill>
                        </a:rPr>
                        <a:t> CS, </a:t>
                      </a:r>
                      <a:r>
                        <a:rPr lang="fr-FR" sz="1600" b="0" baseline="0" dirty="0" err="1">
                          <a:solidFill>
                            <a:srgbClr val="0000CC"/>
                          </a:solidFill>
                        </a:rPr>
                        <a:t>Curr</a:t>
                      </a:r>
                      <a:r>
                        <a:rPr lang="fr-FR" sz="1600" b="0" baseline="0" dirty="0">
                          <a:solidFill>
                            <a:srgbClr val="0000CC"/>
                          </a:solidFill>
                        </a:rPr>
                        <a:t> </a:t>
                      </a:r>
                      <a:r>
                        <a:rPr lang="fr-FR" sz="1600" b="0" baseline="0" dirty="0" err="1">
                          <a:solidFill>
                            <a:srgbClr val="0000CC"/>
                          </a:solidFill>
                        </a:rPr>
                        <a:t>Opin</a:t>
                      </a:r>
                      <a:r>
                        <a:rPr lang="fr-FR" sz="1600" b="0" baseline="0" dirty="0">
                          <a:solidFill>
                            <a:srgbClr val="0000CC"/>
                          </a:solidFill>
                        </a:rPr>
                        <a:t> </a:t>
                      </a:r>
                      <a:r>
                        <a:rPr lang="fr-FR" sz="1600" b="0" baseline="0" dirty="0" err="1">
                          <a:solidFill>
                            <a:srgbClr val="0000CC"/>
                          </a:solidFill>
                        </a:rPr>
                        <a:t>Obster</a:t>
                      </a:r>
                      <a:r>
                        <a:rPr lang="fr-FR" sz="1600" b="0" baseline="0" dirty="0">
                          <a:solidFill>
                            <a:srgbClr val="0000CC"/>
                          </a:solidFill>
                        </a:rPr>
                        <a:t> </a:t>
                      </a:r>
                      <a:r>
                        <a:rPr lang="fr-FR" sz="1600" b="0" baseline="0" dirty="0" err="1">
                          <a:solidFill>
                            <a:srgbClr val="0000CC"/>
                          </a:solidFill>
                        </a:rPr>
                        <a:t>Gynecol</a:t>
                      </a:r>
                      <a:r>
                        <a:rPr lang="fr-FR" sz="1600" b="0" baseline="0" dirty="0">
                          <a:solidFill>
                            <a:srgbClr val="0000CC"/>
                          </a:solidFill>
                        </a:rPr>
                        <a:t> 2012</a:t>
                      </a:r>
                      <a:r>
                        <a:rPr lang="fr-FR" sz="1600" baseline="0" dirty="0"/>
                        <a:t>)</a:t>
                      </a:r>
                      <a:endParaRPr lang="fr-FR" sz="1200" baseline="0" dirty="0"/>
                    </a:p>
                    <a:p>
                      <a:r>
                        <a:rPr lang="fr-FR" sz="1600" baseline="0" dirty="0"/>
                        <a:t>Technique laparoscopique (</a:t>
                      </a:r>
                      <a:r>
                        <a:rPr lang="fr-FR" sz="1600" b="0" baseline="0" dirty="0">
                          <a:solidFill>
                            <a:srgbClr val="0000CC"/>
                          </a:solidFill>
                        </a:rPr>
                        <a:t>Jones et al. </a:t>
                      </a:r>
                      <a:r>
                        <a:rPr lang="fr-FR" sz="1600" b="0" baseline="0" dirty="0" err="1">
                          <a:solidFill>
                            <a:srgbClr val="0000CC"/>
                          </a:solidFill>
                        </a:rPr>
                        <a:t>Fertil</a:t>
                      </a:r>
                      <a:r>
                        <a:rPr lang="fr-FR" sz="1600" b="0" baseline="0" dirty="0">
                          <a:solidFill>
                            <a:srgbClr val="0000CC"/>
                          </a:solidFill>
                        </a:rPr>
                        <a:t> </a:t>
                      </a:r>
                      <a:r>
                        <a:rPr lang="fr-FR" sz="1600" b="0" baseline="0" dirty="0" err="1">
                          <a:solidFill>
                            <a:srgbClr val="0000CC"/>
                          </a:solidFill>
                        </a:rPr>
                        <a:t>Steril</a:t>
                      </a:r>
                      <a:r>
                        <a:rPr lang="fr-FR" sz="1600" b="0" baseline="0" dirty="0">
                          <a:solidFill>
                            <a:srgbClr val="0000CC"/>
                          </a:solidFill>
                        </a:rPr>
                        <a:t> 2003</a:t>
                      </a:r>
                      <a:r>
                        <a:rPr lang="fr-FR" sz="1600" baseline="0" dirty="0"/>
                        <a:t>)</a:t>
                      </a:r>
                      <a:endParaRPr lang="fr-FR" sz="2000" dirty="0"/>
                    </a:p>
                  </a:txBody>
                  <a:tcPr/>
                </a:tc>
                <a:extLst>
                  <a:ext uri="{0D108BD9-81ED-4DB2-BD59-A6C34878D82A}">
                    <a16:rowId xmlns:a16="http://schemas.microsoft.com/office/drawing/2014/main" val="2457146418"/>
                  </a:ext>
                </a:extLst>
              </a:tr>
            </a:tbl>
          </a:graphicData>
        </a:graphic>
      </p:graphicFrame>
      <p:sp>
        <p:nvSpPr>
          <p:cNvPr id="3" name="ZoneTexte 2"/>
          <p:cNvSpPr txBox="1"/>
          <p:nvPr/>
        </p:nvSpPr>
        <p:spPr>
          <a:xfrm>
            <a:off x="3128086" y="746446"/>
            <a:ext cx="7898341" cy="1200329"/>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Chirurgie longue (&gt; 3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Contexte traumatique, inflammatoire ou ischémique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Reprises opératoires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Lésion nerveuse		</a:t>
            </a:r>
            <a:r>
              <a:rPr kumimoji="0" lang="fr-FR" sz="1800" b="0" i="0" u="none" strike="noStrike" kern="1200" cap="none" spc="0" normalizeH="0" baseline="0" noProof="0" dirty="0" err="1">
                <a:ln>
                  <a:noFill/>
                </a:ln>
                <a:solidFill>
                  <a:srgbClr val="0000CC"/>
                </a:solidFill>
                <a:effectLst/>
                <a:uLnTx/>
                <a:uFillTx/>
                <a:latin typeface="Calibri" panose="020F0502020204030204"/>
                <a:ea typeface="+mn-ea"/>
                <a:cs typeface="+mn-cs"/>
              </a:rPr>
              <a:t>Schug</a:t>
            </a:r>
            <a:r>
              <a:rPr kumimoji="0" lang="fr-FR" sz="1800" b="0" i="0" u="none" strike="noStrike" kern="1200" cap="none" spc="0" normalizeH="0" baseline="0" noProof="0" dirty="0">
                <a:ln>
                  <a:noFill/>
                </a:ln>
                <a:solidFill>
                  <a:srgbClr val="0000CC"/>
                </a:solidFill>
                <a:effectLst/>
                <a:uLnTx/>
                <a:uFillTx/>
                <a:latin typeface="Calibri" panose="020F0502020204030204"/>
                <a:ea typeface="+mn-ea"/>
                <a:cs typeface="+mn-cs"/>
              </a:rPr>
              <a:t> and Bruce Pain reports 2017</a:t>
            </a:r>
          </a:p>
        </p:txBody>
      </p:sp>
      <p:sp>
        <p:nvSpPr>
          <p:cNvPr id="5" name="Rectangle à coins arrondis 4"/>
          <p:cNvSpPr/>
          <p:nvPr/>
        </p:nvSpPr>
        <p:spPr>
          <a:xfrm>
            <a:off x="4609517" y="5335166"/>
            <a:ext cx="6186196" cy="877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CC"/>
                </a:solidFill>
                <a:effectLst/>
                <a:uLnTx/>
                <a:uFillTx/>
                <a:latin typeface="Calibri" panose="020F0502020204030204"/>
                <a:ea typeface="+mn-ea"/>
                <a:cs typeface="+mn-cs"/>
              </a:rPr>
              <a:t>Performance de la structure de soins et/ou de l’équipe </a:t>
            </a:r>
          </a:p>
        </p:txBody>
      </p:sp>
      <p:pic>
        <p:nvPicPr>
          <p:cNvPr id="7" name="Image 6">
            <a:extLst>
              <a:ext uri="{FF2B5EF4-FFF2-40B4-BE49-F238E27FC236}">
                <a16:creationId xmlns:a16="http://schemas.microsoft.com/office/drawing/2014/main" id="{F54DF69B-0188-4AB5-A553-875B01F254CC}"/>
              </a:ext>
            </a:extLst>
          </p:cNvPr>
          <p:cNvPicPr>
            <a:picLocks noChangeAspect="1"/>
          </p:cNvPicPr>
          <p:nvPr/>
        </p:nvPicPr>
        <p:blipFill>
          <a:blip r:embed="rId4"/>
          <a:stretch>
            <a:fillRect/>
          </a:stretch>
        </p:blipFill>
        <p:spPr>
          <a:xfrm>
            <a:off x="1536576" y="4514850"/>
            <a:ext cx="2849303" cy="2323539"/>
          </a:xfrm>
          <a:prstGeom prst="rect">
            <a:avLst/>
          </a:prstGeom>
          <a:ln>
            <a:solidFill>
              <a:srgbClr val="C00000"/>
            </a:solidFill>
          </a:ln>
        </p:spPr>
      </p:pic>
    </p:spTree>
    <p:extLst>
      <p:ext uri="{BB962C8B-B14F-4D97-AF65-F5344CB8AC3E}">
        <p14:creationId xmlns:p14="http://schemas.microsoft.com/office/powerpoint/2010/main" val="998480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9D5AE0FE-843F-468B-BE7F-661BCBBC494F}"/>
              </a:ext>
            </a:extLst>
          </p:cNvPr>
          <p:cNvGrpSpPr/>
          <p:nvPr/>
        </p:nvGrpSpPr>
        <p:grpSpPr>
          <a:xfrm>
            <a:off x="5140960" y="1920872"/>
            <a:ext cx="483393" cy="632660"/>
            <a:chOff x="2062135" y="1820222"/>
            <a:chExt cx="483393" cy="632660"/>
          </a:xfrm>
        </p:grpSpPr>
        <p:sp>
          <p:nvSpPr>
            <p:cNvPr id="35" name="Rectangle : coins arrondis 34">
              <a:extLst>
                <a:ext uri="{FF2B5EF4-FFF2-40B4-BE49-F238E27FC236}">
                  <a16:creationId xmlns:a16="http://schemas.microsoft.com/office/drawing/2014/main" id="{6BAA2AA6-5590-4E49-B16F-45B9F118AB59}"/>
                </a:ext>
              </a:extLst>
            </p:cNvPr>
            <p:cNvSpPr/>
            <p:nvPr/>
          </p:nvSpPr>
          <p:spPr>
            <a:xfrm>
              <a:off x="2062135" y="2167132"/>
              <a:ext cx="483393" cy="285750"/>
            </a:xfrm>
            <a:prstGeom prst="roundRect">
              <a:avLst>
                <a:gd name="adj" fmla="val 50000"/>
              </a:avLst>
            </a:prstGeom>
            <a:solidFill>
              <a:schemeClr val="bg1"/>
            </a:solidFill>
            <a:ln>
              <a:solidFill>
                <a:schemeClr val="tx1"/>
              </a:solidFill>
            </a:ln>
          </p:spPr>
          <p:txBody>
            <a:bodyPr lIns="0" tIns="0" rIns="0" bIns="0" anchor="ctr">
              <a:noAutofit/>
            </a:bodyPr>
            <a:lstStyle/>
            <a:p>
              <a:pPr algn="ctr"/>
              <a:r>
                <a:rPr lang="fr" sz="1600"/>
                <a:t>R</a:t>
              </a:r>
              <a:r>
                <a:rPr lang="el-GR" sz="1600" i="1"/>
                <a:t>μ</a:t>
              </a:r>
              <a:endParaRPr lang="fr" sz="1600" i="1"/>
            </a:p>
          </p:txBody>
        </p:sp>
        <p:sp>
          <p:nvSpPr>
            <p:cNvPr id="36" name="ZoneTexte 35">
              <a:extLst>
                <a:ext uri="{FF2B5EF4-FFF2-40B4-BE49-F238E27FC236}">
                  <a16:creationId xmlns:a16="http://schemas.microsoft.com/office/drawing/2014/main" id="{17F72B0C-1621-423D-AE92-408569C5C869}"/>
                </a:ext>
              </a:extLst>
            </p:cNvPr>
            <p:cNvSpPr txBox="1"/>
            <p:nvPr/>
          </p:nvSpPr>
          <p:spPr>
            <a:xfrm>
              <a:off x="2137783" y="1820222"/>
              <a:ext cx="153888" cy="369332"/>
            </a:xfrm>
            <a:prstGeom prst="rect">
              <a:avLst/>
            </a:prstGeom>
            <a:noFill/>
          </p:spPr>
          <p:txBody>
            <a:bodyPr wrap="none" lIns="0" tIns="0" rIns="0" bIns="0" rtlCol="0" anchor="ctr">
              <a:spAutoFit/>
            </a:bodyPr>
            <a:lstStyle/>
            <a:p>
              <a:pPr algn="ctr"/>
              <a:r>
                <a:rPr lang="fr-FR" sz="2400" b="1">
                  <a:solidFill>
                    <a:srgbClr val="FF6600"/>
                  </a:solidFill>
                </a:rPr>
                <a:t>+</a:t>
              </a:r>
            </a:p>
          </p:txBody>
        </p:sp>
      </p:grpSp>
      <p:sp>
        <p:nvSpPr>
          <p:cNvPr id="4" name="Rectangle 3">
            <a:extLst>
              <a:ext uri="{FF2B5EF4-FFF2-40B4-BE49-F238E27FC236}">
                <a16:creationId xmlns:a16="http://schemas.microsoft.com/office/drawing/2014/main" id="{0A9230D4-9360-400D-BEC0-D05765B22446}"/>
              </a:ext>
            </a:extLst>
          </p:cNvPr>
          <p:cNvSpPr/>
          <p:nvPr/>
        </p:nvSpPr>
        <p:spPr>
          <a:xfrm>
            <a:off x="7808205" y="258868"/>
            <a:ext cx="1521311" cy="837595"/>
          </a:xfrm>
          <a:prstGeom prst="rect">
            <a:avLst/>
          </a:prstGeom>
          <a:solidFill>
            <a:schemeClr val="bg2">
              <a:lumMod val="25000"/>
            </a:schemeClr>
          </a:solidFill>
        </p:spPr>
        <p:txBody>
          <a:bodyPr lIns="72000" tIns="0" rIns="0" bIns="0" anchor="ctr">
            <a:normAutofit fontScale="97500"/>
          </a:bodyPr>
          <a:lstStyle/>
          <a:p>
            <a:r>
              <a:rPr lang="fr" sz="1600" dirty="0">
                <a:solidFill>
                  <a:schemeClr val="bg1"/>
                </a:solidFill>
              </a:rPr>
              <a:t>* Neuropathie</a:t>
            </a:r>
          </a:p>
          <a:p>
            <a:r>
              <a:rPr lang="fr" sz="1600" dirty="0">
                <a:solidFill>
                  <a:schemeClr val="bg1"/>
                </a:solidFill>
              </a:rPr>
              <a:t>* Inflammation</a:t>
            </a:r>
          </a:p>
          <a:p>
            <a:pPr algn="just"/>
            <a:r>
              <a:rPr lang="fr" sz="1600" dirty="0">
                <a:solidFill>
                  <a:schemeClr val="bg1"/>
                </a:solidFill>
              </a:rPr>
              <a:t>* Chirurgie</a:t>
            </a:r>
          </a:p>
        </p:txBody>
      </p:sp>
      <p:sp>
        <p:nvSpPr>
          <p:cNvPr id="5" name="Rectangle 4">
            <a:extLst>
              <a:ext uri="{FF2B5EF4-FFF2-40B4-BE49-F238E27FC236}">
                <a16:creationId xmlns:a16="http://schemas.microsoft.com/office/drawing/2014/main" id="{5D7F19F4-CF88-4B06-8559-905808DACF08}"/>
              </a:ext>
            </a:extLst>
          </p:cNvPr>
          <p:cNvSpPr/>
          <p:nvPr/>
        </p:nvSpPr>
        <p:spPr>
          <a:xfrm>
            <a:off x="8356749" y="1909846"/>
            <a:ext cx="962025" cy="266700"/>
          </a:xfrm>
          <a:prstGeom prst="rect">
            <a:avLst/>
          </a:prstGeom>
          <a:solidFill>
            <a:srgbClr val="FFFF00"/>
          </a:solidFill>
        </p:spPr>
        <p:txBody>
          <a:bodyPr lIns="0" tIns="0" rIns="0" bIns="0" anchor="ctr">
            <a:normAutofit fontScale="97500"/>
          </a:bodyPr>
          <a:lstStyle/>
          <a:p>
            <a:r>
              <a:rPr lang="fr" sz="1700" b="1" u="sng" dirty="0">
                <a:solidFill>
                  <a:srgbClr val="C00000"/>
                </a:solidFill>
              </a:rPr>
              <a:t>R-NMDA</a:t>
            </a:r>
          </a:p>
        </p:txBody>
      </p:sp>
      <p:sp>
        <p:nvSpPr>
          <p:cNvPr id="7" name="Rectangle 6">
            <a:extLst>
              <a:ext uri="{FF2B5EF4-FFF2-40B4-BE49-F238E27FC236}">
                <a16:creationId xmlns:a16="http://schemas.microsoft.com/office/drawing/2014/main" id="{CE8FE81F-8F66-4D25-AF39-D87D1F0A8C59}"/>
              </a:ext>
            </a:extLst>
          </p:cNvPr>
          <p:cNvSpPr/>
          <p:nvPr/>
        </p:nvSpPr>
        <p:spPr>
          <a:xfrm>
            <a:off x="6732456" y="1710009"/>
            <a:ext cx="381000" cy="252412"/>
          </a:xfrm>
          <a:prstGeom prst="rect">
            <a:avLst/>
          </a:prstGeom>
          <a:noFill/>
        </p:spPr>
        <p:txBody>
          <a:bodyPr lIns="0" tIns="0" rIns="0" bIns="0" anchor="ctr">
            <a:normAutofit fontScale="97500"/>
          </a:bodyPr>
          <a:lstStyle/>
          <a:p>
            <a:pPr algn="ctr"/>
            <a:r>
              <a:rPr lang="fr" sz="1600" b="1">
                <a:solidFill>
                  <a:srgbClr val="009900"/>
                </a:solidFill>
              </a:rPr>
              <a:t>PKC</a:t>
            </a:r>
          </a:p>
        </p:txBody>
      </p:sp>
      <p:sp>
        <p:nvSpPr>
          <p:cNvPr id="11" name="Rectangle 10">
            <a:extLst>
              <a:ext uri="{FF2B5EF4-FFF2-40B4-BE49-F238E27FC236}">
                <a16:creationId xmlns:a16="http://schemas.microsoft.com/office/drawing/2014/main" id="{E8646336-6AC0-4592-B4A0-3190E3C9ADFE}"/>
              </a:ext>
            </a:extLst>
          </p:cNvPr>
          <p:cNvSpPr/>
          <p:nvPr/>
        </p:nvSpPr>
        <p:spPr>
          <a:xfrm>
            <a:off x="5088387" y="3634400"/>
            <a:ext cx="1914525" cy="439125"/>
          </a:xfrm>
          <a:prstGeom prst="rect">
            <a:avLst/>
          </a:prstGeom>
          <a:solidFill>
            <a:schemeClr val="bg1">
              <a:lumMod val="75000"/>
            </a:schemeClr>
          </a:solidFill>
          <a:ln>
            <a:noFill/>
          </a:ln>
        </p:spPr>
        <p:txBody>
          <a:bodyPr lIns="0" tIns="0" rIns="0" bIns="0" anchor="ctr">
            <a:noAutofit/>
          </a:bodyPr>
          <a:lstStyle/>
          <a:p>
            <a:pPr algn="ctr"/>
            <a:r>
              <a:rPr lang="fr" sz="2400"/>
              <a:t>Nociception</a:t>
            </a:r>
          </a:p>
        </p:txBody>
      </p:sp>
      <p:sp>
        <p:nvSpPr>
          <p:cNvPr id="13" name="Rectangle 12">
            <a:extLst>
              <a:ext uri="{FF2B5EF4-FFF2-40B4-BE49-F238E27FC236}">
                <a16:creationId xmlns:a16="http://schemas.microsoft.com/office/drawing/2014/main" id="{5B1B8302-26D0-4E2C-9CCA-043F75BBF788}"/>
              </a:ext>
            </a:extLst>
          </p:cNvPr>
          <p:cNvSpPr/>
          <p:nvPr/>
        </p:nvSpPr>
        <p:spPr>
          <a:xfrm>
            <a:off x="3412367" y="4606662"/>
            <a:ext cx="1204912" cy="361951"/>
          </a:xfrm>
          <a:prstGeom prst="rect">
            <a:avLst/>
          </a:prstGeom>
          <a:noFill/>
        </p:spPr>
        <p:txBody>
          <a:bodyPr lIns="0" tIns="0" rIns="0" bIns="0" anchor="ctr">
            <a:normAutofit fontScale="97500"/>
          </a:bodyPr>
          <a:lstStyle/>
          <a:p>
            <a:r>
              <a:rPr lang="fr" sz="2000">
                <a:solidFill>
                  <a:srgbClr val="FF6600"/>
                </a:solidFill>
              </a:rPr>
              <a:t>Analgésie</a:t>
            </a:r>
          </a:p>
        </p:txBody>
      </p:sp>
      <p:sp>
        <p:nvSpPr>
          <p:cNvPr id="15" name="Rectangle 14">
            <a:extLst>
              <a:ext uri="{FF2B5EF4-FFF2-40B4-BE49-F238E27FC236}">
                <a16:creationId xmlns:a16="http://schemas.microsoft.com/office/drawing/2014/main" id="{1545D713-CCA2-49B8-98EB-8A3956E52A1E}"/>
              </a:ext>
            </a:extLst>
          </p:cNvPr>
          <p:cNvSpPr/>
          <p:nvPr/>
        </p:nvSpPr>
        <p:spPr>
          <a:xfrm>
            <a:off x="7473419" y="4606663"/>
            <a:ext cx="2986087" cy="390525"/>
          </a:xfrm>
          <a:prstGeom prst="rect">
            <a:avLst/>
          </a:prstGeom>
          <a:noFill/>
        </p:spPr>
        <p:txBody>
          <a:bodyPr lIns="0" tIns="0" rIns="0" bIns="0" anchor="ctr">
            <a:normAutofit fontScale="97500"/>
          </a:bodyPr>
          <a:lstStyle/>
          <a:p>
            <a:r>
              <a:rPr lang="fr" sz="2000">
                <a:solidFill>
                  <a:srgbClr val="009900"/>
                </a:solidFill>
              </a:rPr>
              <a:t>Hyperalgésie / Allodynie</a:t>
            </a:r>
          </a:p>
        </p:txBody>
      </p:sp>
      <p:sp>
        <p:nvSpPr>
          <p:cNvPr id="18" name="Rectangle 17">
            <a:extLst>
              <a:ext uri="{FF2B5EF4-FFF2-40B4-BE49-F238E27FC236}">
                <a16:creationId xmlns:a16="http://schemas.microsoft.com/office/drawing/2014/main" id="{0ECE0866-2484-4F79-B870-4BF939BF51D3}"/>
              </a:ext>
            </a:extLst>
          </p:cNvPr>
          <p:cNvSpPr/>
          <p:nvPr/>
        </p:nvSpPr>
        <p:spPr>
          <a:xfrm>
            <a:off x="2" y="5801773"/>
            <a:ext cx="5998023" cy="432000"/>
          </a:xfrm>
          <a:prstGeom prst="rect">
            <a:avLst/>
          </a:prstGeom>
          <a:gradFill flip="none" rotWithShape="1">
            <a:gsLst>
              <a:gs pos="0">
                <a:schemeClr val="bg1"/>
              </a:gs>
              <a:gs pos="65000">
                <a:srgbClr val="FF6600"/>
              </a:gs>
            </a:gsLst>
            <a:lin ang="10800000" scaled="1"/>
            <a:tileRect/>
          </a:gradFill>
        </p:spPr>
        <p:txBody>
          <a:bodyPr wrap="square" lIns="468000" tIns="0" rIns="0" bIns="0" anchor="ctr">
            <a:noAutofit/>
          </a:bodyPr>
          <a:lstStyle/>
          <a:p>
            <a:r>
              <a:rPr lang="fr" sz="2000">
                <a:solidFill>
                  <a:schemeClr val="bg1"/>
                </a:solidFill>
              </a:rPr>
              <a:t>Effet de courte durée</a:t>
            </a:r>
          </a:p>
        </p:txBody>
      </p:sp>
      <p:sp>
        <p:nvSpPr>
          <p:cNvPr id="2" name="ZoneTexte 1">
            <a:extLst>
              <a:ext uri="{FF2B5EF4-FFF2-40B4-BE49-F238E27FC236}">
                <a16:creationId xmlns:a16="http://schemas.microsoft.com/office/drawing/2014/main" id="{F1DAF7A6-9C1F-4326-BE05-A32A7BC5182B}"/>
              </a:ext>
            </a:extLst>
          </p:cNvPr>
          <p:cNvSpPr txBox="1"/>
          <p:nvPr/>
        </p:nvSpPr>
        <p:spPr>
          <a:xfrm>
            <a:off x="8809305" y="1200536"/>
            <a:ext cx="153888" cy="369332"/>
          </a:xfrm>
          <a:prstGeom prst="rect">
            <a:avLst/>
          </a:prstGeom>
          <a:noFill/>
        </p:spPr>
        <p:txBody>
          <a:bodyPr wrap="none" lIns="0" tIns="0" rIns="0" bIns="0" rtlCol="0" anchor="ctr">
            <a:spAutoFit/>
          </a:bodyPr>
          <a:lstStyle/>
          <a:p>
            <a:pPr algn="ctr"/>
            <a:r>
              <a:rPr lang="fr-FR" sz="2400" b="1">
                <a:solidFill>
                  <a:srgbClr val="009900"/>
                </a:solidFill>
              </a:rPr>
              <a:t>+</a:t>
            </a:r>
          </a:p>
        </p:txBody>
      </p:sp>
      <p:sp>
        <p:nvSpPr>
          <p:cNvPr id="21" name="ZoneTexte 20">
            <a:extLst>
              <a:ext uri="{FF2B5EF4-FFF2-40B4-BE49-F238E27FC236}">
                <a16:creationId xmlns:a16="http://schemas.microsoft.com/office/drawing/2014/main" id="{8663C347-12B5-432E-8782-A046EC3EBA35}"/>
              </a:ext>
            </a:extLst>
          </p:cNvPr>
          <p:cNvSpPr txBox="1"/>
          <p:nvPr/>
        </p:nvSpPr>
        <p:spPr>
          <a:xfrm>
            <a:off x="8988843" y="2437418"/>
            <a:ext cx="153888" cy="369332"/>
          </a:xfrm>
          <a:prstGeom prst="rect">
            <a:avLst/>
          </a:prstGeom>
          <a:noFill/>
        </p:spPr>
        <p:txBody>
          <a:bodyPr wrap="none" lIns="0" tIns="0" rIns="0" bIns="0" rtlCol="0" anchor="ctr">
            <a:spAutoFit/>
          </a:bodyPr>
          <a:lstStyle/>
          <a:p>
            <a:pPr algn="ctr"/>
            <a:r>
              <a:rPr lang="fr-FR" sz="2400" b="1">
                <a:solidFill>
                  <a:srgbClr val="009900"/>
                </a:solidFill>
              </a:rPr>
              <a:t>+</a:t>
            </a:r>
          </a:p>
        </p:txBody>
      </p:sp>
      <p:sp>
        <p:nvSpPr>
          <p:cNvPr id="22" name="ZoneTexte 21">
            <a:extLst>
              <a:ext uri="{FF2B5EF4-FFF2-40B4-BE49-F238E27FC236}">
                <a16:creationId xmlns:a16="http://schemas.microsoft.com/office/drawing/2014/main" id="{CC4BEB48-3F06-44F5-BF3A-926168905CB2}"/>
              </a:ext>
            </a:extLst>
          </p:cNvPr>
          <p:cNvSpPr txBox="1"/>
          <p:nvPr/>
        </p:nvSpPr>
        <p:spPr>
          <a:xfrm>
            <a:off x="8430004" y="1620824"/>
            <a:ext cx="153888" cy="369332"/>
          </a:xfrm>
          <a:prstGeom prst="rect">
            <a:avLst/>
          </a:prstGeom>
          <a:noFill/>
        </p:spPr>
        <p:txBody>
          <a:bodyPr wrap="none" lIns="0" tIns="0" rIns="0" bIns="0" rtlCol="0" anchor="ctr">
            <a:spAutoFit/>
          </a:bodyPr>
          <a:lstStyle/>
          <a:p>
            <a:pPr algn="ctr"/>
            <a:r>
              <a:rPr lang="fr-FR" sz="2400" b="1">
                <a:solidFill>
                  <a:srgbClr val="009900"/>
                </a:solidFill>
              </a:rPr>
              <a:t>+</a:t>
            </a:r>
          </a:p>
        </p:txBody>
      </p:sp>
      <p:sp>
        <p:nvSpPr>
          <p:cNvPr id="23" name="ZoneTexte 22">
            <a:extLst>
              <a:ext uri="{FF2B5EF4-FFF2-40B4-BE49-F238E27FC236}">
                <a16:creationId xmlns:a16="http://schemas.microsoft.com/office/drawing/2014/main" id="{4606ABCC-287F-4ACD-85D6-DEE1EFFC4EB3}"/>
              </a:ext>
            </a:extLst>
          </p:cNvPr>
          <p:cNvSpPr txBox="1"/>
          <p:nvPr/>
        </p:nvSpPr>
        <p:spPr>
          <a:xfrm>
            <a:off x="6811989" y="1888728"/>
            <a:ext cx="153888" cy="369332"/>
          </a:xfrm>
          <a:prstGeom prst="rect">
            <a:avLst/>
          </a:prstGeom>
          <a:noFill/>
        </p:spPr>
        <p:txBody>
          <a:bodyPr wrap="none" lIns="0" tIns="0" rIns="0" bIns="0" rtlCol="0" anchor="ctr">
            <a:spAutoFit/>
          </a:bodyPr>
          <a:lstStyle/>
          <a:p>
            <a:pPr algn="ctr"/>
            <a:r>
              <a:rPr lang="fr-FR" sz="2400" b="1">
                <a:solidFill>
                  <a:srgbClr val="009900"/>
                </a:solidFill>
              </a:rPr>
              <a:t>+</a:t>
            </a:r>
          </a:p>
        </p:txBody>
      </p:sp>
      <p:grpSp>
        <p:nvGrpSpPr>
          <p:cNvPr id="30" name="Groupe 29">
            <a:extLst>
              <a:ext uri="{FF2B5EF4-FFF2-40B4-BE49-F238E27FC236}">
                <a16:creationId xmlns:a16="http://schemas.microsoft.com/office/drawing/2014/main" id="{F46193DF-27B7-4235-9FC2-1B6CA4CFADCE}"/>
              </a:ext>
            </a:extLst>
          </p:cNvPr>
          <p:cNvGrpSpPr/>
          <p:nvPr/>
        </p:nvGrpSpPr>
        <p:grpSpPr>
          <a:xfrm>
            <a:off x="2866851" y="2201026"/>
            <a:ext cx="576956" cy="591578"/>
            <a:chOff x="1968573" y="1861303"/>
            <a:chExt cx="576955" cy="591579"/>
          </a:xfrm>
        </p:grpSpPr>
        <p:sp>
          <p:nvSpPr>
            <p:cNvPr id="19" name="Rectangle : coins arrondis 18">
              <a:extLst>
                <a:ext uri="{FF2B5EF4-FFF2-40B4-BE49-F238E27FC236}">
                  <a16:creationId xmlns:a16="http://schemas.microsoft.com/office/drawing/2014/main" id="{55349F33-E7F3-4507-A85C-D5274D5B9EC6}"/>
                </a:ext>
              </a:extLst>
            </p:cNvPr>
            <p:cNvSpPr/>
            <p:nvPr/>
          </p:nvSpPr>
          <p:spPr>
            <a:xfrm>
              <a:off x="2062135" y="2167132"/>
              <a:ext cx="483393" cy="285750"/>
            </a:xfrm>
            <a:prstGeom prst="roundRect">
              <a:avLst>
                <a:gd name="adj" fmla="val 50000"/>
              </a:avLst>
            </a:prstGeom>
            <a:solidFill>
              <a:schemeClr val="bg1"/>
            </a:solidFill>
            <a:ln>
              <a:solidFill>
                <a:schemeClr val="tx1"/>
              </a:solidFill>
            </a:ln>
          </p:spPr>
          <p:txBody>
            <a:bodyPr lIns="0" tIns="0" rIns="0" bIns="0" anchor="ctr">
              <a:noAutofit/>
            </a:bodyPr>
            <a:lstStyle/>
            <a:p>
              <a:pPr algn="ctr"/>
              <a:r>
                <a:rPr lang="fr" sz="1600"/>
                <a:t>R</a:t>
              </a:r>
              <a:r>
                <a:rPr lang="el-GR" sz="1600" i="1"/>
                <a:t>μ</a:t>
              </a:r>
              <a:endParaRPr lang="fr" sz="1600" i="1"/>
            </a:p>
          </p:txBody>
        </p:sp>
        <p:sp>
          <p:nvSpPr>
            <p:cNvPr id="25" name="ZoneTexte 24">
              <a:extLst>
                <a:ext uri="{FF2B5EF4-FFF2-40B4-BE49-F238E27FC236}">
                  <a16:creationId xmlns:a16="http://schemas.microsoft.com/office/drawing/2014/main" id="{F4CD8BB9-7552-4030-B52E-FBD372BFDE91}"/>
                </a:ext>
              </a:extLst>
            </p:cNvPr>
            <p:cNvSpPr txBox="1"/>
            <p:nvPr/>
          </p:nvSpPr>
          <p:spPr>
            <a:xfrm>
              <a:off x="1968573" y="1861303"/>
              <a:ext cx="153888" cy="369333"/>
            </a:xfrm>
            <a:prstGeom prst="rect">
              <a:avLst/>
            </a:prstGeom>
            <a:noFill/>
          </p:spPr>
          <p:txBody>
            <a:bodyPr wrap="none" lIns="0" tIns="0" rIns="0" bIns="0" rtlCol="0" anchor="ctr">
              <a:spAutoFit/>
            </a:bodyPr>
            <a:lstStyle/>
            <a:p>
              <a:pPr algn="ctr"/>
              <a:r>
                <a:rPr lang="fr-FR" sz="2400" b="1">
                  <a:solidFill>
                    <a:srgbClr val="FF6600"/>
                  </a:solidFill>
                </a:rPr>
                <a:t>+</a:t>
              </a:r>
            </a:p>
          </p:txBody>
        </p:sp>
      </p:grpSp>
      <p:sp>
        <p:nvSpPr>
          <p:cNvPr id="26" name="ZoneTexte 25">
            <a:extLst>
              <a:ext uri="{FF2B5EF4-FFF2-40B4-BE49-F238E27FC236}">
                <a16:creationId xmlns:a16="http://schemas.microsoft.com/office/drawing/2014/main" id="{EE932491-6D33-485E-AE81-E3FB6B34770E}"/>
              </a:ext>
            </a:extLst>
          </p:cNvPr>
          <p:cNvSpPr txBox="1">
            <a:spLocks noChangeAspect="1"/>
          </p:cNvSpPr>
          <p:nvPr/>
        </p:nvSpPr>
        <p:spPr>
          <a:xfrm>
            <a:off x="7480281" y="3801987"/>
            <a:ext cx="396000" cy="396000"/>
          </a:xfrm>
          <a:prstGeom prst="ellipse">
            <a:avLst/>
          </a:prstGeom>
          <a:solidFill>
            <a:srgbClr val="009900"/>
          </a:solidFill>
          <a:ln>
            <a:noFill/>
          </a:ln>
        </p:spPr>
        <p:txBody>
          <a:bodyPr wrap="none" lIns="0" tIns="0" rIns="0" bIns="0" rtlCol="0" anchor="ctr">
            <a:noAutofit/>
          </a:bodyPr>
          <a:lstStyle/>
          <a:p>
            <a:pPr algn="ctr"/>
            <a:r>
              <a:rPr lang="fr-FR" sz="3200" b="1">
                <a:solidFill>
                  <a:schemeClr val="bg1"/>
                </a:solidFill>
              </a:rPr>
              <a:t>+</a:t>
            </a:r>
          </a:p>
        </p:txBody>
      </p:sp>
      <p:sp>
        <p:nvSpPr>
          <p:cNvPr id="27" name="ZoneTexte 26">
            <a:extLst>
              <a:ext uri="{FF2B5EF4-FFF2-40B4-BE49-F238E27FC236}">
                <a16:creationId xmlns:a16="http://schemas.microsoft.com/office/drawing/2014/main" id="{1665E076-101B-4491-98EA-0DB1A6E28992}"/>
              </a:ext>
            </a:extLst>
          </p:cNvPr>
          <p:cNvSpPr txBox="1">
            <a:spLocks noChangeAspect="1"/>
          </p:cNvSpPr>
          <p:nvPr/>
        </p:nvSpPr>
        <p:spPr>
          <a:xfrm>
            <a:off x="4221279" y="3801987"/>
            <a:ext cx="396000" cy="396000"/>
          </a:xfrm>
          <a:prstGeom prst="ellipse">
            <a:avLst/>
          </a:prstGeom>
          <a:solidFill>
            <a:srgbClr val="FF6600"/>
          </a:solidFill>
          <a:ln w="15875">
            <a:noFill/>
          </a:ln>
        </p:spPr>
        <p:txBody>
          <a:bodyPr wrap="none" lIns="0" tIns="0" rIns="0" bIns="72000" rtlCol="0" anchor="ctr">
            <a:noAutofit/>
          </a:bodyPr>
          <a:lstStyle/>
          <a:p>
            <a:pPr algn="ctr"/>
            <a:r>
              <a:rPr lang="fr-FR" sz="2800" b="1">
                <a:solidFill>
                  <a:schemeClr val="bg1"/>
                </a:solidFill>
                <a:cs typeface="Calibri" panose="020F0502020204030204" pitchFamily="34" charset="0"/>
              </a:rPr>
              <a:t>‒</a:t>
            </a:r>
            <a:endParaRPr lang="fr-FR" sz="2800" b="1">
              <a:solidFill>
                <a:schemeClr val="bg1"/>
              </a:solidFill>
            </a:endParaRPr>
          </a:p>
        </p:txBody>
      </p:sp>
      <p:sp>
        <p:nvSpPr>
          <p:cNvPr id="31" name="ZoneTexte 30">
            <a:extLst>
              <a:ext uri="{FF2B5EF4-FFF2-40B4-BE49-F238E27FC236}">
                <a16:creationId xmlns:a16="http://schemas.microsoft.com/office/drawing/2014/main" id="{AA643A10-B60C-4BF6-ABCA-067CCA6B78F5}"/>
              </a:ext>
            </a:extLst>
          </p:cNvPr>
          <p:cNvSpPr txBox="1"/>
          <p:nvPr/>
        </p:nvSpPr>
        <p:spPr>
          <a:xfrm>
            <a:off x="5023496" y="5184001"/>
            <a:ext cx="2044304" cy="461665"/>
          </a:xfrm>
          <a:prstGeom prst="rect">
            <a:avLst/>
          </a:prstGeom>
          <a:noFill/>
        </p:spPr>
        <p:txBody>
          <a:bodyPr wrap="square">
            <a:spAutoFit/>
          </a:bodyPr>
          <a:lstStyle/>
          <a:p>
            <a:pPr algn="ctr"/>
            <a:r>
              <a:rPr lang="fr-FR" sz="2400"/>
              <a:t>Résultante</a:t>
            </a:r>
          </a:p>
        </p:txBody>
      </p:sp>
      <p:sp>
        <p:nvSpPr>
          <p:cNvPr id="32" name="ZoneTexte 31">
            <a:extLst>
              <a:ext uri="{FF2B5EF4-FFF2-40B4-BE49-F238E27FC236}">
                <a16:creationId xmlns:a16="http://schemas.microsoft.com/office/drawing/2014/main" id="{1C7CC7B3-153E-4D00-99BE-92FA022BF576}"/>
              </a:ext>
            </a:extLst>
          </p:cNvPr>
          <p:cNvSpPr txBox="1"/>
          <p:nvPr/>
        </p:nvSpPr>
        <p:spPr>
          <a:xfrm>
            <a:off x="3026972" y="6393643"/>
            <a:ext cx="6978701" cy="293721"/>
          </a:xfrm>
          <a:prstGeom prst="rect">
            <a:avLst/>
          </a:prstGeom>
          <a:noFill/>
        </p:spPr>
        <p:txBody>
          <a:bodyPr wrap="square" lIns="360000" bIns="108000" anchor="b">
            <a:spAutoFit/>
          </a:bodyPr>
          <a:lstStyle/>
          <a:p>
            <a:pPr>
              <a:lnSpc>
                <a:spcPct val="90000"/>
              </a:lnSpc>
            </a:pPr>
            <a:r>
              <a:rPr lang="en-US" sz="1000" dirty="0" err="1"/>
              <a:t>Simonnet</a:t>
            </a:r>
            <a:r>
              <a:rPr lang="en-US" sz="1000" dirty="0"/>
              <a:t> G, </a:t>
            </a:r>
            <a:r>
              <a:rPr lang="en-US" sz="1000" dirty="0" err="1"/>
              <a:t>Rivat</a:t>
            </a:r>
            <a:r>
              <a:rPr lang="en-US" sz="1000" dirty="0"/>
              <a:t> C, Opioid-induced hyperalgesia: abnormal or normal pain? </a:t>
            </a:r>
            <a:r>
              <a:rPr lang="en-US" sz="1000" dirty="0" err="1"/>
              <a:t>Neuroreport</a:t>
            </a:r>
            <a:r>
              <a:rPr lang="en-US" sz="1000" dirty="0"/>
              <a:t> 2003;14(1):1-7.</a:t>
            </a:r>
          </a:p>
        </p:txBody>
      </p:sp>
      <p:cxnSp>
        <p:nvCxnSpPr>
          <p:cNvPr id="37" name="Connecteur droit avec flèche 36">
            <a:extLst>
              <a:ext uri="{FF2B5EF4-FFF2-40B4-BE49-F238E27FC236}">
                <a16:creationId xmlns:a16="http://schemas.microsoft.com/office/drawing/2014/main" id="{68799ECE-B862-4A2E-B3B0-0E6C299B951D}"/>
              </a:ext>
            </a:extLst>
          </p:cNvPr>
          <p:cNvCxnSpPr>
            <a:cxnSpLocks/>
          </p:cNvCxnSpPr>
          <p:nvPr/>
        </p:nvCxnSpPr>
        <p:spPr>
          <a:xfrm flipH="1">
            <a:off x="3387779" y="1276351"/>
            <a:ext cx="704797" cy="1161067"/>
          </a:xfrm>
          <a:prstGeom prst="straightConnector1">
            <a:avLst/>
          </a:prstGeom>
          <a:ln w="19050" cap="rnd">
            <a:solidFill>
              <a:schemeClr val="bg2">
                <a:lumMod val="25000"/>
              </a:schemeClr>
            </a:solidFill>
            <a:round/>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86B2BDC1-7313-407D-A63E-1CEED48703BD}"/>
              </a:ext>
            </a:extLst>
          </p:cNvPr>
          <p:cNvCxnSpPr>
            <a:cxnSpLocks/>
          </p:cNvCxnSpPr>
          <p:nvPr/>
        </p:nvCxnSpPr>
        <p:spPr>
          <a:xfrm>
            <a:off x="4489450" y="1273175"/>
            <a:ext cx="692151" cy="984251"/>
          </a:xfrm>
          <a:prstGeom prst="straightConnector1">
            <a:avLst/>
          </a:prstGeom>
          <a:ln w="19050" cap="rnd">
            <a:solidFill>
              <a:schemeClr val="bg2">
                <a:lumMod val="25000"/>
              </a:schemeClr>
            </a:solidFill>
            <a:round/>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A2DDA8FE-C52E-4CF4-9176-CFE69FD9DC4C}"/>
              </a:ext>
            </a:extLst>
          </p:cNvPr>
          <p:cNvCxnSpPr>
            <a:cxnSpLocks/>
          </p:cNvCxnSpPr>
          <p:nvPr/>
        </p:nvCxnSpPr>
        <p:spPr>
          <a:xfrm flipH="1">
            <a:off x="8837760" y="1127429"/>
            <a:ext cx="389584" cy="677672"/>
          </a:xfrm>
          <a:prstGeom prst="straightConnector1">
            <a:avLst/>
          </a:prstGeom>
          <a:ln w="19050" cap="rnd">
            <a:solidFill>
              <a:schemeClr val="bg2">
                <a:lumMod val="25000"/>
              </a:schemeClr>
            </a:solidFill>
            <a:round/>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B3A64FEB-EDD7-4573-9600-B00A70ABC945}"/>
              </a:ext>
            </a:extLst>
          </p:cNvPr>
          <p:cNvCxnSpPr>
            <a:cxnSpLocks/>
          </p:cNvCxnSpPr>
          <p:nvPr/>
        </p:nvCxnSpPr>
        <p:spPr>
          <a:xfrm flipV="1">
            <a:off x="5674521" y="1982790"/>
            <a:ext cx="1057937" cy="367505"/>
          </a:xfrm>
          <a:prstGeom prst="straightConnector1">
            <a:avLst/>
          </a:prstGeom>
          <a:ln w="19050" cap="rnd">
            <a:solidFill>
              <a:srgbClr val="009900"/>
            </a:solidFill>
            <a:round/>
            <a:tailEnd type="arrow"/>
          </a:ln>
        </p:spPr>
        <p:style>
          <a:lnRef idx="1">
            <a:schemeClr val="accent1"/>
          </a:lnRef>
          <a:fillRef idx="0">
            <a:schemeClr val="accent1"/>
          </a:fillRef>
          <a:effectRef idx="0">
            <a:schemeClr val="accent1"/>
          </a:effectRef>
          <a:fontRef idx="minor">
            <a:schemeClr val="tx1"/>
          </a:fontRef>
        </p:style>
      </p:cxnSp>
      <p:sp>
        <p:nvSpPr>
          <p:cNvPr id="47" name="Forme libre : forme 46">
            <a:extLst>
              <a:ext uri="{FF2B5EF4-FFF2-40B4-BE49-F238E27FC236}">
                <a16:creationId xmlns:a16="http://schemas.microsoft.com/office/drawing/2014/main" id="{963469C8-2E27-4DCE-800D-0AE3C02FF839}"/>
              </a:ext>
            </a:extLst>
          </p:cNvPr>
          <p:cNvSpPr/>
          <p:nvPr/>
        </p:nvSpPr>
        <p:spPr>
          <a:xfrm>
            <a:off x="7135247" y="1613574"/>
            <a:ext cx="1233488" cy="307301"/>
          </a:xfrm>
          <a:custGeom>
            <a:avLst/>
            <a:gdLst>
              <a:gd name="connsiteX0" fmla="*/ 0 w 914400"/>
              <a:gd name="connsiteY0" fmla="*/ 144780 h 243840"/>
              <a:gd name="connsiteX1" fmla="*/ 548640 w 914400"/>
              <a:gd name="connsiteY1" fmla="*/ 0 h 243840"/>
              <a:gd name="connsiteX2" fmla="*/ 914400 w 914400"/>
              <a:gd name="connsiteY2" fmla="*/ 243840 h 243840"/>
              <a:gd name="connsiteX0" fmla="*/ 0 w 914400"/>
              <a:gd name="connsiteY0" fmla="*/ 144780 h 243840"/>
              <a:gd name="connsiteX1" fmla="*/ 548640 w 914400"/>
              <a:gd name="connsiteY1" fmla="*/ 0 h 243840"/>
              <a:gd name="connsiteX2" fmla="*/ 914400 w 914400"/>
              <a:gd name="connsiteY2" fmla="*/ 243840 h 243840"/>
              <a:gd name="connsiteX0" fmla="*/ 0 w 914400"/>
              <a:gd name="connsiteY0" fmla="*/ 144780 h 243840"/>
              <a:gd name="connsiteX1" fmla="*/ 548640 w 914400"/>
              <a:gd name="connsiteY1" fmla="*/ 0 h 243840"/>
              <a:gd name="connsiteX2" fmla="*/ 914400 w 914400"/>
              <a:gd name="connsiteY2" fmla="*/ 243840 h 243840"/>
              <a:gd name="connsiteX0" fmla="*/ 0 w 914400"/>
              <a:gd name="connsiteY0" fmla="*/ 0 h 99060"/>
              <a:gd name="connsiteX1" fmla="*/ 914400 w 914400"/>
              <a:gd name="connsiteY1" fmla="*/ 99060 h 99060"/>
              <a:gd name="connsiteX0" fmla="*/ 0 w 914400"/>
              <a:gd name="connsiteY0" fmla="*/ 67837 h 166897"/>
              <a:gd name="connsiteX1" fmla="*/ 914400 w 914400"/>
              <a:gd name="connsiteY1" fmla="*/ 166897 h 166897"/>
              <a:gd name="connsiteX0" fmla="*/ 0 w 1123950"/>
              <a:gd name="connsiteY0" fmla="*/ 64682 h 182792"/>
              <a:gd name="connsiteX1" fmla="*/ 1123950 w 1123950"/>
              <a:gd name="connsiteY1" fmla="*/ 182792 h 182792"/>
              <a:gd name="connsiteX0" fmla="*/ 0 w 1123950"/>
              <a:gd name="connsiteY0" fmla="*/ 164214 h 282324"/>
              <a:gd name="connsiteX1" fmla="*/ 1123950 w 1123950"/>
              <a:gd name="connsiteY1" fmla="*/ 282324 h 282324"/>
              <a:gd name="connsiteX0" fmla="*/ 0 w 1123950"/>
              <a:gd name="connsiteY0" fmla="*/ 178864 h 296974"/>
              <a:gd name="connsiteX1" fmla="*/ 1123950 w 1123950"/>
              <a:gd name="connsiteY1" fmla="*/ 296974 h 296974"/>
              <a:gd name="connsiteX0" fmla="*/ 0 w 1233488"/>
              <a:gd name="connsiteY0" fmla="*/ 170141 h 307301"/>
              <a:gd name="connsiteX1" fmla="*/ 1233488 w 1233488"/>
              <a:gd name="connsiteY1" fmla="*/ 307301 h 307301"/>
            </a:gdLst>
            <a:ahLst/>
            <a:cxnLst>
              <a:cxn ang="0">
                <a:pos x="connsiteX0" y="connsiteY0"/>
              </a:cxn>
              <a:cxn ang="0">
                <a:pos x="connsiteX1" y="connsiteY1"/>
              </a:cxn>
            </a:cxnLst>
            <a:rect l="l" t="t" r="r" b="b"/>
            <a:pathLst>
              <a:path w="1233488" h="307301">
                <a:moveTo>
                  <a:pt x="0" y="170141"/>
                </a:moveTo>
                <a:cubicBezTo>
                  <a:pt x="290512" y="-54014"/>
                  <a:pt x="1076325" y="-101957"/>
                  <a:pt x="1233488" y="307301"/>
                </a:cubicBezTo>
              </a:path>
            </a:pathLst>
          </a:custGeom>
          <a:ln w="19050" cap="rnd">
            <a:solidFill>
              <a:srgbClr val="009900"/>
            </a:solidFill>
            <a:roun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00"/>
          </a:p>
        </p:txBody>
      </p:sp>
      <p:sp>
        <p:nvSpPr>
          <p:cNvPr id="50" name="Forme libre : forme 49">
            <a:extLst>
              <a:ext uri="{FF2B5EF4-FFF2-40B4-BE49-F238E27FC236}">
                <a16:creationId xmlns:a16="http://schemas.microsoft.com/office/drawing/2014/main" id="{1A735B80-BAF0-4B24-B10D-B6853525E941}"/>
              </a:ext>
            </a:extLst>
          </p:cNvPr>
          <p:cNvSpPr/>
          <p:nvPr/>
        </p:nvSpPr>
        <p:spPr>
          <a:xfrm flipH="1" flipV="1">
            <a:off x="7049445" y="1980500"/>
            <a:ext cx="1566863" cy="589661"/>
          </a:xfrm>
          <a:custGeom>
            <a:avLst/>
            <a:gdLst>
              <a:gd name="connsiteX0" fmla="*/ 0 w 914400"/>
              <a:gd name="connsiteY0" fmla="*/ 144780 h 243840"/>
              <a:gd name="connsiteX1" fmla="*/ 548640 w 914400"/>
              <a:gd name="connsiteY1" fmla="*/ 0 h 243840"/>
              <a:gd name="connsiteX2" fmla="*/ 914400 w 914400"/>
              <a:gd name="connsiteY2" fmla="*/ 243840 h 243840"/>
              <a:gd name="connsiteX0" fmla="*/ 0 w 914400"/>
              <a:gd name="connsiteY0" fmla="*/ 144780 h 243840"/>
              <a:gd name="connsiteX1" fmla="*/ 548640 w 914400"/>
              <a:gd name="connsiteY1" fmla="*/ 0 h 243840"/>
              <a:gd name="connsiteX2" fmla="*/ 914400 w 914400"/>
              <a:gd name="connsiteY2" fmla="*/ 243840 h 243840"/>
              <a:gd name="connsiteX0" fmla="*/ 0 w 914400"/>
              <a:gd name="connsiteY0" fmla="*/ 144780 h 243840"/>
              <a:gd name="connsiteX1" fmla="*/ 548640 w 914400"/>
              <a:gd name="connsiteY1" fmla="*/ 0 h 243840"/>
              <a:gd name="connsiteX2" fmla="*/ 914400 w 914400"/>
              <a:gd name="connsiteY2" fmla="*/ 243840 h 243840"/>
              <a:gd name="connsiteX0" fmla="*/ 0 w 914400"/>
              <a:gd name="connsiteY0" fmla="*/ 0 h 99060"/>
              <a:gd name="connsiteX1" fmla="*/ 914400 w 914400"/>
              <a:gd name="connsiteY1" fmla="*/ 99060 h 99060"/>
              <a:gd name="connsiteX0" fmla="*/ 0 w 914400"/>
              <a:gd name="connsiteY0" fmla="*/ 67837 h 166897"/>
              <a:gd name="connsiteX1" fmla="*/ 914400 w 914400"/>
              <a:gd name="connsiteY1" fmla="*/ 166897 h 166897"/>
              <a:gd name="connsiteX0" fmla="*/ 0 w 1123950"/>
              <a:gd name="connsiteY0" fmla="*/ 64682 h 182792"/>
              <a:gd name="connsiteX1" fmla="*/ 1123950 w 1123950"/>
              <a:gd name="connsiteY1" fmla="*/ 182792 h 182792"/>
              <a:gd name="connsiteX0" fmla="*/ 0 w 1123950"/>
              <a:gd name="connsiteY0" fmla="*/ 164214 h 282324"/>
              <a:gd name="connsiteX1" fmla="*/ 1123950 w 1123950"/>
              <a:gd name="connsiteY1" fmla="*/ 282324 h 282324"/>
              <a:gd name="connsiteX0" fmla="*/ 0 w 1123950"/>
              <a:gd name="connsiteY0" fmla="*/ 178864 h 296974"/>
              <a:gd name="connsiteX1" fmla="*/ 1123950 w 1123950"/>
              <a:gd name="connsiteY1" fmla="*/ 296974 h 296974"/>
              <a:gd name="connsiteX0" fmla="*/ 0 w 1233488"/>
              <a:gd name="connsiteY0" fmla="*/ 170141 h 307301"/>
              <a:gd name="connsiteX1" fmla="*/ 1233488 w 1233488"/>
              <a:gd name="connsiteY1" fmla="*/ 307301 h 307301"/>
              <a:gd name="connsiteX0" fmla="*/ 0 w 1509713"/>
              <a:gd name="connsiteY0" fmla="*/ 168027 h 309950"/>
              <a:gd name="connsiteX1" fmla="*/ 1509713 w 1509713"/>
              <a:gd name="connsiteY1" fmla="*/ 309950 h 309950"/>
              <a:gd name="connsiteX0" fmla="*/ 0 w 1509713"/>
              <a:gd name="connsiteY0" fmla="*/ 360582 h 502505"/>
              <a:gd name="connsiteX1" fmla="*/ 1509713 w 1509713"/>
              <a:gd name="connsiteY1" fmla="*/ 502505 h 502505"/>
              <a:gd name="connsiteX0" fmla="*/ 0 w 1509713"/>
              <a:gd name="connsiteY0" fmla="*/ 380794 h 522717"/>
              <a:gd name="connsiteX1" fmla="*/ 1509713 w 1509713"/>
              <a:gd name="connsiteY1" fmla="*/ 522717 h 522717"/>
              <a:gd name="connsiteX0" fmla="*/ 0 w 1509713"/>
              <a:gd name="connsiteY0" fmla="*/ 371214 h 513137"/>
              <a:gd name="connsiteX1" fmla="*/ 1509713 w 1509713"/>
              <a:gd name="connsiteY1" fmla="*/ 513137 h 513137"/>
              <a:gd name="connsiteX0" fmla="*/ 0 w 1566863"/>
              <a:gd name="connsiteY0" fmla="*/ 350796 h 554631"/>
              <a:gd name="connsiteX1" fmla="*/ 1566863 w 1566863"/>
              <a:gd name="connsiteY1" fmla="*/ 554631 h 554631"/>
              <a:gd name="connsiteX0" fmla="*/ 0 w 1566863"/>
              <a:gd name="connsiteY0" fmla="*/ 375490 h 579325"/>
              <a:gd name="connsiteX1" fmla="*/ 1566863 w 1566863"/>
              <a:gd name="connsiteY1" fmla="*/ 579325 h 579325"/>
              <a:gd name="connsiteX0" fmla="*/ 0 w 1566863"/>
              <a:gd name="connsiteY0" fmla="*/ 385826 h 589661"/>
              <a:gd name="connsiteX1" fmla="*/ 1566863 w 1566863"/>
              <a:gd name="connsiteY1" fmla="*/ 589661 h 589661"/>
            </a:gdLst>
            <a:ahLst/>
            <a:cxnLst>
              <a:cxn ang="0">
                <a:pos x="connsiteX0" y="connsiteY0"/>
              </a:cxn>
              <a:cxn ang="0">
                <a:pos x="connsiteX1" y="connsiteY1"/>
              </a:cxn>
            </a:cxnLst>
            <a:rect l="l" t="t" r="r" b="b"/>
            <a:pathLst>
              <a:path w="1566863" h="589661">
                <a:moveTo>
                  <a:pt x="0" y="385826"/>
                </a:moveTo>
                <a:cubicBezTo>
                  <a:pt x="528638" y="-314580"/>
                  <a:pt x="1404938" y="51814"/>
                  <a:pt x="1566863" y="589661"/>
                </a:cubicBezTo>
              </a:path>
            </a:pathLst>
          </a:custGeom>
          <a:ln w="19050" cap="rnd">
            <a:solidFill>
              <a:srgbClr val="009900"/>
            </a:solidFill>
            <a:roun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00"/>
          </a:p>
        </p:txBody>
      </p:sp>
      <p:sp>
        <p:nvSpPr>
          <p:cNvPr id="8" name="Ellipse 7">
            <a:extLst>
              <a:ext uri="{FF2B5EF4-FFF2-40B4-BE49-F238E27FC236}">
                <a16:creationId xmlns:a16="http://schemas.microsoft.com/office/drawing/2014/main" id="{C54661D1-514E-45F5-A8E9-1481DAC3D483}"/>
              </a:ext>
            </a:extLst>
          </p:cNvPr>
          <p:cNvSpPr/>
          <p:nvPr/>
        </p:nvSpPr>
        <p:spPr>
          <a:xfrm>
            <a:off x="8113205" y="2267783"/>
            <a:ext cx="423179" cy="282119"/>
          </a:xfrm>
          <a:prstGeom prst="ellipse">
            <a:avLst/>
          </a:prstGeom>
          <a:solidFill>
            <a:schemeClr val="bg1"/>
          </a:solidFill>
        </p:spPr>
        <p:txBody>
          <a:bodyPr wrap="none" lIns="0" tIns="0" rIns="0" bIns="0" anchor="ctr">
            <a:noAutofit/>
          </a:bodyPr>
          <a:lstStyle/>
          <a:p>
            <a:r>
              <a:rPr lang="fr" sz="1600" b="1">
                <a:solidFill>
                  <a:srgbClr val="009900"/>
                </a:solidFill>
              </a:rPr>
              <a:t>Ca</a:t>
            </a:r>
            <a:r>
              <a:rPr lang="fr" sz="1200" b="1" baseline="50000">
                <a:solidFill>
                  <a:srgbClr val="009900"/>
                </a:solidFill>
              </a:rPr>
              <a:t>2+</a:t>
            </a:r>
            <a:endParaRPr lang="fr" sz="1600" b="1" baseline="50000">
              <a:solidFill>
                <a:srgbClr val="009900"/>
              </a:solidFill>
            </a:endParaRPr>
          </a:p>
        </p:txBody>
      </p:sp>
      <p:sp>
        <p:nvSpPr>
          <p:cNvPr id="49" name="Ellipse 48">
            <a:extLst>
              <a:ext uri="{FF2B5EF4-FFF2-40B4-BE49-F238E27FC236}">
                <a16:creationId xmlns:a16="http://schemas.microsoft.com/office/drawing/2014/main" id="{496D6D8F-470D-4E64-9F7C-5D3DF72CF35C}"/>
              </a:ext>
            </a:extLst>
          </p:cNvPr>
          <p:cNvSpPr/>
          <p:nvPr/>
        </p:nvSpPr>
        <p:spPr>
          <a:xfrm>
            <a:off x="4751024" y="1788761"/>
            <a:ext cx="1085051" cy="1085051"/>
          </a:xfrm>
          <a:prstGeom prst="ellipse">
            <a:avLst/>
          </a:prstGeom>
          <a:noFill/>
          <a:ln w="444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endParaRPr>
          </a:p>
        </p:txBody>
      </p:sp>
      <p:cxnSp>
        <p:nvCxnSpPr>
          <p:cNvPr id="52" name="Connecteur droit avec flèche 51">
            <a:extLst>
              <a:ext uri="{FF2B5EF4-FFF2-40B4-BE49-F238E27FC236}">
                <a16:creationId xmlns:a16="http://schemas.microsoft.com/office/drawing/2014/main" id="{7BB04DAE-4013-4C07-A806-1DA2BBD6F533}"/>
              </a:ext>
            </a:extLst>
          </p:cNvPr>
          <p:cNvCxnSpPr>
            <a:cxnSpLocks/>
          </p:cNvCxnSpPr>
          <p:nvPr/>
        </p:nvCxnSpPr>
        <p:spPr>
          <a:xfrm flipH="1">
            <a:off x="8879637" y="2200316"/>
            <a:ext cx="0" cy="613083"/>
          </a:xfrm>
          <a:prstGeom prst="straightConnector1">
            <a:avLst/>
          </a:prstGeom>
          <a:ln w="19050" cap="rnd">
            <a:solidFill>
              <a:srgbClr val="009900"/>
            </a:solidFill>
            <a:round/>
            <a:tailEnd type="arrow"/>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10E7E754-52FA-4C12-B027-5D5F3E8E9FA6}"/>
              </a:ext>
            </a:extLst>
          </p:cNvPr>
          <p:cNvSpPr txBox="1"/>
          <p:nvPr/>
        </p:nvSpPr>
        <p:spPr>
          <a:xfrm>
            <a:off x="3387779" y="613002"/>
            <a:ext cx="1663101" cy="606949"/>
          </a:xfrm>
          <a:prstGeom prst="rect">
            <a:avLst/>
          </a:prstGeom>
          <a:solidFill>
            <a:schemeClr val="bg2">
              <a:lumMod val="25000"/>
            </a:schemeClr>
          </a:solidFill>
        </p:spPr>
        <p:txBody>
          <a:bodyPr wrap="square" anchor="ctr">
            <a:noAutofit/>
          </a:bodyPr>
          <a:lstStyle/>
          <a:p>
            <a:pPr algn="ctr"/>
            <a:r>
              <a:rPr lang="fr-FR" sz="2800">
                <a:solidFill>
                  <a:schemeClr val="bg1"/>
                </a:solidFill>
              </a:rPr>
              <a:t>Opiacés</a:t>
            </a:r>
          </a:p>
        </p:txBody>
      </p:sp>
      <p:sp>
        <p:nvSpPr>
          <p:cNvPr id="63" name="Flèche : bas 62">
            <a:extLst>
              <a:ext uri="{FF2B5EF4-FFF2-40B4-BE49-F238E27FC236}">
                <a16:creationId xmlns:a16="http://schemas.microsoft.com/office/drawing/2014/main" id="{B70E2C2A-4A89-47AA-B644-88D2827DC8F5}"/>
              </a:ext>
            </a:extLst>
          </p:cNvPr>
          <p:cNvSpPr/>
          <p:nvPr/>
        </p:nvSpPr>
        <p:spPr>
          <a:xfrm>
            <a:off x="5658240" y="4128932"/>
            <a:ext cx="774816" cy="396000"/>
          </a:xfrm>
          <a:prstGeom prst="downArrow">
            <a:avLst>
              <a:gd name="adj1" fmla="val 66914"/>
              <a:gd name="adj2" fmla="val 50000"/>
            </a:avLst>
          </a:prstGeom>
          <a:solidFill>
            <a:srgbClr val="BFBFB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endParaRPr>
          </a:p>
        </p:txBody>
      </p:sp>
      <p:grpSp>
        <p:nvGrpSpPr>
          <p:cNvPr id="10" name="Groupe 9">
            <a:extLst>
              <a:ext uri="{FF2B5EF4-FFF2-40B4-BE49-F238E27FC236}">
                <a16:creationId xmlns:a16="http://schemas.microsoft.com/office/drawing/2014/main" id="{414BE410-B8AA-47A2-9ABB-0BB6ED299B19}"/>
              </a:ext>
            </a:extLst>
          </p:cNvPr>
          <p:cNvGrpSpPr/>
          <p:nvPr/>
        </p:nvGrpSpPr>
        <p:grpSpPr>
          <a:xfrm>
            <a:off x="5973648" y="4618656"/>
            <a:ext cx="144000" cy="615333"/>
            <a:chOff x="5210532" y="4618655"/>
            <a:chExt cx="144000" cy="683419"/>
          </a:xfrm>
        </p:grpSpPr>
        <p:cxnSp>
          <p:nvCxnSpPr>
            <p:cNvPr id="38" name="Connecteur droit avec flèche 37">
              <a:extLst>
                <a:ext uri="{FF2B5EF4-FFF2-40B4-BE49-F238E27FC236}">
                  <a16:creationId xmlns:a16="http://schemas.microsoft.com/office/drawing/2014/main" id="{E2D2BD45-DB63-4C3B-AAF2-309EF46D84B3}"/>
                </a:ext>
              </a:extLst>
            </p:cNvPr>
            <p:cNvCxnSpPr>
              <a:cxnSpLocks/>
            </p:cNvCxnSpPr>
            <p:nvPr/>
          </p:nvCxnSpPr>
          <p:spPr>
            <a:xfrm flipV="1">
              <a:off x="5282532" y="4618655"/>
              <a:ext cx="0" cy="683419"/>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E14B2B5F-747D-43C1-8222-4D79AC285B8A}"/>
                </a:ext>
              </a:extLst>
            </p:cNvPr>
            <p:cNvCxnSpPr>
              <a:cxnSpLocks/>
            </p:cNvCxnSpPr>
            <p:nvPr/>
          </p:nvCxnSpPr>
          <p:spPr>
            <a:xfrm>
              <a:off x="5210532" y="5292550"/>
              <a:ext cx="144000"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41" name="Forme libre : forme 40">
            <a:extLst>
              <a:ext uri="{FF2B5EF4-FFF2-40B4-BE49-F238E27FC236}">
                <a16:creationId xmlns:a16="http://schemas.microsoft.com/office/drawing/2014/main" id="{8EEDBDF2-8985-4F1B-934A-5E715A2A9704}"/>
              </a:ext>
            </a:extLst>
          </p:cNvPr>
          <p:cNvSpPr/>
          <p:nvPr/>
        </p:nvSpPr>
        <p:spPr>
          <a:xfrm>
            <a:off x="5584146" y="4580341"/>
            <a:ext cx="923007" cy="341223"/>
          </a:xfrm>
          <a:custGeom>
            <a:avLst/>
            <a:gdLst>
              <a:gd name="connsiteX0" fmla="*/ 461503 w 923006"/>
              <a:gd name="connsiteY0" fmla="*/ 0 h 341222"/>
              <a:gd name="connsiteX1" fmla="*/ 909203 w 923006"/>
              <a:gd name="connsiteY1" fmla="*/ 296756 h 341222"/>
              <a:gd name="connsiteX2" fmla="*/ 923006 w 923006"/>
              <a:gd name="connsiteY2" fmla="*/ 341222 h 341222"/>
              <a:gd name="connsiteX3" fmla="*/ 0 w 923006"/>
              <a:gd name="connsiteY3" fmla="*/ 341222 h 341222"/>
              <a:gd name="connsiteX4" fmla="*/ 13803 w 923006"/>
              <a:gd name="connsiteY4" fmla="*/ 296756 h 341222"/>
              <a:gd name="connsiteX5" fmla="*/ 461503 w 923006"/>
              <a:gd name="connsiteY5" fmla="*/ 0 h 341222"/>
              <a:gd name="connsiteX0" fmla="*/ 461503 w 923006"/>
              <a:gd name="connsiteY0" fmla="*/ 0 h 341222"/>
              <a:gd name="connsiteX1" fmla="*/ 909203 w 923006"/>
              <a:gd name="connsiteY1" fmla="*/ 296756 h 341222"/>
              <a:gd name="connsiteX2" fmla="*/ 923006 w 923006"/>
              <a:gd name="connsiteY2" fmla="*/ 341222 h 341222"/>
              <a:gd name="connsiteX3" fmla="*/ 480661 w 923006"/>
              <a:gd name="connsiteY3" fmla="*/ 340733 h 341222"/>
              <a:gd name="connsiteX4" fmla="*/ 0 w 923006"/>
              <a:gd name="connsiteY4" fmla="*/ 341222 h 341222"/>
              <a:gd name="connsiteX5" fmla="*/ 13803 w 923006"/>
              <a:gd name="connsiteY5" fmla="*/ 296756 h 341222"/>
              <a:gd name="connsiteX6" fmla="*/ 461503 w 923006"/>
              <a:gd name="connsiteY6" fmla="*/ 0 h 341222"/>
              <a:gd name="connsiteX0" fmla="*/ 480661 w 923006"/>
              <a:gd name="connsiteY0" fmla="*/ 340733 h 432173"/>
              <a:gd name="connsiteX1" fmla="*/ 0 w 923006"/>
              <a:gd name="connsiteY1" fmla="*/ 341222 h 432173"/>
              <a:gd name="connsiteX2" fmla="*/ 13803 w 923006"/>
              <a:gd name="connsiteY2" fmla="*/ 296756 h 432173"/>
              <a:gd name="connsiteX3" fmla="*/ 461503 w 923006"/>
              <a:gd name="connsiteY3" fmla="*/ 0 h 432173"/>
              <a:gd name="connsiteX4" fmla="*/ 909203 w 923006"/>
              <a:gd name="connsiteY4" fmla="*/ 296756 h 432173"/>
              <a:gd name="connsiteX5" fmla="*/ 923006 w 923006"/>
              <a:gd name="connsiteY5" fmla="*/ 341222 h 432173"/>
              <a:gd name="connsiteX6" fmla="*/ 572101 w 923006"/>
              <a:gd name="connsiteY6" fmla="*/ 432173 h 432173"/>
              <a:gd name="connsiteX0" fmla="*/ 480661 w 923006"/>
              <a:gd name="connsiteY0" fmla="*/ 340733 h 341222"/>
              <a:gd name="connsiteX1" fmla="*/ 0 w 923006"/>
              <a:gd name="connsiteY1" fmla="*/ 341222 h 341222"/>
              <a:gd name="connsiteX2" fmla="*/ 13803 w 923006"/>
              <a:gd name="connsiteY2" fmla="*/ 296756 h 341222"/>
              <a:gd name="connsiteX3" fmla="*/ 461503 w 923006"/>
              <a:gd name="connsiteY3" fmla="*/ 0 h 341222"/>
              <a:gd name="connsiteX4" fmla="*/ 909203 w 923006"/>
              <a:gd name="connsiteY4" fmla="*/ 296756 h 341222"/>
              <a:gd name="connsiteX5" fmla="*/ 923006 w 923006"/>
              <a:gd name="connsiteY5" fmla="*/ 341222 h 341222"/>
              <a:gd name="connsiteX0" fmla="*/ 0 w 923006"/>
              <a:gd name="connsiteY0" fmla="*/ 341222 h 341222"/>
              <a:gd name="connsiteX1" fmla="*/ 13803 w 923006"/>
              <a:gd name="connsiteY1" fmla="*/ 296756 h 341222"/>
              <a:gd name="connsiteX2" fmla="*/ 461503 w 923006"/>
              <a:gd name="connsiteY2" fmla="*/ 0 h 341222"/>
              <a:gd name="connsiteX3" fmla="*/ 909203 w 923006"/>
              <a:gd name="connsiteY3" fmla="*/ 296756 h 341222"/>
              <a:gd name="connsiteX4" fmla="*/ 923006 w 923006"/>
              <a:gd name="connsiteY4" fmla="*/ 341222 h 34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006" h="341222">
                <a:moveTo>
                  <a:pt x="0" y="341222"/>
                </a:moveTo>
                <a:lnTo>
                  <a:pt x="13803" y="296756"/>
                </a:lnTo>
                <a:cubicBezTo>
                  <a:pt x="87564" y="122365"/>
                  <a:pt x="260244" y="0"/>
                  <a:pt x="461503" y="0"/>
                </a:cubicBezTo>
                <a:cubicBezTo>
                  <a:pt x="662763" y="0"/>
                  <a:pt x="835442" y="122365"/>
                  <a:pt x="909203" y="296756"/>
                </a:cubicBezTo>
                <a:lnTo>
                  <a:pt x="923006" y="341222"/>
                </a:lnTo>
              </a:path>
            </a:pathLst>
          </a:custGeom>
          <a:noFill/>
          <a:ln w="254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400">
              <a:solidFill>
                <a:prstClr val="white"/>
              </a:solidFill>
            </a:endParaRPr>
          </a:p>
        </p:txBody>
      </p:sp>
      <p:sp>
        <p:nvSpPr>
          <p:cNvPr id="48" name="Rectangle 47">
            <a:extLst>
              <a:ext uri="{FF2B5EF4-FFF2-40B4-BE49-F238E27FC236}">
                <a16:creationId xmlns:a16="http://schemas.microsoft.com/office/drawing/2014/main" id="{5F82871E-5198-41A5-82B6-D647DDBFDC58}"/>
              </a:ext>
            </a:extLst>
          </p:cNvPr>
          <p:cNvSpPr/>
          <p:nvPr/>
        </p:nvSpPr>
        <p:spPr>
          <a:xfrm>
            <a:off x="6193978" y="5801773"/>
            <a:ext cx="5998023" cy="432000"/>
          </a:xfrm>
          <a:prstGeom prst="rect">
            <a:avLst/>
          </a:prstGeom>
          <a:gradFill flip="none" rotWithShape="1">
            <a:gsLst>
              <a:gs pos="0">
                <a:schemeClr val="bg1"/>
              </a:gs>
              <a:gs pos="65000">
                <a:srgbClr val="009900"/>
              </a:gs>
            </a:gsLst>
            <a:lin ang="0" scaled="1"/>
            <a:tileRect/>
          </a:gradFill>
        </p:spPr>
        <p:txBody>
          <a:bodyPr wrap="square" lIns="0" tIns="0" rIns="468000" bIns="0" anchor="ctr">
            <a:noAutofit/>
          </a:bodyPr>
          <a:lstStyle/>
          <a:p>
            <a:pPr algn="r"/>
            <a:r>
              <a:rPr lang="fr-FR" sz="2000">
                <a:solidFill>
                  <a:schemeClr val="bg1"/>
                </a:solidFill>
              </a:rPr>
              <a:t>Effet de longue durée</a:t>
            </a:r>
          </a:p>
        </p:txBody>
      </p:sp>
      <p:cxnSp>
        <p:nvCxnSpPr>
          <p:cNvPr id="53" name="Connecteur droit avec flèche 52">
            <a:extLst>
              <a:ext uri="{FF2B5EF4-FFF2-40B4-BE49-F238E27FC236}">
                <a16:creationId xmlns:a16="http://schemas.microsoft.com/office/drawing/2014/main" id="{BB4074F1-30BA-4630-A373-72D8103E78A0}"/>
              </a:ext>
            </a:extLst>
          </p:cNvPr>
          <p:cNvCxnSpPr>
            <a:cxnSpLocks/>
          </p:cNvCxnSpPr>
          <p:nvPr/>
        </p:nvCxnSpPr>
        <p:spPr>
          <a:xfrm flipH="1">
            <a:off x="7184893" y="3382079"/>
            <a:ext cx="739907" cy="473963"/>
          </a:xfrm>
          <a:prstGeom prst="straightConnector1">
            <a:avLst/>
          </a:prstGeom>
          <a:ln w="19050" cap="rnd">
            <a:solidFill>
              <a:srgbClr val="009900"/>
            </a:solidFill>
            <a:round/>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510129CD-8609-461F-9DE3-6B46AC6E471C}"/>
              </a:ext>
            </a:extLst>
          </p:cNvPr>
          <p:cNvCxnSpPr>
            <a:cxnSpLocks/>
          </p:cNvCxnSpPr>
          <p:nvPr/>
        </p:nvCxnSpPr>
        <p:spPr>
          <a:xfrm>
            <a:off x="4219329" y="3382079"/>
            <a:ext cx="739907" cy="473963"/>
          </a:xfrm>
          <a:prstGeom prst="straightConnector1">
            <a:avLst/>
          </a:prstGeom>
          <a:ln w="19050" cap="rnd">
            <a:solidFill>
              <a:srgbClr val="FF6600"/>
            </a:solidFill>
            <a:round/>
            <a:tailEnd type="arrow"/>
          </a:ln>
        </p:spPr>
        <p:style>
          <a:lnRef idx="1">
            <a:schemeClr val="accent1"/>
          </a:lnRef>
          <a:fillRef idx="0">
            <a:schemeClr val="accent1"/>
          </a:fillRef>
          <a:effectRef idx="0">
            <a:schemeClr val="accent1"/>
          </a:effectRef>
          <a:fontRef idx="minor">
            <a:schemeClr val="tx1"/>
          </a:fontRef>
        </p:style>
      </p:cxnSp>
      <p:sp>
        <p:nvSpPr>
          <p:cNvPr id="55" name="Rectangle : coins arrondis 54">
            <a:extLst>
              <a:ext uri="{FF2B5EF4-FFF2-40B4-BE49-F238E27FC236}">
                <a16:creationId xmlns:a16="http://schemas.microsoft.com/office/drawing/2014/main" id="{DF46B7E9-89B3-430B-B513-603D8FC21DC9}"/>
              </a:ext>
            </a:extLst>
          </p:cNvPr>
          <p:cNvSpPr/>
          <p:nvPr/>
        </p:nvSpPr>
        <p:spPr>
          <a:xfrm>
            <a:off x="7135247" y="2828675"/>
            <a:ext cx="2772000" cy="468000"/>
          </a:xfrm>
          <a:prstGeom prst="roundRect">
            <a:avLst/>
          </a:prstGeom>
          <a:solidFill>
            <a:srgbClr val="009900"/>
          </a:solidFill>
          <a:ln>
            <a:noFill/>
          </a:ln>
        </p:spPr>
        <p:txBody>
          <a:bodyPr lIns="0" tIns="0" rIns="0" bIns="0" anchor="ctr">
            <a:noAutofit/>
          </a:bodyPr>
          <a:lstStyle/>
          <a:p>
            <a:pPr algn="ctr"/>
            <a:r>
              <a:rPr lang="fr" sz="1400" b="1">
                <a:solidFill>
                  <a:schemeClr val="bg1"/>
                </a:solidFill>
              </a:rPr>
              <a:t>Systèmes facilitateurs</a:t>
            </a:r>
          </a:p>
        </p:txBody>
      </p:sp>
      <p:sp>
        <p:nvSpPr>
          <p:cNvPr id="56" name="Rectangle : coins arrondis 55">
            <a:extLst>
              <a:ext uri="{FF2B5EF4-FFF2-40B4-BE49-F238E27FC236}">
                <a16:creationId xmlns:a16="http://schemas.microsoft.com/office/drawing/2014/main" id="{D5EA062F-99F9-434F-A435-481728079907}"/>
              </a:ext>
            </a:extLst>
          </p:cNvPr>
          <p:cNvSpPr/>
          <p:nvPr/>
        </p:nvSpPr>
        <p:spPr>
          <a:xfrm>
            <a:off x="2088473" y="2854325"/>
            <a:ext cx="2772000" cy="468000"/>
          </a:xfrm>
          <a:prstGeom prst="roundRect">
            <a:avLst/>
          </a:prstGeom>
          <a:solidFill>
            <a:srgbClr val="FF6600"/>
          </a:solidFill>
          <a:ln w="15875">
            <a:noFill/>
          </a:ln>
        </p:spPr>
        <p:txBody>
          <a:bodyPr lIns="0" tIns="0" rIns="0" bIns="0" anchor="ctr">
            <a:noAutofit/>
          </a:bodyPr>
          <a:lstStyle/>
          <a:p>
            <a:pPr algn="ctr"/>
            <a:r>
              <a:rPr lang="fr" sz="1400" b="1">
                <a:solidFill>
                  <a:schemeClr val="bg1"/>
                </a:solidFill>
              </a:rPr>
              <a:t>Systèmes inhibiteurs</a:t>
            </a:r>
          </a:p>
        </p:txBody>
      </p:sp>
      <p:pic>
        <p:nvPicPr>
          <p:cNvPr id="57" name="Picture 6" descr="http://www.douleurchronique.fr/wafx_res/Images/0-254-NMD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717" y="116555"/>
            <a:ext cx="2456514" cy="2059991"/>
          </a:xfrm>
          <a:prstGeom prst="rect">
            <a:avLst/>
          </a:prstGeom>
          <a:solidFill>
            <a:schemeClr val="tx2">
              <a:lumMod val="65000"/>
            </a:schemeClr>
          </a:solidFill>
          <a:ln w="28575">
            <a:solidFill>
              <a:schemeClr val="tx1"/>
            </a:solidFill>
          </a:ln>
        </p:spPr>
      </p:pic>
      <p:sp>
        <p:nvSpPr>
          <p:cNvPr id="3" name="ZoneTexte 2"/>
          <p:cNvSpPr txBox="1"/>
          <p:nvPr/>
        </p:nvSpPr>
        <p:spPr>
          <a:xfrm>
            <a:off x="214604" y="443576"/>
            <a:ext cx="2695994" cy="1446550"/>
          </a:xfrm>
          <a:prstGeom prst="rect">
            <a:avLst/>
          </a:prstGeom>
          <a:noFill/>
        </p:spPr>
        <p:txBody>
          <a:bodyPr wrap="none" rtlCol="0">
            <a:spAutoFit/>
          </a:bodyPr>
          <a:lstStyle/>
          <a:p>
            <a:r>
              <a:rPr lang="fr-FR" sz="2800" b="1" dirty="0">
                <a:solidFill>
                  <a:srgbClr val="0000CC"/>
                </a:solidFill>
                <a:effectLst>
                  <a:outerShdw blurRad="38100" dist="38100" dir="2700000" algn="tl">
                    <a:srgbClr val="000000">
                      <a:alpha val="43137"/>
                    </a:srgbClr>
                  </a:outerShdw>
                </a:effectLst>
              </a:rPr>
              <a:t>de l’hyperalgésie</a:t>
            </a:r>
          </a:p>
          <a:p>
            <a:r>
              <a:rPr lang="fr-FR" sz="2800" b="1" dirty="0">
                <a:solidFill>
                  <a:srgbClr val="0000CC"/>
                </a:solidFill>
                <a:effectLst>
                  <a:outerShdw blurRad="38100" dist="38100" dir="2700000" algn="tl">
                    <a:srgbClr val="000000">
                      <a:alpha val="43137"/>
                    </a:srgbClr>
                  </a:outerShdw>
                </a:effectLst>
              </a:rPr>
              <a:t>à la DCPC </a:t>
            </a:r>
          </a:p>
          <a:p>
            <a:r>
              <a:rPr lang="fr-FR" sz="3200" b="1" dirty="0">
                <a:solidFill>
                  <a:srgbClr val="0000CC"/>
                </a:solidFill>
                <a:effectLst>
                  <a:outerShdw blurRad="38100" dist="38100" dir="2700000" algn="tl">
                    <a:srgbClr val="000000">
                      <a:alpha val="43137"/>
                    </a:srgbClr>
                  </a:outerShdw>
                </a:effectLst>
              </a:rPr>
              <a:t> </a:t>
            </a:r>
          </a:p>
        </p:txBody>
      </p:sp>
      <p:sp>
        <p:nvSpPr>
          <p:cNvPr id="6" name="ZoneTexte 5"/>
          <p:cNvSpPr txBox="1"/>
          <p:nvPr/>
        </p:nvSpPr>
        <p:spPr>
          <a:xfrm>
            <a:off x="419878" y="3856042"/>
            <a:ext cx="2087944" cy="1477328"/>
          </a:xfrm>
          <a:prstGeom prst="rect">
            <a:avLst/>
          </a:prstGeom>
          <a:noFill/>
        </p:spPr>
        <p:txBody>
          <a:bodyPr wrap="none" rtlCol="0">
            <a:spAutoFit/>
          </a:bodyPr>
          <a:lstStyle/>
          <a:p>
            <a:r>
              <a:rPr lang="fr-FR" dirty="0"/>
              <a:t>Fletcher et Martinez</a:t>
            </a:r>
          </a:p>
          <a:p>
            <a:r>
              <a:rPr lang="fr-FR" dirty="0"/>
              <a:t>Br J </a:t>
            </a:r>
            <a:r>
              <a:rPr lang="fr-FR" dirty="0" err="1"/>
              <a:t>Anaesth</a:t>
            </a:r>
            <a:r>
              <a:rPr lang="fr-FR" dirty="0"/>
              <a:t> 2014</a:t>
            </a:r>
          </a:p>
          <a:p>
            <a:endParaRPr lang="fr-FR" dirty="0"/>
          </a:p>
          <a:p>
            <a:r>
              <a:rPr lang="fr-FR" dirty="0"/>
              <a:t>De </a:t>
            </a:r>
            <a:r>
              <a:rPr lang="fr-FR" dirty="0" err="1"/>
              <a:t>Hoogd</a:t>
            </a:r>
            <a:r>
              <a:rPr lang="fr-FR" dirty="0"/>
              <a:t> et al.</a:t>
            </a:r>
          </a:p>
          <a:p>
            <a:r>
              <a:rPr lang="fr-FR" dirty="0"/>
              <a:t>Clin J Pain 2016</a:t>
            </a:r>
          </a:p>
        </p:txBody>
      </p:sp>
    </p:spTree>
    <p:extLst>
      <p:ext uri="{BB962C8B-B14F-4D97-AF65-F5344CB8AC3E}">
        <p14:creationId xmlns:p14="http://schemas.microsoft.com/office/powerpoint/2010/main" val="2045965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09601" y="487680"/>
            <a:ext cx="11129500" cy="5800962"/>
          </a:xfrm>
          <a:prstGeom prst="rect">
            <a:avLst/>
          </a:prstGeom>
        </p:spPr>
      </p:pic>
    </p:spTree>
    <p:extLst>
      <p:ext uri="{BB962C8B-B14F-4D97-AF65-F5344CB8AC3E}">
        <p14:creationId xmlns:p14="http://schemas.microsoft.com/office/powerpoint/2010/main" val="2913375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79293" y="74645"/>
            <a:ext cx="11927175" cy="6783355"/>
          </a:xfrm>
          <a:prstGeom prst="rect">
            <a:avLst/>
          </a:prstGeom>
        </p:spPr>
      </p:pic>
      <p:pic>
        <p:nvPicPr>
          <p:cNvPr id="3" name="Image 2"/>
          <p:cNvPicPr>
            <a:picLocks noChangeAspect="1"/>
          </p:cNvPicPr>
          <p:nvPr/>
        </p:nvPicPr>
        <p:blipFill>
          <a:blip r:embed="rId4"/>
          <a:stretch>
            <a:fillRect/>
          </a:stretch>
        </p:blipFill>
        <p:spPr>
          <a:xfrm>
            <a:off x="2869985" y="6376920"/>
            <a:ext cx="2402541" cy="430306"/>
          </a:xfrm>
          <a:prstGeom prst="rect">
            <a:avLst/>
          </a:prstGeom>
        </p:spPr>
      </p:pic>
      <p:sp>
        <p:nvSpPr>
          <p:cNvPr id="5" name="Rectangle 4">
            <a:extLst>
              <a:ext uri="{FF2B5EF4-FFF2-40B4-BE49-F238E27FC236}">
                <a16:creationId xmlns:a16="http://schemas.microsoft.com/office/drawing/2014/main" id="{386739A0-9AE0-4B5D-A737-3738691F43E4}"/>
              </a:ext>
            </a:extLst>
          </p:cNvPr>
          <p:cNvSpPr/>
          <p:nvPr/>
        </p:nvSpPr>
        <p:spPr>
          <a:xfrm>
            <a:off x="8343900" y="1371601"/>
            <a:ext cx="3038475" cy="13906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fr-FR" sz="1600" dirty="0">
                <a:solidFill>
                  <a:schemeClr val="tx1"/>
                </a:solidFill>
              </a:rPr>
              <a:t>Douleurs sévères postopératoire sur un temps anormalement long</a:t>
            </a:r>
          </a:p>
          <a:p>
            <a:pPr marL="285750" indent="-285750">
              <a:buFont typeface="Wingdings" panose="05000000000000000000" pitchFamily="2" charset="2"/>
              <a:buChar char="§"/>
            </a:pPr>
            <a:r>
              <a:rPr lang="fr-FR" sz="1600" dirty="0">
                <a:solidFill>
                  <a:schemeClr val="tx1"/>
                </a:solidFill>
              </a:rPr>
              <a:t>Surconsommation en antalgiques</a:t>
            </a:r>
          </a:p>
        </p:txBody>
      </p:sp>
    </p:spTree>
    <p:extLst>
      <p:ext uri="{BB962C8B-B14F-4D97-AF65-F5344CB8AC3E}">
        <p14:creationId xmlns:p14="http://schemas.microsoft.com/office/powerpoint/2010/main" val="304865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71397" y="115852"/>
            <a:ext cx="881542" cy="1175389"/>
          </a:xfrm>
          <a:prstGeom prst="rect">
            <a:avLst/>
          </a:prstGeom>
        </p:spPr>
      </p:pic>
      <p:pic>
        <p:nvPicPr>
          <p:cNvPr id="4" name="Image 3"/>
          <p:cNvPicPr>
            <a:picLocks noChangeAspect="1"/>
          </p:cNvPicPr>
          <p:nvPr/>
        </p:nvPicPr>
        <p:blipFill>
          <a:blip r:embed="rId3"/>
          <a:stretch>
            <a:fillRect/>
          </a:stretch>
        </p:blipFill>
        <p:spPr>
          <a:xfrm>
            <a:off x="9416414" y="230338"/>
            <a:ext cx="2223247" cy="313765"/>
          </a:xfrm>
          <a:prstGeom prst="rect">
            <a:avLst/>
          </a:prstGeom>
        </p:spPr>
      </p:pic>
      <p:pic>
        <p:nvPicPr>
          <p:cNvPr id="5" name="Image 4"/>
          <p:cNvPicPr>
            <a:picLocks noChangeAspect="1"/>
          </p:cNvPicPr>
          <p:nvPr/>
        </p:nvPicPr>
        <p:blipFill>
          <a:blip r:embed="rId4"/>
          <a:stretch>
            <a:fillRect/>
          </a:stretch>
        </p:blipFill>
        <p:spPr>
          <a:xfrm>
            <a:off x="550502" y="1194318"/>
            <a:ext cx="4374119" cy="5119339"/>
          </a:xfrm>
          <a:prstGeom prst="rect">
            <a:avLst/>
          </a:prstGeom>
        </p:spPr>
      </p:pic>
      <p:pic>
        <p:nvPicPr>
          <p:cNvPr id="6" name="Image 5"/>
          <p:cNvPicPr>
            <a:picLocks noChangeAspect="1"/>
          </p:cNvPicPr>
          <p:nvPr/>
        </p:nvPicPr>
        <p:blipFill>
          <a:blip r:embed="rId5"/>
          <a:stretch>
            <a:fillRect/>
          </a:stretch>
        </p:blipFill>
        <p:spPr>
          <a:xfrm>
            <a:off x="5551714" y="768639"/>
            <a:ext cx="6139545" cy="5964895"/>
          </a:xfrm>
          <a:prstGeom prst="rect">
            <a:avLst/>
          </a:prstGeom>
        </p:spPr>
      </p:pic>
      <p:pic>
        <p:nvPicPr>
          <p:cNvPr id="7" name="Image 6"/>
          <p:cNvPicPr>
            <a:picLocks noChangeAspect="1"/>
          </p:cNvPicPr>
          <p:nvPr/>
        </p:nvPicPr>
        <p:blipFill>
          <a:blip r:embed="rId6"/>
          <a:stretch>
            <a:fillRect/>
          </a:stretch>
        </p:blipFill>
        <p:spPr>
          <a:xfrm>
            <a:off x="1847460" y="97193"/>
            <a:ext cx="4245429" cy="867933"/>
          </a:xfrm>
          <a:prstGeom prst="rect">
            <a:avLst/>
          </a:prstGeom>
        </p:spPr>
      </p:pic>
      <p:pic>
        <p:nvPicPr>
          <p:cNvPr id="3" name="Image 2"/>
          <p:cNvPicPr>
            <a:picLocks noChangeAspect="1"/>
          </p:cNvPicPr>
          <p:nvPr/>
        </p:nvPicPr>
        <p:blipFill>
          <a:blip r:embed="rId7"/>
          <a:stretch>
            <a:fillRect/>
          </a:stretch>
        </p:blipFill>
        <p:spPr>
          <a:xfrm>
            <a:off x="3518921" y="2278591"/>
            <a:ext cx="4482353" cy="2151529"/>
          </a:xfrm>
          <a:prstGeom prst="rect">
            <a:avLst/>
          </a:prstGeom>
          <a:ln w="57150">
            <a:solidFill>
              <a:srgbClr val="C00000"/>
            </a:solidFill>
          </a:ln>
        </p:spPr>
      </p:pic>
      <p:cxnSp>
        <p:nvCxnSpPr>
          <p:cNvPr id="9" name="Connecteur droit 8"/>
          <p:cNvCxnSpPr>
            <a:cxnSpLocks/>
            <a:endCxn id="13" idx="1"/>
          </p:cNvCxnSpPr>
          <p:nvPr/>
        </p:nvCxnSpPr>
        <p:spPr>
          <a:xfrm>
            <a:off x="4924621" y="4430120"/>
            <a:ext cx="3110" cy="20059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Flèche droite 12"/>
          <p:cNvSpPr/>
          <p:nvPr/>
        </p:nvSpPr>
        <p:spPr>
          <a:xfrm>
            <a:off x="4927731" y="6413241"/>
            <a:ext cx="897681" cy="45719"/>
          </a:xfrm>
          <a:prstGeom prs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lèche droite 13"/>
          <p:cNvSpPr/>
          <p:nvPr/>
        </p:nvSpPr>
        <p:spPr>
          <a:xfrm>
            <a:off x="4958833" y="5688558"/>
            <a:ext cx="863470" cy="55027"/>
          </a:xfrm>
          <a:prstGeom prs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15092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A051F4-566A-486F-B7C4-AE4839314132}"/>
              </a:ext>
            </a:extLst>
          </p:cNvPr>
          <p:cNvSpPr>
            <a:spLocks noGrp="1"/>
          </p:cNvSpPr>
          <p:nvPr>
            <p:ph type="ctrTitle"/>
          </p:nvPr>
        </p:nvSpPr>
        <p:spPr>
          <a:xfrm>
            <a:off x="3886200" y="111126"/>
            <a:ext cx="3314700" cy="1079499"/>
          </a:xfrm>
        </p:spPr>
        <p:txBody>
          <a:bodyPr/>
          <a:lstStyle/>
          <a:p>
            <a:r>
              <a:rPr lang="fr-FR" dirty="0"/>
              <a:t>Conclusion </a:t>
            </a:r>
          </a:p>
        </p:txBody>
      </p:sp>
      <p:sp>
        <p:nvSpPr>
          <p:cNvPr id="3" name="Sous-titre 2">
            <a:extLst>
              <a:ext uri="{FF2B5EF4-FFF2-40B4-BE49-F238E27FC236}">
                <a16:creationId xmlns:a16="http://schemas.microsoft.com/office/drawing/2014/main" id="{6B80AA66-BB89-4796-8068-690F7FAA8FFB}"/>
              </a:ext>
            </a:extLst>
          </p:cNvPr>
          <p:cNvSpPr>
            <a:spLocks noGrp="1"/>
          </p:cNvSpPr>
          <p:nvPr>
            <p:ph type="subTitle" idx="1"/>
          </p:nvPr>
        </p:nvSpPr>
        <p:spPr>
          <a:xfrm>
            <a:off x="200025" y="1190625"/>
            <a:ext cx="11744325" cy="5381625"/>
          </a:xfrm>
        </p:spPr>
        <p:txBody>
          <a:bodyPr/>
          <a:lstStyle/>
          <a:p>
            <a:pPr marL="457200" indent="-457200" algn="just">
              <a:buFont typeface="Arial" panose="020B0604020202020204" pitchFamily="34" charset="0"/>
              <a:buChar char="•"/>
            </a:pPr>
            <a:r>
              <a:rPr lang="fr-FR" dirty="0">
                <a:solidFill>
                  <a:schemeClr val="tx1"/>
                </a:solidFill>
              </a:rPr>
              <a:t>L’approche des douleurs </a:t>
            </a:r>
            <a:r>
              <a:rPr lang="fr-FR" dirty="0" err="1">
                <a:solidFill>
                  <a:schemeClr val="tx1"/>
                </a:solidFill>
              </a:rPr>
              <a:t>pelvipérinéales</a:t>
            </a:r>
            <a:r>
              <a:rPr lang="fr-FR" dirty="0">
                <a:solidFill>
                  <a:schemeClr val="tx1"/>
                </a:solidFill>
              </a:rPr>
              <a:t> postopératoires doit dépasser celle d’une simple « pathologie d’organe »</a:t>
            </a:r>
          </a:p>
          <a:p>
            <a:pPr marL="457200" indent="-457200" algn="just">
              <a:buFont typeface="Arial" panose="020B0604020202020204" pitchFamily="34" charset="0"/>
              <a:buChar char="•"/>
            </a:pPr>
            <a:r>
              <a:rPr lang="fr-FR" dirty="0">
                <a:solidFill>
                  <a:schemeClr val="tx1"/>
                </a:solidFill>
              </a:rPr>
              <a:t>Le </a:t>
            </a:r>
            <a:r>
              <a:rPr lang="fr-FR" dirty="0">
                <a:solidFill>
                  <a:srgbClr val="0000CC"/>
                </a:solidFill>
              </a:rPr>
              <a:t>type de chirurgie</a:t>
            </a:r>
            <a:r>
              <a:rPr lang="fr-FR" dirty="0">
                <a:solidFill>
                  <a:schemeClr val="tx1"/>
                </a:solidFill>
              </a:rPr>
              <a:t>, les </a:t>
            </a:r>
            <a:r>
              <a:rPr lang="fr-FR" dirty="0">
                <a:solidFill>
                  <a:srgbClr val="0000CC"/>
                </a:solidFill>
              </a:rPr>
              <a:t>facteurs psychosociaux</a:t>
            </a:r>
            <a:r>
              <a:rPr lang="fr-FR" dirty="0">
                <a:solidFill>
                  <a:schemeClr val="tx1"/>
                </a:solidFill>
              </a:rPr>
              <a:t>, une </a:t>
            </a:r>
            <a:r>
              <a:rPr lang="fr-FR" dirty="0">
                <a:solidFill>
                  <a:srgbClr val="0000CC"/>
                </a:solidFill>
              </a:rPr>
              <a:t>douleur préopératoire</a:t>
            </a:r>
            <a:r>
              <a:rPr lang="fr-FR" dirty="0">
                <a:solidFill>
                  <a:schemeClr val="tx1"/>
                </a:solidFill>
              </a:rPr>
              <a:t>, la </a:t>
            </a:r>
            <a:r>
              <a:rPr lang="fr-FR" dirty="0">
                <a:solidFill>
                  <a:srgbClr val="0000CC"/>
                </a:solidFill>
              </a:rPr>
              <a:t>prise d’opioïdes avant une chirurgie</a:t>
            </a:r>
            <a:r>
              <a:rPr lang="fr-FR" dirty="0">
                <a:solidFill>
                  <a:schemeClr val="tx1"/>
                </a:solidFill>
              </a:rPr>
              <a:t>, le </a:t>
            </a:r>
            <a:r>
              <a:rPr lang="fr-FR" dirty="0">
                <a:solidFill>
                  <a:srgbClr val="0000CC"/>
                </a:solidFill>
              </a:rPr>
              <a:t>genre</a:t>
            </a:r>
            <a:r>
              <a:rPr lang="fr-FR" dirty="0">
                <a:solidFill>
                  <a:schemeClr val="tx1"/>
                </a:solidFill>
              </a:rPr>
              <a:t> et </a:t>
            </a:r>
            <a:r>
              <a:rPr lang="fr-FR" dirty="0">
                <a:solidFill>
                  <a:srgbClr val="0000CC"/>
                </a:solidFill>
              </a:rPr>
              <a:t>l’âge</a:t>
            </a:r>
            <a:r>
              <a:rPr lang="fr-FR" dirty="0">
                <a:solidFill>
                  <a:schemeClr val="tx1"/>
                </a:solidFill>
              </a:rPr>
              <a:t> sont à prendre en compte dans la stratégie thérapeutique aiguë et subaiguë</a:t>
            </a:r>
          </a:p>
          <a:p>
            <a:pPr marL="457200" indent="-457200" algn="just">
              <a:buFont typeface="Arial" panose="020B0604020202020204" pitchFamily="34" charset="0"/>
              <a:buChar char="•"/>
            </a:pPr>
            <a:r>
              <a:rPr lang="fr-FR" dirty="0">
                <a:solidFill>
                  <a:schemeClr val="tx1"/>
                </a:solidFill>
              </a:rPr>
              <a:t>Il existe un risque de </a:t>
            </a:r>
            <a:r>
              <a:rPr lang="fr-FR" b="1" dirty="0">
                <a:solidFill>
                  <a:srgbClr val="C00000"/>
                </a:solidFill>
              </a:rPr>
              <a:t>DCPC</a:t>
            </a:r>
            <a:r>
              <a:rPr lang="fr-FR" dirty="0">
                <a:solidFill>
                  <a:schemeClr val="tx1"/>
                </a:solidFill>
              </a:rPr>
              <a:t> pour </a:t>
            </a:r>
            <a:r>
              <a:rPr lang="fr-FR" b="1" dirty="0">
                <a:solidFill>
                  <a:srgbClr val="C00000"/>
                </a:solidFill>
              </a:rPr>
              <a:t>10 et 30 % </a:t>
            </a:r>
            <a:r>
              <a:rPr lang="fr-FR" dirty="0">
                <a:solidFill>
                  <a:schemeClr val="tx1"/>
                </a:solidFill>
              </a:rPr>
              <a:t>des patients opérés de chirurgie à risque </a:t>
            </a:r>
          </a:p>
          <a:p>
            <a:pPr marL="457200" indent="-457200" algn="just">
              <a:buFont typeface="Arial" panose="020B0604020202020204" pitchFamily="34" charset="0"/>
              <a:buChar char="•"/>
            </a:pPr>
            <a:r>
              <a:rPr lang="fr-FR" dirty="0">
                <a:solidFill>
                  <a:schemeClr val="tx1"/>
                </a:solidFill>
              </a:rPr>
              <a:t>Les facteurs de risque de DCPC sont proches de ceux d’une douleur aiguë</a:t>
            </a:r>
          </a:p>
          <a:p>
            <a:pPr marL="457200" indent="-457200" algn="just">
              <a:buFont typeface="Arial" panose="020B0604020202020204" pitchFamily="34" charset="0"/>
              <a:buChar char="•"/>
            </a:pPr>
            <a:r>
              <a:rPr lang="fr-FR" dirty="0">
                <a:solidFill>
                  <a:schemeClr val="tx1"/>
                </a:solidFill>
              </a:rPr>
              <a:t>La </a:t>
            </a:r>
            <a:r>
              <a:rPr lang="fr-FR" dirty="0">
                <a:solidFill>
                  <a:srgbClr val="0000CC"/>
                </a:solidFill>
              </a:rPr>
              <a:t>vulnérabilité notamment psychosociale </a:t>
            </a:r>
            <a:r>
              <a:rPr lang="fr-FR" dirty="0">
                <a:solidFill>
                  <a:schemeClr val="tx1"/>
                </a:solidFill>
              </a:rPr>
              <a:t>doit être recherchée en amont pour une prise en charge précoce et adaptée </a:t>
            </a:r>
          </a:p>
          <a:p>
            <a:pPr marL="457200" indent="-457200" algn="just">
              <a:buFont typeface="Arial" panose="020B0604020202020204" pitchFamily="34" charset="0"/>
              <a:buChar char="•"/>
            </a:pPr>
            <a:r>
              <a:rPr lang="fr-FR" dirty="0">
                <a:solidFill>
                  <a:schemeClr val="tx1"/>
                </a:solidFill>
              </a:rPr>
              <a:t>Il s’agit de déterminer des </a:t>
            </a:r>
            <a:r>
              <a:rPr lang="fr-FR" dirty="0">
                <a:solidFill>
                  <a:srgbClr val="0000CC"/>
                </a:solidFill>
              </a:rPr>
              <a:t>trajectoires individuelles </a:t>
            </a:r>
            <a:r>
              <a:rPr lang="fr-FR" dirty="0">
                <a:solidFill>
                  <a:schemeClr val="tx1"/>
                </a:solidFill>
              </a:rPr>
              <a:t>pour une meilleure prise en charge des patients</a:t>
            </a:r>
          </a:p>
        </p:txBody>
      </p:sp>
    </p:spTree>
    <p:extLst>
      <p:ext uri="{BB962C8B-B14F-4D97-AF65-F5344CB8AC3E}">
        <p14:creationId xmlns:p14="http://schemas.microsoft.com/office/powerpoint/2010/main" val="1455785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AC78A1-6A8E-4FED-B727-D28A7F1500E8}"/>
              </a:ext>
            </a:extLst>
          </p:cNvPr>
          <p:cNvSpPr/>
          <p:nvPr/>
        </p:nvSpPr>
        <p:spPr>
          <a:xfrm>
            <a:off x="9330100" y="2425184"/>
            <a:ext cx="2216283" cy="523220"/>
          </a:xfrm>
          <a:prstGeom prst="rect">
            <a:avLst/>
          </a:prstGeom>
        </p:spPr>
        <p:txBody>
          <a:bodyPr wrap="square">
            <a:spAutoFit/>
          </a:bodyPr>
          <a:lstStyle/>
          <a:p>
            <a:r>
              <a:rPr lang="fr-FR" sz="1400" dirty="0">
                <a:solidFill>
                  <a:srgbClr val="000000"/>
                </a:solidFill>
                <a:latin typeface="MDGCE C+ Adv T T 153188ed"/>
              </a:rPr>
              <a:t>Progrès en Urologie </a:t>
            </a:r>
            <a:r>
              <a:rPr lang="fr-FR" sz="1400" dirty="0">
                <a:solidFill>
                  <a:srgbClr val="000000"/>
                </a:solidFill>
                <a:latin typeface="MDGLD P+ Adv T T 153188ed+ 20"/>
              </a:rPr>
              <a:t>– </a:t>
            </a:r>
            <a:r>
              <a:rPr lang="fr-FR" sz="1400" dirty="0">
                <a:solidFill>
                  <a:srgbClr val="000000"/>
                </a:solidFill>
                <a:latin typeface="MDGCE C+ Adv T T 153188ed"/>
              </a:rPr>
              <a:t>FMC 2018;28:F76</a:t>
            </a:r>
            <a:r>
              <a:rPr lang="fr-FR" sz="1400" dirty="0">
                <a:solidFill>
                  <a:srgbClr val="000000"/>
                </a:solidFill>
                <a:latin typeface="MDGLD P+ Adv T T 153188ed+ 20"/>
              </a:rPr>
              <a:t>–</a:t>
            </a:r>
            <a:r>
              <a:rPr lang="fr-FR" sz="1400" dirty="0">
                <a:solidFill>
                  <a:srgbClr val="000000"/>
                </a:solidFill>
                <a:latin typeface="MDGCE C+ Adv T T 153188ed"/>
              </a:rPr>
              <a:t>F80 </a:t>
            </a:r>
            <a:endParaRPr lang="fr-FR" sz="1400" dirty="0"/>
          </a:p>
        </p:txBody>
      </p:sp>
      <p:sp>
        <p:nvSpPr>
          <p:cNvPr id="3" name="Rectangle 2">
            <a:extLst>
              <a:ext uri="{FF2B5EF4-FFF2-40B4-BE49-F238E27FC236}">
                <a16:creationId xmlns:a16="http://schemas.microsoft.com/office/drawing/2014/main" id="{544FC574-50B3-4D9E-896C-1251B8B65015}"/>
              </a:ext>
            </a:extLst>
          </p:cNvPr>
          <p:cNvSpPr/>
          <p:nvPr/>
        </p:nvSpPr>
        <p:spPr>
          <a:xfrm>
            <a:off x="209550" y="191185"/>
            <a:ext cx="11439525" cy="461665"/>
          </a:xfrm>
          <a:prstGeom prst="rect">
            <a:avLst/>
          </a:prstGeom>
          <a:solidFill>
            <a:schemeClr val="accent4">
              <a:lumMod val="20000"/>
              <a:lumOff val="80000"/>
            </a:schemeClr>
          </a:solidFill>
        </p:spPr>
        <p:txBody>
          <a:bodyPr wrap="square">
            <a:spAutoFit/>
          </a:bodyPr>
          <a:lstStyle/>
          <a:p>
            <a:r>
              <a:rPr lang="fr-FR" sz="2400" b="1" dirty="0">
                <a:solidFill>
                  <a:srgbClr val="000000"/>
                </a:solidFill>
                <a:latin typeface="Times New Roman" panose="02020603050405020304" pitchFamily="18" charset="0"/>
                <a:cs typeface="Times New Roman" panose="02020603050405020304" pitchFamily="18" charset="0"/>
              </a:rPr>
              <a:t>Comment explorer et traiter des douleurs postopératoires après chirurgie pelvienne ? </a:t>
            </a:r>
            <a:endParaRPr lang="fr-FR" sz="2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FAE9F31-1ADA-4366-A6D9-F9D536708C1E}"/>
              </a:ext>
            </a:extLst>
          </p:cNvPr>
          <p:cNvSpPr/>
          <p:nvPr/>
        </p:nvSpPr>
        <p:spPr>
          <a:xfrm>
            <a:off x="1369565" y="710684"/>
            <a:ext cx="2232919" cy="369332"/>
          </a:xfrm>
          <a:prstGeom prst="rect">
            <a:avLst/>
          </a:prstGeom>
        </p:spPr>
        <p:txBody>
          <a:bodyPr wrap="none">
            <a:spAutoFit/>
          </a:bodyPr>
          <a:lstStyle/>
          <a:p>
            <a:r>
              <a:rPr lang="fr-FR" dirty="0">
                <a:solidFill>
                  <a:srgbClr val="000000"/>
                </a:solidFill>
                <a:latin typeface="MDGCM C+ Adv T T 16f 3b 945. B"/>
              </a:rPr>
              <a:t>J. Rigaud A. Levesque </a:t>
            </a:r>
            <a:endParaRPr lang="fr-FR" dirty="0"/>
          </a:p>
        </p:txBody>
      </p:sp>
      <p:pic>
        <p:nvPicPr>
          <p:cNvPr id="5" name="Image 4">
            <a:extLst>
              <a:ext uri="{FF2B5EF4-FFF2-40B4-BE49-F238E27FC236}">
                <a16:creationId xmlns:a16="http://schemas.microsoft.com/office/drawing/2014/main" id="{0C060C0E-51EF-4BB3-B614-821DA1BD0B36}"/>
              </a:ext>
            </a:extLst>
          </p:cNvPr>
          <p:cNvPicPr>
            <a:picLocks noChangeAspect="1"/>
          </p:cNvPicPr>
          <p:nvPr/>
        </p:nvPicPr>
        <p:blipFill>
          <a:blip r:embed="rId2"/>
          <a:stretch>
            <a:fillRect/>
          </a:stretch>
        </p:blipFill>
        <p:spPr>
          <a:xfrm>
            <a:off x="4972049" y="781051"/>
            <a:ext cx="3907929" cy="2656914"/>
          </a:xfrm>
          <a:prstGeom prst="rect">
            <a:avLst/>
          </a:prstGeom>
        </p:spPr>
      </p:pic>
      <p:pic>
        <p:nvPicPr>
          <p:cNvPr id="4098" name="Picture 2" descr="Douleurs pelviennes - Approche clinique et prise en charge rééducative ...">
            <a:extLst>
              <a:ext uri="{FF2B5EF4-FFF2-40B4-BE49-F238E27FC236}">
                <a16:creationId xmlns:a16="http://schemas.microsoft.com/office/drawing/2014/main" id="{D1B4675B-BB2C-4B9B-83F3-0F36A9C08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543050"/>
            <a:ext cx="4457700" cy="44577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FF7E5FF-F6C7-496D-901A-8B13F3443AD7}"/>
              </a:ext>
            </a:extLst>
          </p:cNvPr>
          <p:cNvSpPr txBox="1"/>
          <p:nvPr/>
        </p:nvSpPr>
        <p:spPr>
          <a:xfrm>
            <a:off x="4800600" y="3533775"/>
            <a:ext cx="7327968" cy="923330"/>
          </a:xfrm>
          <a:prstGeom prst="rect">
            <a:avLst/>
          </a:prstGeom>
          <a:noFill/>
        </p:spPr>
        <p:txBody>
          <a:bodyPr wrap="none" rtlCol="0">
            <a:spAutoFit/>
          </a:bodyPr>
          <a:lstStyle/>
          <a:p>
            <a:pPr marL="285750" indent="-285750">
              <a:buFont typeface="Wingdings" panose="05000000000000000000" pitchFamily="2" charset="2"/>
              <a:buChar char="§"/>
            </a:pPr>
            <a:r>
              <a:rPr lang="fr-FR" dirty="0"/>
              <a:t>Douleurs postopératoires de la sphère urologique, digestive, génitale </a:t>
            </a:r>
          </a:p>
          <a:p>
            <a:pPr marL="285750" indent="-285750">
              <a:buFont typeface="Wingdings" panose="05000000000000000000" pitchFamily="2" charset="2"/>
              <a:buChar char="§"/>
            </a:pPr>
            <a:r>
              <a:rPr lang="fr-FR" dirty="0"/>
              <a:t>Nerfs obturateur, pudendal, cutané postérieur du cuisse, </a:t>
            </a:r>
            <a:r>
              <a:rPr lang="fr-FR" dirty="0" err="1"/>
              <a:t>génito-fémoral</a:t>
            </a:r>
            <a:r>
              <a:rPr lang="fr-FR" dirty="0"/>
              <a:t>, </a:t>
            </a:r>
          </a:p>
          <a:p>
            <a:r>
              <a:rPr lang="fr-FR" dirty="0"/>
              <a:t>-inguinal et ilio-hypogastrique….</a:t>
            </a:r>
            <a:r>
              <a:rPr lang="fr-FR" u="sng" dirty="0"/>
              <a:t>pouvant être impliqués </a:t>
            </a:r>
          </a:p>
        </p:txBody>
      </p:sp>
      <p:pic>
        <p:nvPicPr>
          <p:cNvPr id="7" name="Image 6">
            <a:extLst>
              <a:ext uri="{FF2B5EF4-FFF2-40B4-BE49-F238E27FC236}">
                <a16:creationId xmlns:a16="http://schemas.microsoft.com/office/drawing/2014/main" id="{DBB90B5D-F7FC-4016-AFA6-DD42E1195F41}"/>
              </a:ext>
            </a:extLst>
          </p:cNvPr>
          <p:cNvPicPr>
            <a:picLocks noChangeAspect="1"/>
          </p:cNvPicPr>
          <p:nvPr/>
        </p:nvPicPr>
        <p:blipFill>
          <a:blip r:embed="rId4"/>
          <a:stretch>
            <a:fillRect/>
          </a:stretch>
        </p:blipFill>
        <p:spPr>
          <a:xfrm>
            <a:off x="9953625" y="847726"/>
            <a:ext cx="1005707" cy="1362226"/>
          </a:xfrm>
          <a:prstGeom prst="rect">
            <a:avLst/>
          </a:prstGeom>
        </p:spPr>
      </p:pic>
      <p:sp>
        <p:nvSpPr>
          <p:cNvPr id="9" name="Rectangle 8">
            <a:extLst>
              <a:ext uri="{FF2B5EF4-FFF2-40B4-BE49-F238E27FC236}">
                <a16:creationId xmlns:a16="http://schemas.microsoft.com/office/drawing/2014/main" id="{8BB7BA57-C882-4D69-A2E5-0A4743CCA4AA}"/>
              </a:ext>
            </a:extLst>
          </p:cNvPr>
          <p:cNvSpPr/>
          <p:nvPr/>
        </p:nvSpPr>
        <p:spPr>
          <a:xfrm>
            <a:off x="4781550" y="4525060"/>
            <a:ext cx="7327968" cy="2308324"/>
          </a:xfrm>
          <a:prstGeom prst="rect">
            <a:avLst/>
          </a:prstGeom>
        </p:spPr>
        <p:txBody>
          <a:bodyPr wrap="square">
            <a:spAutoFit/>
          </a:bodyPr>
          <a:lstStyle/>
          <a:p>
            <a:pPr marL="285750" indent="-285750">
              <a:buFont typeface="Wingdings" panose="05000000000000000000" pitchFamily="2" charset="2"/>
              <a:buChar char="§"/>
            </a:pPr>
            <a:r>
              <a:rPr lang="fr-FR" b="1" dirty="0">
                <a:solidFill>
                  <a:srgbClr val="FF0000"/>
                </a:solidFill>
                <a:cs typeface="Times New Roman" panose="02020603050405020304" pitchFamily="18" charset="0"/>
              </a:rPr>
              <a:t>Les douleurs neuropathiques</a:t>
            </a:r>
            <a:r>
              <a:rPr lang="fr-FR" dirty="0">
                <a:cs typeface="Times New Roman" panose="02020603050405020304" pitchFamily="18" charset="0"/>
              </a:rPr>
              <a:t>, liées à des atteintes du système nerveux central ou périphérique (lésions de nerfs, blessure...)</a:t>
            </a:r>
          </a:p>
          <a:p>
            <a:pPr marL="285750" indent="-285750">
              <a:buFont typeface="Wingdings" panose="05000000000000000000" pitchFamily="2" charset="2"/>
              <a:buChar char="§"/>
            </a:pPr>
            <a:r>
              <a:rPr lang="fr-FR" b="1" dirty="0">
                <a:solidFill>
                  <a:srgbClr val="FF0000"/>
                </a:solidFill>
                <a:cs typeface="Times New Roman" panose="02020603050405020304" pitchFamily="18" charset="0"/>
              </a:rPr>
              <a:t>Les douleurs nociplastiques</a:t>
            </a:r>
            <a:r>
              <a:rPr lang="fr-FR" dirty="0">
                <a:latin typeface="Times New Roman" panose="02020603050405020304" pitchFamily="18" charset="0"/>
                <a:cs typeface="Times New Roman" panose="02020603050405020304" pitchFamily="18" charset="0"/>
              </a:rPr>
              <a:t> liées à des altérations de la nociception (c’est-à-dire du système de détection de la douleur) dans lesquelles aucune lésion n’est retrouvée. Elles pourraient reposer sur une modification des systèmes de contrôle et de modulation de la douleur. On les rencontre notamment chez des patients atteints de fibromyalgie, de troubles fonctionnels intestinaux</a:t>
            </a:r>
            <a:r>
              <a:rPr lang="fr-FR" b="1" dirty="0">
                <a:solidFill>
                  <a:srgbClr val="FF0000"/>
                </a:solidFill>
                <a:cs typeface="Times New Roman" panose="02020603050405020304" pitchFamily="18" charset="0"/>
              </a:rPr>
              <a:t> </a:t>
            </a:r>
            <a:endParaRPr lang="fr-FR" dirty="0">
              <a:solidFill>
                <a:srgbClr val="FF0000"/>
              </a:solidFill>
            </a:endParaRPr>
          </a:p>
        </p:txBody>
      </p:sp>
      <p:sp>
        <p:nvSpPr>
          <p:cNvPr id="11" name="ZoneTexte 10">
            <a:extLst>
              <a:ext uri="{FF2B5EF4-FFF2-40B4-BE49-F238E27FC236}">
                <a16:creationId xmlns:a16="http://schemas.microsoft.com/office/drawing/2014/main" id="{AE017AB1-749B-4D9B-B457-97912764C16E}"/>
              </a:ext>
            </a:extLst>
          </p:cNvPr>
          <p:cNvSpPr txBox="1"/>
          <p:nvPr/>
        </p:nvSpPr>
        <p:spPr>
          <a:xfrm>
            <a:off x="476250" y="6153150"/>
            <a:ext cx="3785203" cy="646331"/>
          </a:xfrm>
          <a:prstGeom prst="rect">
            <a:avLst/>
          </a:prstGeom>
          <a:noFill/>
        </p:spPr>
        <p:txBody>
          <a:bodyPr wrap="none" rtlCol="0">
            <a:spAutoFit/>
          </a:bodyPr>
          <a:lstStyle/>
          <a:p>
            <a:pPr marL="285750" indent="-285750">
              <a:buFont typeface="Wingdings" panose="05000000000000000000" pitchFamily="2" charset="2"/>
              <a:buChar char="§"/>
            </a:pPr>
            <a:r>
              <a:rPr lang="fr-FR" b="1" dirty="0">
                <a:solidFill>
                  <a:srgbClr val="FF0000"/>
                </a:solidFill>
              </a:rPr>
              <a:t>Douleurs par excès de nociception </a:t>
            </a:r>
          </a:p>
          <a:p>
            <a:r>
              <a:rPr lang="fr-FR" dirty="0"/>
              <a:t>en particulier inflammatoires  </a:t>
            </a:r>
          </a:p>
        </p:txBody>
      </p:sp>
    </p:spTree>
    <p:extLst>
      <p:ext uri="{BB962C8B-B14F-4D97-AF65-F5344CB8AC3E}">
        <p14:creationId xmlns:p14="http://schemas.microsoft.com/office/powerpoint/2010/main" val="4205615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AC78A1-6A8E-4FED-B727-D28A7F1500E8}"/>
              </a:ext>
            </a:extLst>
          </p:cNvPr>
          <p:cNvSpPr/>
          <p:nvPr/>
        </p:nvSpPr>
        <p:spPr>
          <a:xfrm>
            <a:off x="9330100" y="2425184"/>
            <a:ext cx="2216283" cy="523220"/>
          </a:xfrm>
          <a:prstGeom prst="rect">
            <a:avLst/>
          </a:prstGeom>
        </p:spPr>
        <p:txBody>
          <a:bodyPr wrap="square">
            <a:spAutoFit/>
          </a:bodyPr>
          <a:lstStyle/>
          <a:p>
            <a:r>
              <a:rPr lang="fr-FR" sz="1400" dirty="0">
                <a:solidFill>
                  <a:srgbClr val="000000"/>
                </a:solidFill>
                <a:latin typeface="MDGCE C+ Adv T T 153188ed"/>
              </a:rPr>
              <a:t>Progrès en Urologie </a:t>
            </a:r>
            <a:r>
              <a:rPr lang="fr-FR" sz="1400" dirty="0">
                <a:solidFill>
                  <a:srgbClr val="000000"/>
                </a:solidFill>
                <a:latin typeface="MDGLD P+ Adv T T 153188ed+ 20"/>
              </a:rPr>
              <a:t>– </a:t>
            </a:r>
            <a:r>
              <a:rPr lang="fr-FR" sz="1400" dirty="0">
                <a:solidFill>
                  <a:srgbClr val="000000"/>
                </a:solidFill>
                <a:latin typeface="MDGCE C+ Adv T T 153188ed"/>
              </a:rPr>
              <a:t>FMC 2018;28:F76</a:t>
            </a:r>
            <a:r>
              <a:rPr lang="fr-FR" sz="1400" dirty="0">
                <a:solidFill>
                  <a:srgbClr val="000000"/>
                </a:solidFill>
                <a:latin typeface="MDGLD P+ Adv T T 153188ed+ 20"/>
              </a:rPr>
              <a:t>–</a:t>
            </a:r>
            <a:r>
              <a:rPr lang="fr-FR" sz="1400" dirty="0">
                <a:solidFill>
                  <a:srgbClr val="000000"/>
                </a:solidFill>
                <a:latin typeface="MDGCE C+ Adv T T 153188ed"/>
              </a:rPr>
              <a:t>F80 </a:t>
            </a:r>
            <a:endParaRPr lang="fr-FR" sz="1400" dirty="0"/>
          </a:p>
        </p:txBody>
      </p:sp>
      <p:sp>
        <p:nvSpPr>
          <p:cNvPr id="3" name="Rectangle 2">
            <a:extLst>
              <a:ext uri="{FF2B5EF4-FFF2-40B4-BE49-F238E27FC236}">
                <a16:creationId xmlns:a16="http://schemas.microsoft.com/office/drawing/2014/main" id="{544FC574-50B3-4D9E-896C-1251B8B65015}"/>
              </a:ext>
            </a:extLst>
          </p:cNvPr>
          <p:cNvSpPr/>
          <p:nvPr/>
        </p:nvSpPr>
        <p:spPr>
          <a:xfrm>
            <a:off x="209550" y="191185"/>
            <a:ext cx="11439525" cy="461665"/>
          </a:xfrm>
          <a:prstGeom prst="rect">
            <a:avLst/>
          </a:prstGeom>
          <a:solidFill>
            <a:schemeClr val="accent4">
              <a:lumMod val="20000"/>
              <a:lumOff val="80000"/>
            </a:schemeClr>
          </a:solidFill>
        </p:spPr>
        <p:txBody>
          <a:bodyPr wrap="square">
            <a:spAutoFit/>
          </a:bodyPr>
          <a:lstStyle/>
          <a:p>
            <a:r>
              <a:rPr lang="fr-FR" sz="2400" b="1" dirty="0">
                <a:solidFill>
                  <a:srgbClr val="000000"/>
                </a:solidFill>
                <a:latin typeface="Times New Roman" panose="02020603050405020304" pitchFamily="18" charset="0"/>
                <a:cs typeface="Times New Roman" panose="02020603050405020304" pitchFamily="18" charset="0"/>
              </a:rPr>
              <a:t>Comment explorer et traiter des douleurs postopératoires après chirurgie pelvienne ? </a:t>
            </a:r>
            <a:endParaRPr lang="fr-FR" sz="2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FAE9F31-1ADA-4366-A6D9-F9D536708C1E}"/>
              </a:ext>
            </a:extLst>
          </p:cNvPr>
          <p:cNvSpPr/>
          <p:nvPr/>
        </p:nvSpPr>
        <p:spPr>
          <a:xfrm>
            <a:off x="1369565" y="710684"/>
            <a:ext cx="2232919" cy="369332"/>
          </a:xfrm>
          <a:prstGeom prst="rect">
            <a:avLst/>
          </a:prstGeom>
        </p:spPr>
        <p:txBody>
          <a:bodyPr wrap="none">
            <a:spAutoFit/>
          </a:bodyPr>
          <a:lstStyle/>
          <a:p>
            <a:r>
              <a:rPr lang="fr-FR" dirty="0">
                <a:solidFill>
                  <a:srgbClr val="000000"/>
                </a:solidFill>
                <a:latin typeface="MDGCM C+ Adv T T 16f 3b 945. B"/>
              </a:rPr>
              <a:t>J. Rigaud A. Levesque </a:t>
            </a:r>
            <a:endParaRPr lang="fr-FR" dirty="0"/>
          </a:p>
        </p:txBody>
      </p:sp>
      <p:pic>
        <p:nvPicPr>
          <p:cNvPr id="5" name="Image 4">
            <a:extLst>
              <a:ext uri="{FF2B5EF4-FFF2-40B4-BE49-F238E27FC236}">
                <a16:creationId xmlns:a16="http://schemas.microsoft.com/office/drawing/2014/main" id="{0C060C0E-51EF-4BB3-B614-821DA1BD0B36}"/>
              </a:ext>
            </a:extLst>
          </p:cNvPr>
          <p:cNvPicPr>
            <a:picLocks noChangeAspect="1"/>
          </p:cNvPicPr>
          <p:nvPr/>
        </p:nvPicPr>
        <p:blipFill>
          <a:blip r:embed="rId2"/>
          <a:stretch>
            <a:fillRect/>
          </a:stretch>
        </p:blipFill>
        <p:spPr>
          <a:xfrm>
            <a:off x="4972049" y="781051"/>
            <a:ext cx="3907929" cy="2656914"/>
          </a:xfrm>
          <a:prstGeom prst="rect">
            <a:avLst/>
          </a:prstGeom>
        </p:spPr>
      </p:pic>
      <p:pic>
        <p:nvPicPr>
          <p:cNvPr id="4098" name="Picture 2" descr="Douleurs pelviennes - Approche clinique et prise en charge rééducative ...">
            <a:extLst>
              <a:ext uri="{FF2B5EF4-FFF2-40B4-BE49-F238E27FC236}">
                <a16:creationId xmlns:a16="http://schemas.microsoft.com/office/drawing/2014/main" id="{D1B4675B-BB2C-4B9B-83F3-0F36A9C08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543050"/>
            <a:ext cx="4457700" cy="44577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FF7E5FF-F6C7-496D-901A-8B13F3443AD7}"/>
              </a:ext>
            </a:extLst>
          </p:cNvPr>
          <p:cNvSpPr txBox="1"/>
          <p:nvPr/>
        </p:nvSpPr>
        <p:spPr>
          <a:xfrm>
            <a:off x="4800600" y="3533775"/>
            <a:ext cx="7327968" cy="923330"/>
          </a:xfrm>
          <a:prstGeom prst="rect">
            <a:avLst/>
          </a:prstGeom>
          <a:noFill/>
        </p:spPr>
        <p:txBody>
          <a:bodyPr wrap="none" rtlCol="0">
            <a:spAutoFit/>
          </a:bodyPr>
          <a:lstStyle/>
          <a:p>
            <a:pPr marL="285750" indent="-285750">
              <a:buFont typeface="Wingdings" panose="05000000000000000000" pitchFamily="2" charset="2"/>
              <a:buChar char="§"/>
            </a:pPr>
            <a:r>
              <a:rPr lang="fr-FR" dirty="0"/>
              <a:t>Douleurs postopératoires de la sphère urologique, digestive, génitale </a:t>
            </a:r>
          </a:p>
          <a:p>
            <a:pPr marL="285750" indent="-285750">
              <a:buFont typeface="Wingdings" panose="05000000000000000000" pitchFamily="2" charset="2"/>
              <a:buChar char="§"/>
            </a:pPr>
            <a:r>
              <a:rPr lang="fr-FR" dirty="0"/>
              <a:t>Nerfs obturateur, pudendal, cutané postérieur du cuisse, </a:t>
            </a:r>
            <a:r>
              <a:rPr lang="fr-FR" dirty="0" err="1"/>
              <a:t>génito-fémoral</a:t>
            </a:r>
            <a:r>
              <a:rPr lang="fr-FR" dirty="0"/>
              <a:t>, </a:t>
            </a:r>
          </a:p>
          <a:p>
            <a:r>
              <a:rPr lang="fr-FR" dirty="0"/>
              <a:t>-inguinal et ilio-hypogastrique….</a:t>
            </a:r>
            <a:r>
              <a:rPr lang="fr-FR" u="sng" dirty="0"/>
              <a:t>pouvant être impliqués </a:t>
            </a:r>
          </a:p>
        </p:txBody>
      </p:sp>
      <p:pic>
        <p:nvPicPr>
          <p:cNvPr id="7" name="Image 6">
            <a:extLst>
              <a:ext uri="{FF2B5EF4-FFF2-40B4-BE49-F238E27FC236}">
                <a16:creationId xmlns:a16="http://schemas.microsoft.com/office/drawing/2014/main" id="{DBB90B5D-F7FC-4016-AFA6-DD42E1195F41}"/>
              </a:ext>
            </a:extLst>
          </p:cNvPr>
          <p:cNvPicPr>
            <a:picLocks noChangeAspect="1"/>
          </p:cNvPicPr>
          <p:nvPr/>
        </p:nvPicPr>
        <p:blipFill>
          <a:blip r:embed="rId4"/>
          <a:stretch>
            <a:fillRect/>
          </a:stretch>
        </p:blipFill>
        <p:spPr>
          <a:xfrm>
            <a:off x="9953625" y="847726"/>
            <a:ext cx="1005707" cy="1362226"/>
          </a:xfrm>
          <a:prstGeom prst="rect">
            <a:avLst/>
          </a:prstGeom>
        </p:spPr>
      </p:pic>
      <p:sp>
        <p:nvSpPr>
          <p:cNvPr id="9" name="Rectangle 8">
            <a:extLst>
              <a:ext uri="{FF2B5EF4-FFF2-40B4-BE49-F238E27FC236}">
                <a16:creationId xmlns:a16="http://schemas.microsoft.com/office/drawing/2014/main" id="{8BB7BA57-C882-4D69-A2E5-0A4743CCA4AA}"/>
              </a:ext>
            </a:extLst>
          </p:cNvPr>
          <p:cNvSpPr/>
          <p:nvPr/>
        </p:nvSpPr>
        <p:spPr>
          <a:xfrm>
            <a:off x="4781550" y="4525060"/>
            <a:ext cx="7327968" cy="2308324"/>
          </a:xfrm>
          <a:prstGeom prst="rect">
            <a:avLst/>
          </a:prstGeom>
        </p:spPr>
        <p:txBody>
          <a:bodyPr wrap="square">
            <a:spAutoFit/>
          </a:bodyPr>
          <a:lstStyle/>
          <a:p>
            <a:pPr marL="285750" indent="-285750">
              <a:buFont typeface="Wingdings" panose="05000000000000000000" pitchFamily="2" charset="2"/>
              <a:buChar char="§"/>
            </a:pPr>
            <a:r>
              <a:rPr lang="fr-FR" b="1" dirty="0">
                <a:solidFill>
                  <a:srgbClr val="FF0000"/>
                </a:solidFill>
                <a:cs typeface="Times New Roman" panose="02020603050405020304" pitchFamily="18" charset="0"/>
              </a:rPr>
              <a:t>Les douleurs neuropathiques</a:t>
            </a:r>
            <a:r>
              <a:rPr lang="fr-FR" dirty="0">
                <a:cs typeface="Times New Roman" panose="02020603050405020304" pitchFamily="18" charset="0"/>
              </a:rPr>
              <a:t>, liées à des atteintes du système nerveux central ou périphérique (lésions de nerfs, blessure...)</a:t>
            </a:r>
          </a:p>
          <a:p>
            <a:pPr marL="285750" indent="-285750">
              <a:buFont typeface="Wingdings" panose="05000000000000000000" pitchFamily="2" charset="2"/>
              <a:buChar char="§"/>
            </a:pPr>
            <a:r>
              <a:rPr lang="fr-FR" b="1" dirty="0">
                <a:solidFill>
                  <a:srgbClr val="FF0000"/>
                </a:solidFill>
                <a:cs typeface="Times New Roman" panose="02020603050405020304" pitchFamily="18" charset="0"/>
              </a:rPr>
              <a:t>Les douleurs nociplastiques</a:t>
            </a:r>
            <a:r>
              <a:rPr lang="fr-FR" dirty="0">
                <a:latin typeface="Times New Roman" panose="02020603050405020304" pitchFamily="18" charset="0"/>
                <a:cs typeface="Times New Roman" panose="02020603050405020304" pitchFamily="18" charset="0"/>
              </a:rPr>
              <a:t> liées à des altérations de la nociception (c’est-à-dire du système de détection de la douleur) dans lesquelles aucune lésion n’est retrouvée. Elles pourraient reposer sur une modification des systèmes de contrôle et de modulation de la douleur. On les rencontre notamment chez des patients atteints de fibromyalgie, de troubles fonctionnels intestinaux</a:t>
            </a:r>
            <a:r>
              <a:rPr lang="fr-FR" b="1" dirty="0">
                <a:solidFill>
                  <a:srgbClr val="FF0000"/>
                </a:solidFill>
                <a:cs typeface="Times New Roman" panose="02020603050405020304" pitchFamily="18" charset="0"/>
              </a:rPr>
              <a:t> </a:t>
            </a:r>
            <a:endParaRPr lang="fr-FR" dirty="0">
              <a:solidFill>
                <a:srgbClr val="FF0000"/>
              </a:solidFill>
            </a:endParaRPr>
          </a:p>
        </p:txBody>
      </p:sp>
      <p:sp>
        <p:nvSpPr>
          <p:cNvPr id="11" name="ZoneTexte 10">
            <a:extLst>
              <a:ext uri="{FF2B5EF4-FFF2-40B4-BE49-F238E27FC236}">
                <a16:creationId xmlns:a16="http://schemas.microsoft.com/office/drawing/2014/main" id="{AE017AB1-749B-4D9B-B457-97912764C16E}"/>
              </a:ext>
            </a:extLst>
          </p:cNvPr>
          <p:cNvSpPr txBox="1"/>
          <p:nvPr/>
        </p:nvSpPr>
        <p:spPr>
          <a:xfrm>
            <a:off x="476250" y="6153150"/>
            <a:ext cx="3785203" cy="646331"/>
          </a:xfrm>
          <a:prstGeom prst="rect">
            <a:avLst/>
          </a:prstGeom>
          <a:noFill/>
        </p:spPr>
        <p:txBody>
          <a:bodyPr wrap="none" rtlCol="0">
            <a:spAutoFit/>
          </a:bodyPr>
          <a:lstStyle/>
          <a:p>
            <a:pPr marL="285750" indent="-285750">
              <a:buFont typeface="Wingdings" panose="05000000000000000000" pitchFamily="2" charset="2"/>
              <a:buChar char="§"/>
            </a:pPr>
            <a:r>
              <a:rPr lang="fr-FR" b="1" dirty="0">
                <a:solidFill>
                  <a:srgbClr val="FF0000"/>
                </a:solidFill>
              </a:rPr>
              <a:t>Douleurs par excès de nociception </a:t>
            </a:r>
          </a:p>
          <a:p>
            <a:r>
              <a:rPr lang="fr-FR" dirty="0"/>
              <a:t>en particulier inflammatoires  </a:t>
            </a:r>
          </a:p>
        </p:txBody>
      </p:sp>
      <p:sp>
        <p:nvSpPr>
          <p:cNvPr id="12" name="Étoile : 7 branches 11">
            <a:extLst>
              <a:ext uri="{FF2B5EF4-FFF2-40B4-BE49-F238E27FC236}">
                <a16:creationId xmlns:a16="http://schemas.microsoft.com/office/drawing/2014/main" id="{ACF30AED-8343-412F-A04A-8C94DE38DDB8}"/>
              </a:ext>
            </a:extLst>
          </p:cNvPr>
          <p:cNvSpPr/>
          <p:nvPr/>
        </p:nvSpPr>
        <p:spPr>
          <a:xfrm>
            <a:off x="1466850" y="2209952"/>
            <a:ext cx="3143250" cy="3038323"/>
          </a:xfrm>
          <a:prstGeom prst="star7">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effectLst>
                  <a:outerShdw blurRad="38100" dist="38100" dir="2700000" algn="tl">
                    <a:srgbClr val="000000">
                      <a:alpha val="43137"/>
                    </a:srgbClr>
                  </a:outerShdw>
                </a:effectLst>
              </a:rPr>
              <a:t>Douleurs mixtes </a:t>
            </a:r>
          </a:p>
        </p:txBody>
      </p:sp>
    </p:spTree>
    <p:extLst>
      <p:ext uri="{BB962C8B-B14F-4D97-AF65-F5344CB8AC3E}">
        <p14:creationId xmlns:p14="http://schemas.microsoft.com/office/powerpoint/2010/main" val="1882114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51"/>
            <a:ext cx="12192000" cy="6877851"/>
          </a:xfrm>
          <a:prstGeom prst="rect">
            <a:avLst/>
          </a:prstGeom>
        </p:spPr>
      </p:pic>
      <p:sp>
        <p:nvSpPr>
          <p:cNvPr id="4" name="ZoneTexte 3"/>
          <p:cNvSpPr txBox="1"/>
          <p:nvPr/>
        </p:nvSpPr>
        <p:spPr>
          <a:xfrm>
            <a:off x="1066800" y="807720"/>
            <a:ext cx="10649069" cy="646331"/>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FF00"/>
                </a:solidFill>
                <a:effectLst/>
                <a:uLnTx/>
                <a:uFillTx/>
                <a:latin typeface="Arial"/>
                <a:ea typeface="+mn-ea"/>
                <a:cs typeface="Arial"/>
              </a:rPr>
              <a:t>Facteurs de risque de douleurs postopératoires</a:t>
            </a:r>
          </a:p>
        </p:txBody>
      </p:sp>
    </p:spTree>
    <p:extLst>
      <p:ext uri="{BB962C8B-B14F-4D97-AF65-F5344CB8AC3E}">
        <p14:creationId xmlns:p14="http://schemas.microsoft.com/office/powerpoint/2010/main" val="1340154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sue 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158617"/>
            <a:ext cx="1001421" cy="1361547"/>
          </a:xfrm>
          <a:prstGeom prst="rect">
            <a:avLst/>
          </a:prstGeom>
          <a:noFill/>
          <a:extLst>
            <a:ext uri="{909E8E84-426E-40DD-AFC4-6F175D3DCCD1}">
              <a14:hiddenFill xmlns:a14="http://schemas.microsoft.com/office/drawing/2010/main">
                <a:solidFill>
                  <a:srgbClr val="FFFFFF"/>
                </a:solidFill>
              </a14:hiddenFill>
            </a:ext>
          </a:extLst>
        </p:spPr>
      </p:pic>
      <p:pic>
        <p:nvPicPr>
          <p:cNvPr id="5" name="New picture"/>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681135" y="1707500"/>
            <a:ext cx="5359561" cy="4886276"/>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6" name="Rectangle 11"/>
          <p:cNvSpPr/>
          <p:nvPr>
            <p:custDataLst>
              <p:tags r:id="rId2"/>
            </p:custDataLst>
          </p:nvPr>
        </p:nvSpPr>
        <p:spPr>
          <a:xfrm>
            <a:off x="1523999" y="158618"/>
            <a:ext cx="9672735" cy="708157"/>
          </a:xfrm>
          <a:prstGeom prst="rect">
            <a:avLst/>
          </a:prstGeom>
          <a:solidFill>
            <a:schemeClr val="accent4">
              <a:lumMod val="20000"/>
              <a:lumOff val="80000"/>
            </a:schemeClr>
          </a:solidFill>
          <a:ln w="9525" cap="flat" cmpd="sng" algn="ctr">
            <a:noFill/>
            <a:prstDash val="solid"/>
            <a:round/>
            <a:headEnd type="none" w="med" len="med"/>
            <a:tailEnd type="none" w="med" len="med"/>
          </a:ln>
        </p:spPr>
        <p:txBody>
          <a:bodyPr anchor="ctr"/>
          <a:lstStyle/>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From: Predictors of Postoperative Pain and Analgesic Consumption A Qualitative Systematic Review</a:t>
            </a:r>
          </a:p>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1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Anesthesiology. 2009;111(3):657-677. doi:10.1097/ALN.0b013e3181aae87a</a:t>
            </a:r>
          </a:p>
        </p:txBody>
      </p:sp>
      <p:pic>
        <p:nvPicPr>
          <p:cNvPr id="7" name="New picture"/>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6214188" y="1707500"/>
            <a:ext cx="5456459" cy="488627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040696" y="1351681"/>
            <a:ext cx="587449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analgesic consumption</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1150988" y="1340889"/>
            <a:ext cx="498643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pain intensity</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0348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sue 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158617"/>
            <a:ext cx="1001421" cy="1361547"/>
          </a:xfrm>
          <a:prstGeom prst="rect">
            <a:avLst/>
          </a:prstGeom>
          <a:noFill/>
          <a:extLst>
            <a:ext uri="{909E8E84-426E-40DD-AFC4-6F175D3DCCD1}">
              <a14:hiddenFill xmlns:a14="http://schemas.microsoft.com/office/drawing/2010/main">
                <a:solidFill>
                  <a:srgbClr val="FFFFFF"/>
                </a:solidFill>
              </a14:hiddenFill>
            </a:ext>
          </a:extLst>
        </p:spPr>
      </p:pic>
      <p:pic>
        <p:nvPicPr>
          <p:cNvPr id="5" name="New picture"/>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681135" y="1707500"/>
            <a:ext cx="5359561" cy="4886276"/>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pic>
        <p:nvPicPr>
          <p:cNvPr id="7" name="New picture"/>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6214188" y="1707500"/>
            <a:ext cx="5456459" cy="488627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040696" y="1351681"/>
            <a:ext cx="587449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analgesic consumption</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1150988" y="1340889"/>
            <a:ext cx="498643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Predictive factors of postoperative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pain intensity</a:t>
            </a: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Ellipse 1"/>
          <p:cNvSpPr/>
          <p:nvPr/>
        </p:nvSpPr>
        <p:spPr>
          <a:xfrm>
            <a:off x="961054" y="2351314"/>
            <a:ext cx="562946" cy="10356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p:cNvSpPr/>
          <p:nvPr/>
        </p:nvSpPr>
        <p:spPr>
          <a:xfrm>
            <a:off x="7234337" y="2354423"/>
            <a:ext cx="562946" cy="10356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1">
            <a:extLst>
              <a:ext uri="{FF2B5EF4-FFF2-40B4-BE49-F238E27FC236}">
                <a16:creationId xmlns:a16="http://schemas.microsoft.com/office/drawing/2014/main" id="{16832491-6DD1-4A53-A112-AA8EE45630E4}"/>
              </a:ext>
            </a:extLst>
          </p:cNvPr>
          <p:cNvSpPr/>
          <p:nvPr>
            <p:custDataLst>
              <p:tags r:id="rId3"/>
            </p:custDataLst>
          </p:nvPr>
        </p:nvSpPr>
        <p:spPr>
          <a:xfrm>
            <a:off x="1523999" y="158618"/>
            <a:ext cx="9672735" cy="708157"/>
          </a:xfrm>
          <a:prstGeom prst="rect">
            <a:avLst/>
          </a:prstGeom>
          <a:solidFill>
            <a:schemeClr val="accent4">
              <a:lumMod val="20000"/>
              <a:lumOff val="80000"/>
            </a:schemeClr>
          </a:solidFill>
          <a:ln w="9525" cap="flat" cmpd="sng" algn="ctr">
            <a:noFill/>
            <a:prstDash val="solid"/>
            <a:round/>
            <a:headEnd type="none" w="med" len="med"/>
            <a:tailEnd type="none" w="med" len="med"/>
          </a:ln>
        </p:spPr>
        <p:txBody>
          <a:bodyPr anchor="ctr"/>
          <a:lstStyle/>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From: Predictors of Postoperative Pain and Analgesic Consumption A Qualitative Systematic Review</a:t>
            </a:r>
          </a:p>
          <a:p>
            <a:pPr marL="342900" marR="0" lvl="0" indent="-342900" algn="l" defTabSz="914400" rtl="0" eaLnBrk="1" fontAlgn="base" latinLnBrk="0" hangingPunct="1">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kumimoji="0" lang="en-US" sz="11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Arial"/>
                <a:cs typeface="Arial"/>
                <a:sym typeface="Wingdings"/>
              </a:rPr>
              <a:t>Anesthesiology. 2009;111(3):657-677. doi:10.1097/ALN.0b013e3181aae87a</a:t>
            </a:r>
          </a:p>
        </p:txBody>
      </p:sp>
    </p:spTree>
    <p:extLst>
      <p:ext uri="{BB962C8B-B14F-4D97-AF65-F5344CB8AC3E}">
        <p14:creationId xmlns:p14="http://schemas.microsoft.com/office/powerpoint/2010/main" val="4003441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nvSpPr>
        <p:spPr bwMode="auto">
          <a:xfrm>
            <a:off x="1789613" y="62374"/>
            <a:ext cx="8347934" cy="1107996"/>
          </a:xfrm>
          <a:prstGeom prst="rect">
            <a:avLst/>
          </a:prstGeom>
          <a:solidFill>
            <a:schemeClr val="accent4">
              <a:lumMod val="20000"/>
              <a:lumOff val="8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Helvetica Neue Light"/>
                <a:ea typeface="+mn-ea"/>
                <a:cs typeface="+mn-cs"/>
              </a:rPr>
              <a:t>Prise en charge de l’anxiété en préopératoire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Helvetica Neue Light"/>
                <a:ea typeface="+mn-ea"/>
                <a:cs typeface="+mn-cs"/>
              </a:rPr>
              <a:t>Référentiel SFAR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fr-FR" sz="1800" b="0" i="0" u="none" strike="noStrike" kern="1200" cap="none" spc="0" normalizeH="0" baseline="0" noProof="0" dirty="0">
              <a:ln>
                <a:noFill/>
              </a:ln>
              <a:solidFill>
                <a:prstClr val="black"/>
              </a:solidFill>
              <a:effectLst/>
              <a:uLnTx/>
              <a:uFillTx/>
              <a:latin typeface="Cambria" pitchFamily="18" charset="0"/>
              <a:ea typeface="+mn-ea"/>
              <a:cs typeface="+mn-cs"/>
            </a:endParaRPr>
          </a:p>
        </p:txBody>
      </p:sp>
      <p:pic>
        <p:nvPicPr>
          <p:cNvPr id="6" name="Image 5"/>
          <p:cNvPicPr>
            <a:picLocks noChangeAspect="1"/>
          </p:cNvPicPr>
          <p:nvPr/>
        </p:nvPicPr>
        <p:blipFill>
          <a:blip r:embed="rId2"/>
          <a:stretch>
            <a:fillRect/>
          </a:stretch>
        </p:blipFill>
        <p:spPr>
          <a:xfrm>
            <a:off x="434751" y="35084"/>
            <a:ext cx="936849" cy="835973"/>
          </a:xfrm>
          <a:prstGeom prst="rect">
            <a:avLst/>
          </a:prstGeom>
        </p:spPr>
      </p:pic>
      <p:sp>
        <p:nvSpPr>
          <p:cNvPr id="7" name="ZoneTexte 6"/>
          <p:cNvSpPr txBox="1"/>
          <p:nvPr/>
        </p:nvSpPr>
        <p:spPr>
          <a:xfrm>
            <a:off x="10300995" y="139959"/>
            <a:ext cx="851913" cy="5804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CRC</a:t>
            </a:r>
          </a:p>
        </p:txBody>
      </p:sp>
      <p:pic>
        <p:nvPicPr>
          <p:cNvPr id="2" name="Image 1">
            <a:extLst>
              <a:ext uri="{FF2B5EF4-FFF2-40B4-BE49-F238E27FC236}">
                <a16:creationId xmlns:a16="http://schemas.microsoft.com/office/drawing/2014/main" id="{6B017D8E-1097-4BC3-BABD-26A47383ADE6}"/>
              </a:ext>
            </a:extLst>
          </p:cNvPr>
          <p:cNvPicPr>
            <a:picLocks noChangeAspect="1"/>
          </p:cNvPicPr>
          <p:nvPr/>
        </p:nvPicPr>
        <p:blipFill>
          <a:blip r:embed="rId3"/>
          <a:stretch>
            <a:fillRect/>
          </a:stretch>
        </p:blipFill>
        <p:spPr>
          <a:xfrm>
            <a:off x="477644" y="1190625"/>
            <a:ext cx="5524787" cy="2078131"/>
          </a:xfrm>
          <a:prstGeom prst="rect">
            <a:avLst/>
          </a:prstGeom>
        </p:spPr>
      </p:pic>
      <p:pic>
        <p:nvPicPr>
          <p:cNvPr id="8" name="Image 7">
            <a:extLst>
              <a:ext uri="{FF2B5EF4-FFF2-40B4-BE49-F238E27FC236}">
                <a16:creationId xmlns:a16="http://schemas.microsoft.com/office/drawing/2014/main" id="{3067049A-47B5-4F98-AE16-DE443A2F4366}"/>
              </a:ext>
            </a:extLst>
          </p:cNvPr>
          <p:cNvPicPr>
            <a:picLocks noChangeAspect="1"/>
          </p:cNvPicPr>
          <p:nvPr/>
        </p:nvPicPr>
        <p:blipFill>
          <a:blip r:embed="rId4"/>
          <a:stretch>
            <a:fillRect/>
          </a:stretch>
        </p:blipFill>
        <p:spPr>
          <a:xfrm>
            <a:off x="7086039" y="1224803"/>
            <a:ext cx="3944471" cy="941294"/>
          </a:xfrm>
          <a:prstGeom prst="rect">
            <a:avLst/>
          </a:prstGeom>
        </p:spPr>
      </p:pic>
      <p:pic>
        <p:nvPicPr>
          <p:cNvPr id="9" name="Image 8">
            <a:extLst>
              <a:ext uri="{FF2B5EF4-FFF2-40B4-BE49-F238E27FC236}">
                <a16:creationId xmlns:a16="http://schemas.microsoft.com/office/drawing/2014/main" id="{0F23C485-C92A-45F3-85CD-574F17CF3C0E}"/>
              </a:ext>
            </a:extLst>
          </p:cNvPr>
          <p:cNvPicPr>
            <a:picLocks noChangeAspect="1"/>
          </p:cNvPicPr>
          <p:nvPr/>
        </p:nvPicPr>
        <p:blipFill>
          <a:blip r:embed="rId5"/>
          <a:stretch>
            <a:fillRect/>
          </a:stretch>
        </p:blipFill>
        <p:spPr>
          <a:xfrm>
            <a:off x="7138707" y="2059641"/>
            <a:ext cx="3801035" cy="1290918"/>
          </a:xfrm>
          <a:prstGeom prst="rect">
            <a:avLst/>
          </a:prstGeom>
        </p:spPr>
      </p:pic>
      <p:pic>
        <p:nvPicPr>
          <p:cNvPr id="11" name="Image 10">
            <a:extLst>
              <a:ext uri="{FF2B5EF4-FFF2-40B4-BE49-F238E27FC236}">
                <a16:creationId xmlns:a16="http://schemas.microsoft.com/office/drawing/2014/main" id="{B2159EB6-803E-4B84-A49A-E63AE732A5F4}"/>
              </a:ext>
            </a:extLst>
          </p:cNvPr>
          <p:cNvPicPr>
            <a:picLocks noChangeAspect="1"/>
          </p:cNvPicPr>
          <p:nvPr/>
        </p:nvPicPr>
        <p:blipFill>
          <a:blip r:embed="rId6"/>
          <a:stretch>
            <a:fillRect/>
          </a:stretch>
        </p:blipFill>
        <p:spPr>
          <a:xfrm>
            <a:off x="1114425" y="3565711"/>
            <a:ext cx="9983645" cy="2167501"/>
          </a:xfrm>
          <a:prstGeom prst="rect">
            <a:avLst/>
          </a:prstGeom>
        </p:spPr>
      </p:pic>
      <p:pic>
        <p:nvPicPr>
          <p:cNvPr id="12" name="Image 11">
            <a:extLst>
              <a:ext uri="{FF2B5EF4-FFF2-40B4-BE49-F238E27FC236}">
                <a16:creationId xmlns:a16="http://schemas.microsoft.com/office/drawing/2014/main" id="{04F129F0-CDE2-4AA0-9A37-17FEAE1D391C}"/>
              </a:ext>
            </a:extLst>
          </p:cNvPr>
          <p:cNvPicPr>
            <a:picLocks noChangeAspect="1"/>
          </p:cNvPicPr>
          <p:nvPr/>
        </p:nvPicPr>
        <p:blipFill>
          <a:blip r:embed="rId7"/>
          <a:stretch>
            <a:fillRect/>
          </a:stretch>
        </p:blipFill>
        <p:spPr>
          <a:xfrm>
            <a:off x="2333064" y="6404162"/>
            <a:ext cx="1506071" cy="259976"/>
          </a:xfrm>
          <a:prstGeom prst="rect">
            <a:avLst/>
          </a:prstGeom>
        </p:spPr>
      </p:pic>
      <p:pic>
        <p:nvPicPr>
          <p:cNvPr id="13" name="Image 12">
            <a:extLst>
              <a:ext uri="{FF2B5EF4-FFF2-40B4-BE49-F238E27FC236}">
                <a16:creationId xmlns:a16="http://schemas.microsoft.com/office/drawing/2014/main" id="{50590974-D253-4742-9425-B80C956D941E}"/>
              </a:ext>
            </a:extLst>
          </p:cNvPr>
          <p:cNvPicPr>
            <a:picLocks noChangeAspect="1"/>
          </p:cNvPicPr>
          <p:nvPr/>
        </p:nvPicPr>
        <p:blipFill>
          <a:blip r:embed="rId8"/>
          <a:stretch>
            <a:fillRect/>
          </a:stretch>
        </p:blipFill>
        <p:spPr>
          <a:xfrm>
            <a:off x="4163546" y="5835575"/>
            <a:ext cx="4457700" cy="746966"/>
          </a:xfrm>
          <a:prstGeom prst="rect">
            <a:avLst/>
          </a:prstGeom>
        </p:spPr>
      </p:pic>
      <p:pic>
        <p:nvPicPr>
          <p:cNvPr id="14" name="Image 13">
            <a:extLst>
              <a:ext uri="{FF2B5EF4-FFF2-40B4-BE49-F238E27FC236}">
                <a16:creationId xmlns:a16="http://schemas.microsoft.com/office/drawing/2014/main" id="{551358A3-33BE-4C11-932E-8821230C3A0C}"/>
              </a:ext>
            </a:extLst>
          </p:cNvPr>
          <p:cNvPicPr>
            <a:picLocks noChangeAspect="1"/>
          </p:cNvPicPr>
          <p:nvPr/>
        </p:nvPicPr>
        <p:blipFill>
          <a:blip r:embed="rId9"/>
          <a:stretch>
            <a:fillRect/>
          </a:stretch>
        </p:blipFill>
        <p:spPr>
          <a:xfrm>
            <a:off x="2018739" y="5656729"/>
            <a:ext cx="2115671" cy="726141"/>
          </a:xfrm>
          <a:prstGeom prst="rect">
            <a:avLst/>
          </a:prstGeom>
        </p:spPr>
      </p:pic>
      <p:sp>
        <p:nvSpPr>
          <p:cNvPr id="15" name="ZoneTexte 14">
            <a:extLst>
              <a:ext uri="{FF2B5EF4-FFF2-40B4-BE49-F238E27FC236}">
                <a16:creationId xmlns:a16="http://schemas.microsoft.com/office/drawing/2014/main" id="{7B0F4DEE-AFE5-4DDD-9805-7BF06414DBF1}"/>
              </a:ext>
            </a:extLst>
          </p:cNvPr>
          <p:cNvSpPr txBox="1"/>
          <p:nvPr/>
        </p:nvSpPr>
        <p:spPr>
          <a:xfrm>
            <a:off x="9286875" y="5835575"/>
            <a:ext cx="1404552" cy="461665"/>
          </a:xfrm>
          <a:prstGeom prst="rect">
            <a:avLst/>
          </a:prstGeom>
          <a:noFill/>
        </p:spPr>
        <p:txBody>
          <a:bodyPr wrap="none" rtlCol="0">
            <a:spAutoFit/>
          </a:bodyPr>
          <a:lstStyle/>
          <a:p>
            <a:r>
              <a:rPr lang="fr-FR" sz="2400" b="1" dirty="0">
                <a:solidFill>
                  <a:srgbClr val="C00000"/>
                </a:solidFill>
                <a:effectLst>
                  <a:outerShdw blurRad="38100" dist="38100" dir="2700000" algn="tl">
                    <a:srgbClr val="000000">
                      <a:alpha val="43137"/>
                    </a:srgbClr>
                  </a:outerShdw>
                </a:effectLst>
              </a:rPr>
              <a:t>Seuil &gt; 11</a:t>
            </a:r>
          </a:p>
        </p:txBody>
      </p:sp>
    </p:spTree>
    <p:extLst>
      <p:ext uri="{BB962C8B-B14F-4D97-AF65-F5344CB8AC3E}">
        <p14:creationId xmlns:p14="http://schemas.microsoft.com/office/powerpoint/2010/main" val="3518682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9"/>
</p:tagLst>
</file>

<file path=ppt/tags/tag10.xml><?xml version="1.0" encoding="utf-8"?>
<p:tagLst xmlns:a="http://schemas.openxmlformats.org/drawingml/2006/main" xmlns:r="http://schemas.openxmlformats.org/officeDocument/2006/relationships" xmlns:p="http://schemas.openxmlformats.org/presentationml/2006/main">
  <p:tag name="AS_UNIQUEID" val="89"/>
</p:tagLst>
</file>

<file path=ppt/tags/tag11.xml><?xml version="1.0" encoding="utf-8"?>
<p:tagLst xmlns:a="http://schemas.openxmlformats.org/drawingml/2006/main" xmlns:r="http://schemas.openxmlformats.org/officeDocument/2006/relationships" xmlns:p="http://schemas.openxmlformats.org/presentationml/2006/main">
  <p:tag name="AS_UNIQUEID" val="87"/>
</p:tagLst>
</file>

<file path=ppt/tags/tag12.xml><?xml version="1.0" encoding="utf-8"?>
<p:tagLst xmlns:a="http://schemas.openxmlformats.org/drawingml/2006/main" xmlns:r="http://schemas.openxmlformats.org/officeDocument/2006/relationships" xmlns:p="http://schemas.openxmlformats.org/presentationml/2006/main">
  <p:tag name="AS_UNIQUEID" val="89"/>
</p:tagLst>
</file>

<file path=ppt/tags/tag13.xml><?xml version="1.0" encoding="utf-8"?>
<p:tagLst xmlns:a="http://schemas.openxmlformats.org/drawingml/2006/main" xmlns:r="http://schemas.openxmlformats.org/officeDocument/2006/relationships" xmlns:p="http://schemas.openxmlformats.org/presentationml/2006/main">
  <p:tag name="AS_UNIQUEID" val="89"/>
</p:tagLst>
</file>

<file path=ppt/tags/tag14.xml><?xml version="1.0" encoding="utf-8"?>
<p:tagLst xmlns:a="http://schemas.openxmlformats.org/drawingml/2006/main" xmlns:r="http://schemas.openxmlformats.org/officeDocument/2006/relationships" xmlns:p="http://schemas.openxmlformats.org/presentationml/2006/main">
  <p:tag name="AS_UNIQUEID" val="87"/>
</p:tagLst>
</file>

<file path=ppt/tags/tag15.xml><?xml version="1.0" encoding="utf-8"?>
<p:tagLst xmlns:a="http://schemas.openxmlformats.org/drawingml/2006/main" xmlns:r="http://schemas.openxmlformats.org/officeDocument/2006/relationships" xmlns:p="http://schemas.openxmlformats.org/presentationml/2006/main">
  <p:tag name="AS_UNIQUEID" val="89"/>
</p:tagLst>
</file>

<file path=ppt/tags/tag2.xml><?xml version="1.0" encoding="utf-8"?>
<p:tagLst xmlns:a="http://schemas.openxmlformats.org/drawingml/2006/main" xmlns:r="http://schemas.openxmlformats.org/officeDocument/2006/relationships" xmlns:p="http://schemas.openxmlformats.org/presentationml/2006/main">
  <p:tag name="AS_UNIQUEID" val="87"/>
</p:tagLst>
</file>

<file path=ppt/tags/tag3.xml><?xml version="1.0" encoding="utf-8"?>
<p:tagLst xmlns:a="http://schemas.openxmlformats.org/drawingml/2006/main" xmlns:r="http://schemas.openxmlformats.org/officeDocument/2006/relationships" xmlns:p="http://schemas.openxmlformats.org/presentationml/2006/main">
  <p:tag name="AS_UNIQUEID" val="89"/>
</p:tagLst>
</file>

<file path=ppt/tags/tag4.xml><?xml version="1.0" encoding="utf-8"?>
<p:tagLst xmlns:a="http://schemas.openxmlformats.org/drawingml/2006/main" xmlns:r="http://schemas.openxmlformats.org/officeDocument/2006/relationships" xmlns:p="http://schemas.openxmlformats.org/presentationml/2006/main">
  <p:tag name="AS_UNIQUEID" val="89"/>
</p:tagLst>
</file>

<file path=ppt/tags/tag5.xml><?xml version="1.0" encoding="utf-8"?>
<p:tagLst xmlns:a="http://schemas.openxmlformats.org/drawingml/2006/main" xmlns:r="http://schemas.openxmlformats.org/officeDocument/2006/relationships" xmlns:p="http://schemas.openxmlformats.org/presentationml/2006/main">
  <p:tag name="AS_UNIQUEID" val="89"/>
</p:tagLst>
</file>

<file path=ppt/tags/tag6.xml><?xml version="1.0" encoding="utf-8"?>
<p:tagLst xmlns:a="http://schemas.openxmlformats.org/drawingml/2006/main" xmlns:r="http://schemas.openxmlformats.org/officeDocument/2006/relationships" xmlns:p="http://schemas.openxmlformats.org/presentationml/2006/main">
  <p:tag name="AS_UNIQUEID" val="87"/>
</p:tagLst>
</file>

<file path=ppt/tags/tag7.xml><?xml version="1.0" encoding="utf-8"?>
<p:tagLst xmlns:a="http://schemas.openxmlformats.org/drawingml/2006/main" xmlns:r="http://schemas.openxmlformats.org/officeDocument/2006/relationships" xmlns:p="http://schemas.openxmlformats.org/presentationml/2006/main">
  <p:tag name="AS_UNIQUEID" val="89"/>
</p:tagLst>
</file>

<file path=ppt/tags/tag8.xml><?xml version="1.0" encoding="utf-8"?>
<p:tagLst xmlns:a="http://schemas.openxmlformats.org/drawingml/2006/main" xmlns:r="http://schemas.openxmlformats.org/officeDocument/2006/relationships" xmlns:p="http://schemas.openxmlformats.org/presentationml/2006/main">
  <p:tag name="AS_UNIQUEID" val="89"/>
</p:tagLst>
</file>

<file path=ppt/tags/tag9.xml><?xml version="1.0" encoding="utf-8"?>
<p:tagLst xmlns:a="http://schemas.openxmlformats.org/drawingml/2006/main" xmlns:r="http://schemas.openxmlformats.org/officeDocument/2006/relationships" xmlns:p="http://schemas.openxmlformats.org/presentationml/2006/main">
  <p:tag name="AS_UNIQUEID" val="87"/>
</p:tagLst>
</file>

<file path=ppt/theme/_rels/theme4.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5249</TotalTime>
  <Words>1772</Words>
  <Application>Microsoft Office PowerPoint</Application>
  <PresentationFormat>Grand écran</PresentationFormat>
  <Paragraphs>198</Paragraphs>
  <Slides>30</Slides>
  <Notes>3</Notes>
  <HiddenSlides>0</HiddenSlides>
  <MMClips>0</MMClips>
  <ScaleCrop>false</ScaleCrop>
  <HeadingPairs>
    <vt:vector size="6" baseType="variant">
      <vt:variant>
        <vt:lpstr>Polices utilisées</vt:lpstr>
      </vt:variant>
      <vt:variant>
        <vt:i4>25</vt:i4>
      </vt:variant>
      <vt:variant>
        <vt:lpstr>Thème</vt:lpstr>
      </vt:variant>
      <vt:variant>
        <vt:i4>5</vt:i4>
      </vt:variant>
      <vt:variant>
        <vt:lpstr>Titres des diapositives</vt:lpstr>
      </vt:variant>
      <vt:variant>
        <vt:i4>30</vt:i4>
      </vt:variant>
    </vt:vector>
  </HeadingPairs>
  <TitlesOfParts>
    <vt:vector size="60" baseType="lpstr">
      <vt:lpstr>AdvHelNeu-BC</vt:lpstr>
      <vt:lpstr>AdvHelNeu-Con</vt:lpstr>
      <vt:lpstr>AdvOTf94803d4</vt:lpstr>
      <vt:lpstr>AdvPS8EEC</vt:lpstr>
      <vt:lpstr>Arial</vt:lpstr>
      <vt:lpstr>Book Antiqua</vt:lpstr>
      <vt:lpstr>Calibri</vt:lpstr>
      <vt:lpstr>Cambria</vt:lpstr>
      <vt:lpstr>Corbel-Bold</vt:lpstr>
      <vt:lpstr>Helvetica Neue Light</vt:lpstr>
      <vt:lpstr>Lato</vt:lpstr>
      <vt:lpstr>Lucida Sans</vt:lpstr>
      <vt:lpstr>MDGCE C+ Adv T T 153188ed</vt:lpstr>
      <vt:lpstr>MDGCM C+ Adv T T 16f 3b 945. B</vt:lpstr>
      <vt:lpstr>MDGLD P+ Adv T T 153188ed+ 20</vt:lpstr>
      <vt:lpstr>Merriweather</vt:lpstr>
      <vt:lpstr>MyriadPro-Semibold</vt:lpstr>
      <vt:lpstr>MyriadPro-SemiboldSemiCn</vt:lpstr>
      <vt:lpstr>MyriadPro-SemiCn</vt:lpstr>
      <vt:lpstr>Raleway</vt:lpstr>
      <vt:lpstr>Times New Roman</vt:lpstr>
      <vt:lpstr>URWPalladioL-Roma</vt:lpstr>
      <vt:lpstr>Wingdings</vt:lpstr>
      <vt:lpstr>Wingdings 2</vt:lpstr>
      <vt:lpstr>Wingdings 3</vt:lpstr>
      <vt:lpstr>Thème Office</vt:lpstr>
      <vt:lpstr>1_Thème Office</vt:lpstr>
      <vt:lpstr>2_Thème Office</vt:lpstr>
      <vt:lpstr>Apex</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Laurent DURIEUX</dc:creator>
  <cp:lastModifiedBy>AUBRUN, Frederic</cp:lastModifiedBy>
  <cp:revision>348</cp:revision>
  <dcterms:created xsi:type="dcterms:W3CDTF">2018-04-04T09:30:57Z</dcterms:created>
  <dcterms:modified xsi:type="dcterms:W3CDTF">2025-02-05T15:24:30Z</dcterms:modified>
</cp:coreProperties>
</file>