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242800" cy="6845300"/>
  <p:notesSz cx="12242800" cy="6845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87"/>
    <p:restoredTop sz="93855"/>
  </p:normalViewPr>
  <p:slideViewPr>
    <p:cSldViewPr>
      <p:cViewPr varScale="1">
        <p:scale>
          <a:sx n="117" d="100"/>
          <a:sy n="117" d="100"/>
        </p:scale>
        <p:origin x="152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122043"/>
            <a:ext cx="1040638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3833368"/>
            <a:ext cx="856996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01" y="12"/>
            <a:ext cx="4164329" cy="6840220"/>
          </a:xfrm>
          <a:custGeom>
            <a:avLst/>
            <a:gdLst/>
            <a:ahLst/>
            <a:cxnLst/>
            <a:rect l="l" t="t" r="r" b="b"/>
            <a:pathLst>
              <a:path w="4164329" h="6840220">
                <a:moveTo>
                  <a:pt x="4163999" y="0"/>
                </a:moveTo>
                <a:lnTo>
                  <a:pt x="0" y="0"/>
                </a:lnTo>
                <a:lnTo>
                  <a:pt x="0" y="6839991"/>
                </a:lnTo>
                <a:lnTo>
                  <a:pt x="4163999" y="6839991"/>
                </a:lnTo>
                <a:lnTo>
                  <a:pt x="4163999" y="0"/>
                </a:lnTo>
                <a:close/>
              </a:path>
            </a:pathLst>
          </a:custGeom>
          <a:solidFill>
            <a:srgbClr val="ED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01" y="6408458"/>
            <a:ext cx="4164329" cy="213360"/>
          </a:xfrm>
          <a:custGeom>
            <a:avLst/>
            <a:gdLst/>
            <a:ahLst/>
            <a:cxnLst/>
            <a:rect l="l" t="t" r="r" b="b"/>
            <a:pathLst>
              <a:path w="4164329" h="213359">
                <a:moveTo>
                  <a:pt x="4163999" y="0"/>
                </a:moveTo>
                <a:lnTo>
                  <a:pt x="0" y="0"/>
                </a:lnTo>
                <a:lnTo>
                  <a:pt x="0" y="213156"/>
                </a:lnTo>
                <a:lnTo>
                  <a:pt x="4163999" y="213156"/>
                </a:lnTo>
                <a:lnTo>
                  <a:pt x="4163999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273812"/>
            <a:ext cx="11018520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574419"/>
            <a:ext cx="1101852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6366129"/>
            <a:ext cx="391769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convergencespp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238" y="6406557"/>
            <a:ext cx="1560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4A4F51"/>
                </a:solidFill>
                <a:latin typeface="Upgrade-Medium"/>
                <a:cs typeface="Upgrade-Medium"/>
                <a:hlinkClick r:id="rId2"/>
              </a:rPr>
              <a:t>www.convergencespp.com</a:t>
            </a:r>
            <a:endParaRPr sz="1100">
              <a:latin typeface="Upgrade-Medium"/>
              <a:cs typeface="Upgrade-Medium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B77957-638F-A469-7A2B-91C38F7464F4}"/>
              </a:ext>
            </a:extLst>
          </p:cNvPr>
          <p:cNvSpPr txBox="1"/>
          <p:nvPr/>
        </p:nvSpPr>
        <p:spPr>
          <a:xfrm>
            <a:off x="4539955" y="5128465"/>
            <a:ext cx="6773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  <a:latin typeface="TimesNewRomanPSMT"/>
              </a:rPr>
              <a:t>-   </a:t>
            </a:r>
            <a:r>
              <a:rPr lang="fr-FR" dirty="0">
                <a:latin typeface="TimesNewRomanPSMT"/>
              </a:rPr>
              <a:t> </a:t>
            </a:r>
            <a:r>
              <a:rPr lang="fr-FR" sz="1600" dirty="0">
                <a:solidFill>
                  <a:srgbClr val="00B0F0"/>
                </a:solidFill>
                <a:latin typeface="Gill Sans MT" panose="020B0502020104020203" pitchFamily="34" charset="77"/>
              </a:rPr>
              <a:t>Douleur est de type neuropathique pour 35 à 65%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Lésions nerveuses chirurgicales: seulement 5% douleur chronique post op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B0F0"/>
                </a:solidFill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“</a:t>
            </a:r>
            <a:r>
              <a:rPr lang="fr-FR" sz="1600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Surgery</a:t>
            </a:r>
            <a:r>
              <a:rPr lang="fr-FR" sz="1600" dirty="0">
                <a:solidFill>
                  <a:srgbClr val="00B0F0"/>
                </a:solidFill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 </a:t>
            </a:r>
            <a:r>
              <a:rPr lang="fr-FR" sz="1600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induced</a:t>
            </a:r>
            <a:r>
              <a:rPr lang="fr-FR" sz="1600" dirty="0">
                <a:solidFill>
                  <a:srgbClr val="00B0F0"/>
                </a:solidFill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 pain-</a:t>
            </a:r>
            <a:r>
              <a:rPr lang="fr-FR" sz="1600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sensitization</a:t>
            </a:r>
            <a:r>
              <a:rPr lang="fr-FR" sz="1600" dirty="0">
                <a:solidFill>
                  <a:srgbClr val="00B0F0"/>
                </a:solidFill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 »</a:t>
            </a:r>
            <a:endParaRPr lang="fr-FR" sz="1600" dirty="0">
              <a:solidFill>
                <a:srgbClr val="00B0F0"/>
              </a:solidFill>
              <a:effectLst/>
              <a:latin typeface="Gill Sans MT" panose="020B0502020104020203" pitchFamily="34" charset="77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B0F0"/>
                </a:solidFill>
                <a:latin typeface="Gill Sans MT" panose="020B0502020104020203" pitchFamily="34" charset="77"/>
              </a:rPr>
              <a:t>Problématique: Physio-</a:t>
            </a:r>
            <a:r>
              <a:rPr lang="fr-FR" sz="1600" b="1" dirty="0" err="1">
                <a:solidFill>
                  <a:srgbClr val="00B0F0"/>
                </a:solidFill>
                <a:latin typeface="Gill Sans MT" panose="020B0502020104020203" pitchFamily="34" charset="77"/>
              </a:rPr>
              <a:t>path</a:t>
            </a:r>
            <a:r>
              <a:rPr lang="fr-FR" sz="1600" b="1" dirty="0">
                <a:solidFill>
                  <a:srgbClr val="00B0F0"/>
                </a:solidFill>
                <a:latin typeface="Gill Sans MT" panose="020B0502020104020203" pitchFamily="34" charset="77"/>
              </a:rPr>
              <a:t> / </a:t>
            </a:r>
            <a:r>
              <a:rPr lang="fr-FR" sz="1600" b="1" dirty="0" err="1">
                <a:solidFill>
                  <a:srgbClr val="00B0F0"/>
                </a:solidFill>
                <a:latin typeface="Gill Sans MT" panose="020B0502020104020203" pitchFamily="34" charset="77"/>
              </a:rPr>
              <a:t>épidémio</a:t>
            </a:r>
            <a:r>
              <a:rPr lang="fr-FR" sz="1600" b="1" dirty="0">
                <a:solidFill>
                  <a:srgbClr val="00B0F0"/>
                </a:solidFill>
                <a:latin typeface="Gill Sans MT" panose="020B0502020104020203" pitchFamily="34" charset="77"/>
              </a:rPr>
              <a:t> / socio-éco / médico-légale</a:t>
            </a:r>
            <a:endParaRPr lang="fr-FR" sz="1600" b="1" dirty="0">
              <a:solidFill>
                <a:srgbClr val="00B0F0"/>
              </a:solidFill>
              <a:effectLst/>
              <a:latin typeface="Gill Sans MT" panose="020B0502020104020203" pitchFamily="34" charset="77"/>
            </a:endParaRP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7977B8-7258-5310-4933-2ED67F27D3D2}"/>
              </a:ext>
            </a:extLst>
          </p:cNvPr>
          <p:cNvSpPr txBox="1"/>
          <p:nvPr/>
        </p:nvSpPr>
        <p:spPr>
          <a:xfrm>
            <a:off x="4161972" y="137031"/>
            <a:ext cx="845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B0F0"/>
                </a:solidFill>
                <a:latin typeface="Gill Sans MT" panose="020B0502020104020203" pitchFamily="34" charset="77"/>
              </a:rPr>
              <a:t>   Les Douleurs chroniques post-opératoires en chirurgie pelvi-périnéale</a:t>
            </a:r>
            <a:endParaRPr lang="fr-FR" b="1" i="1" dirty="0">
              <a:solidFill>
                <a:srgbClr val="00B0F0"/>
              </a:solidFill>
              <a:latin typeface="Gill Sans MT" panose="020B0502020104020203" pitchFamily="34" charset="77"/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9F5BCD-1195-2D8D-BABE-3EDE33EE6EB4}"/>
              </a:ext>
            </a:extLst>
          </p:cNvPr>
          <p:cNvSpPr txBox="1"/>
          <p:nvPr/>
        </p:nvSpPr>
        <p:spPr>
          <a:xfrm>
            <a:off x="4541109" y="2346103"/>
            <a:ext cx="58448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effectLst/>
                <a:latin typeface="Gill Sans MT" panose="020B0502020104020203" pitchFamily="34" charset="77"/>
              </a:rPr>
              <a:t>- </a:t>
            </a:r>
            <a:r>
              <a:rPr lang="fr-FR" sz="1600" dirty="0">
                <a:latin typeface="Gill Sans MT" panose="020B0502020104020203" pitchFamily="34" charset="77"/>
              </a:rPr>
              <a:t>I</a:t>
            </a:r>
            <a:r>
              <a:rPr lang="fr-FR" sz="1600" dirty="0">
                <a:effectLst/>
                <a:latin typeface="Gill Sans MT" panose="020B0502020104020203" pitchFamily="34" charset="77"/>
              </a:rPr>
              <a:t>ncidence globale: 20-30%. </a:t>
            </a:r>
          </a:p>
          <a:p>
            <a:r>
              <a:rPr lang="fr-FR" sz="1600" dirty="0">
                <a:effectLst/>
                <a:latin typeface="Gill Sans MT" panose="020B0502020104020203" pitchFamily="34" charset="77"/>
              </a:rPr>
              <a:t>- Cette incidence </a:t>
            </a:r>
            <a:r>
              <a:rPr lang="fr-FR" sz="1600" dirty="0">
                <a:latin typeface="Gill Sans MT" panose="020B0502020104020203" pitchFamily="34" charset="77"/>
              </a:rPr>
              <a:t>est autour de </a:t>
            </a:r>
            <a:r>
              <a:rPr lang="fr-FR" sz="1600" dirty="0">
                <a:effectLst/>
                <a:latin typeface="Gill Sans MT" panose="020B0502020104020203" pitchFamily="34" charset="77"/>
              </a:rPr>
              <a:t>10 %: douleurs modérées à sévères.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0B030-9101-8E29-7DB5-BCAA7B82F09C}"/>
              </a:ext>
            </a:extLst>
          </p:cNvPr>
          <p:cNvSpPr txBox="1"/>
          <p:nvPr/>
        </p:nvSpPr>
        <p:spPr>
          <a:xfrm>
            <a:off x="4474642" y="3292727"/>
            <a:ext cx="72266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Gill Sans MT" panose="020B0502020104020203" pitchFamily="34" charset="77"/>
              </a:rPr>
              <a:t>   </a:t>
            </a:r>
            <a:r>
              <a:rPr lang="fr-FR" i="1" dirty="0">
                <a:latin typeface="Gill Sans MT" panose="020B0502020104020203" pitchFamily="34" charset="77"/>
              </a:rPr>
              <a:t>É</a:t>
            </a:r>
            <a:r>
              <a:rPr lang="fr-FR" sz="1800" i="1" dirty="0">
                <a:effectLst/>
                <a:latin typeface="Gill Sans MT" panose="020B0502020104020203" pitchFamily="34" charset="77"/>
              </a:rPr>
              <a:t>tude </a:t>
            </a:r>
            <a:r>
              <a:rPr lang="fr-FR" sz="1800" i="1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EDONIS, </a:t>
            </a:r>
            <a:r>
              <a:rPr lang="fr-FR" sz="1800" i="1" dirty="0">
                <a:effectLst/>
                <a:latin typeface="Gill Sans MT" panose="020B0502020104020203" pitchFamily="34" charset="77"/>
              </a:rPr>
              <a:t>Étude Européenne</a:t>
            </a:r>
            <a:r>
              <a:rPr lang="fr-FR" sz="1800" dirty="0">
                <a:effectLst/>
                <a:latin typeface="Gill Sans MT" panose="020B0502020104020203" pitchFamily="34" charset="77"/>
              </a:rPr>
              <a:t>:</a:t>
            </a:r>
            <a:r>
              <a:rPr lang="fr-FR" sz="1800" i="1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fr-FR" sz="1100" i="1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Epidemiologic</a:t>
            </a:r>
            <a:r>
              <a:rPr lang="fr-FR" sz="1100" i="1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fr-FR" sz="1100" i="1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study</a:t>
            </a:r>
            <a:r>
              <a:rPr lang="fr-FR" sz="1100" i="1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 of </a:t>
            </a:r>
            <a:r>
              <a:rPr lang="fr-FR" sz="1100" i="1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postsurgical</a:t>
            </a:r>
            <a:r>
              <a:rPr lang="fr-FR" sz="1100" i="1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 </a:t>
            </a:r>
            <a:r>
              <a:rPr lang="fr-FR" sz="1100" i="1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neuropathic</a:t>
            </a:r>
            <a:r>
              <a:rPr lang="fr-FR" sz="1100" i="1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 pain. </a:t>
            </a:r>
            <a:r>
              <a:rPr lang="fr-FR" sz="1100" dirty="0" err="1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Eur</a:t>
            </a:r>
            <a:r>
              <a:rPr lang="fr-FR" sz="1100" dirty="0">
                <a:solidFill>
                  <a:srgbClr val="00B0F0"/>
                </a:solidFill>
                <a:effectLst/>
                <a:latin typeface="Gill Sans MT" panose="020B0502020104020203" pitchFamily="34" charset="77"/>
              </a:rPr>
              <a:t> J Pain, 2012</a:t>
            </a:r>
            <a:endParaRPr lang="fr-FR" sz="1100" dirty="0">
              <a:effectLst/>
              <a:latin typeface="Gill Sans MT" panose="020B0502020104020203" pitchFamily="34" charset="77"/>
            </a:endParaRPr>
          </a:p>
          <a:p>
            <a:r>
              <a:rPr lang="fr-FR" sz="1800" dirty="0">
                <a:effectLst/>
                <a:latin typeface="Gill Sans MT" panose="020B0502020104020203" pitchFamily="34" charset="77"/>
              </a:rPr>
              <a:t>   - </a:t>
            </a:r>
            <a:r>
              <a:rPr lang="fr-FR" sz="1600" dirty="0">
                <a:effectLst/>
                <a:latin typeface="Gill Sans MT" panose="020B0502020104020203" pitchFamily="34" charset="77"/>
              </a:rPr>
              <a:t>Chirurgies à incidences élevées: thoracotomie : 32 %, mastectomie : 35 %,</a:t>
            </a:r>
          </a:p>
          <a:p>
            <a:r>
              <a:rPr lang="fr-FR" sz="1600" dirty="0">
                <a:latin typeface="Gill Sans MT" panose="020B0502020104020203" pitchFamily="34" charset="77"/>
              </a:rPr>
              <a:t>     chirurgies orthopédiques 30-35%</a:t>
            </a:r>
            <a:endParaRPr lang="fr-FR" sz="1600" dirty="0">
              <a:effectLst/>
              <a:latin typeface="Gill Sans MT" panose="020B0502020104020203" pitchFamily="34" charset="77"/>
            </a:endParaRPr>
          </a:p>
          <a:p>
            <a:r>
              <a:rPr lang="fr-FR" sz="1600" dirty="0">
                <a:latin typeface="Gill Sans MT" panose="020B0502020104020203" pitchFamily="34" charset="77"/>
              </a:rPr>
              <a:t>   - Chirurgies à incidence moyenne: </a:t>
            </a:r>
            <a:r>
              <a:rPr lang="fr-FR" sz="1600" dirty="0" err="1">
                <a:effectLst/>
                <a:latin typeface="Gill Sans MT" panose="020B0502020104020203" pitchFamily="34" charset="77"/>
              </a:rPr>
              <a:t>saphénectomie</a:t>
            </a:r>
            <a:r>
              <a:rPr lang="fr-FR" sz="1600" dirty="0">
                <a:effectLst/>
                <a:latin typeface="Gill Sans MT" panose="020B0502020104020203" pitchFamily="34" charset="77"/>
              </a:rPr>
              <a:t>: 19 % ; </a:t>
            </a:r>
            <a:r>
              <a:rPr lang="fr-FR" sz="1600" dirty="0" err="1">
                <a:effectLst/>
                <a:latin typeface="Gill Sans MT" panose="020B0502020104020203" pitchFamily="34" charset="77"/>
              </a:rPr>
              <a:t>césarienne</a:t>
            </a:r>
            <a:r>
              <a:rPr lang="fr-FR" sz="1600" dirty="0">
                <a:effectLst/>
                <a:latin typeface="Gill Sans MT" panose="020B0502020104020203" pitchFamily="34" charset="77"/>
              </a:rPr>
              <a:t> : 24 %, </a:t>
            </a:r>
          </a:p>
          <a:p>
            <a:r>
              <a:rPr lang="fr-FR" sz="1600" dirty="0">
                <a:effectLst/>
                <a:latin typeface="Gill Sans MT" panose="020B0502020104020203" pitchFamily="34" charset="77"/>
              </a:rPr>
              <a:t>      hernie inguinale 12 %, hystérectomie 13%</a:t>
            </a:r>
            <a:endParaRPr lang="fr-FR" sz="16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B98C9F-7DDC-3E51-4426-C9C8EF72B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5" y="114804"/>
            <a:ext cx="4097306" cy="635584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8706689-386A-20C1-87F7-291EF13D955F}"/>
              </a:ext>
            </a:extLst>
          </p:cNvPr>
          <p:cNvSpPr txBox="1"/>
          <p:nvPr/>
        </p:nvSpPr>
        <p:spPr>
          <a:xfrm>
            <a:off x="6731000" y="391803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Gill Sans MT" panose="020B0502020104020203" pitchFamily="34" charset="77"/>
              </a:rPr>
              <a:t>SFETD / Convergences PP</a:t>
            </a:r>
          </a:p>
          <a:p>
            <a:r>
              <a:rPr lang="fr-FR" b="1" dirty="0">
                <a:solidFill>
                  <a:srgbClr val="00B0F0"/>
                </a:solidFill>
                <a:latin typeface="Gill Sans MT" panose="020B0502020104020203" pitchFamily="34" charset="77"/>
              </a:rPr>
              <a:t>           6 février 2025</a:t>
            </a:r>
          </a:p>
        </p:txBody>
      </p:sp>
      <p:pic>
        <p:nvPicPr>
          <p:cNvPr id="18" name="Image 17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26518FF-1EFF-B027-96D8-81D2913BE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72" y="1315134"/>
            <a:ext cx="3620470" cy="111437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F82132E-2FB5-F523-09D1-10882F80FCDD}"/>
              </a:ext>
            </a:extLst>
          </p:cNvPr>
          <p:cNvSpPr txBox="1"/>
          <p:nvPr/>
        </p:nvSpPr>
        <p:spPr>
          <a:xfrm>
            <a:off x="4551098" y="1445468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ill Sans MT" panose="020B0502020104020203" pitchFamily="34" charset="77"/>
              </a:rPr>
              <a:t>Persistent </a:t>
            </a:r>
            <a:r>
              <a:rPr lang="fr-FR" b="1" dirty="0" err="1">
                <a:latin typeface="Gill Sans MT" panose="020B0502020104020203" pitchFamily="34" charset="77"/>
              </a:rPr>
              <a:t>postsurgical</a:t>
            </a:r>
            <a:r>
              <a:rPr lang="fr-FR" b="1" dirty="0">
                <a:latin typeface="Gill Sans MT" panose="020B0502020104020203" pitchFamily="34" charset="77"/>
              </a:rPr>
              <a:t> pain</a:t>
            </a:r>
          </a:p>
          <a:p>
            <a:r>
              <a:rPr lang="fr-FR" b="1" dirty="0">
                <a:latin typeface="Gill Sans MT" panose="020B0502020104020203" pitchFamily="34" charset="77"/>
              </a:rPr>
              <a:t>Douleur chronique post-op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482F18-758D-74DF-75D6-D43B30D4393F}"/>
              </a:ext>
            </a:extLst>
          </p:cNvPr>
          <p:cNvSpPr txBox="1"/>
          <p:nvPr/>
        </p:nvSpPr>
        <p:spPr>
          <a:xfrm>
            <a:off x="11064522" y="2207679"/>
            <a:ext cx="283075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>
                <a:solidFill>
                  <a:srgbClr val="211E1E"/>
                </a:solidFill>
                <a:effectLst/>
                <a:latin typeface="Gill Sans MT" panose="020B0502020104020203" pitchFamily="34" charset="77"/>
              </a:rPr>
              <a:t>January</a:t>
            </a:r>
            <a:r>
              <a:rPr lang="fr-FR" sz="1050" b="1" dirty="0">
                <a:solidFill>
                  <a:srgbClr val="211E1E"/>
                </a:solidFill>
                <a:effectLst/>
                <a:latin typeface="Gill Sans MT" panose="020B0502020104020203" pitchFamily="34" charset="77"/>
              </a:rPr>
              <a:t> 2019· </a:t>
            </a:r>
            <a:endParaRPr lang="fr-FR" sz="1050" b="1" dirty="0">
              <a:latin typeface="Gill Sans MT" panose="020B0502020104020203" pitchFamily="34" charset="77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786327-41A4-0620-2DC9-8B09AE8E11D1}"/>
              </a:ext>
            </a:extLst>
          </p:cNvPr>
          <p:cNvSpPr txBox="1"/>
          <p:nvPr/>
        </p:nvSpPr>
        <p:spPr>
          <a:xfrm>
            <a:off x="10482943" y="5736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F5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9B1C7D9E99A4EA19C21C763766C60" ma:contentTypeVersion="13" ma:contentTypeDescription="Crée un document." ma:contentTypeScope="" ma:versionID="9d3a97ab6c1a406d93bb5b699195e484">
  <xsd:schema xmlns:xsd="http://www.w3.org/2001/XMLSchema" xmlns:xs="http://www.w3.org/2001/XMLSchema" xmlns:p="http://schemas.microsoft.com/office/2006/metadata/properties" xmlns:ns2="c5e3e863-e495-4ff0-8ada-7fcbe9d82698" xmlns:ns3="25f40283-d6de-4d59-9d98-ef9ab82f12be" targetNamespace="http://schemas.microsoft.com/office/2006/metadata/properties" ma:root="true" ma:fieldsID="4dcf28afa74acfc38f97b7605facb0f7" ns2:_="" ns3:_="">
    <xsd:import namespace="c5e3e863-e495-4ff0-8ada-7fcbe9d82698"/>
    <xsd:import namespace="25f40283-d6de-4d59-9d98-ef9ab82f1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3e863-e495-4ff0-8ada-7fcbe9d82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40283-d6de-4d59-9d98-ef9ab82f1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DB0EC5-7925-4DCE-AB2B-3DB3742484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3333E8-A454-4597-B70B-76C1B2489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3e863-e495-4ff0-8ada-7fcbe9d82698"/>
    <ds:schemaRef ds:uri="25f40283-d6de-4d59-9d98-ef9ab82f1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BDAF34-9756-4726-A196-981D5D857CF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148</Words>
  <Application>Microsoft Macintosh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Gill Sans MT</vt:lpstr>
      <vt:lpstr>TimesNewRomanPSMT</vt:lpstr>
      <vt:lpstr>Upgrade-Medium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Eric</cp:lastModifiedBy>
  <cp:revision>19</cp:revision>
  <dcterms:created xsi:type="dcterms:W3CDTF">2022-01-20T17:06:54Z</dcterms:created>
  <dcterms:modified xsi:type="dcterms:W3CDTF">2025-02-05T22:36:59Z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2022-01-20T00:00:00Z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2022-01-20T00:00:00Z</vt:filetime>
  </property>
  <property fmtid="{D5CDD505-2E9C-101B-9397-08002B2CF9AE}" pid="5" name="ContentTypeId">
    <vt:lpwstr>0x0101000E39B1C7D9E99A4EA19C21C763766C60</vt:lpwstr>
  </property>
</Properties>
</file>