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455" r:id="rId2"/>
    <p:sldId id="3413" r:id="rId3"/>
    <p:sldId id="3445" r:id="rId4"/>
    <p:sldId id="3432" r:id="rId5"/>
    <p:sldId id="3451" r:id="rId6"/>
    <p:sldId id="3454" r:id="rId7"/>
    <p:sldId id="3452" r:id="rId8"/>
    <p:sldId id="271" r:id="rId9"/>
    <p:sldId id="3382" r:id="rId10"/>
    <p:sldId id="3208" r:id="rId11"/>
    <p:sldId id="3415" r:id="rId12"/>
    <p:sldId id="3438" r:id="rId13"/>
    <p:sldId id="3439" r:id="rId14"/>
    <p:sldId id="3440" r:id="rId15"/>
    <p:sldId id="3140" r:id="rId16"/>
    <p:sldId id="3416" r:id="rId17"/>
    <p:sldId id="3449" r:id="rId18"/>
    <p:sldId id="3448" r:id="rId19"/>
    <p:sldId id="3441" r:id="rId20"/>
    <p:sldId id="3450" r:id="rId21"/>
    <p:sldId id="3400" r:id="rId22"/>
    <p:sldId id="3443" r:id="rId23"/>
    <p:sldId id="3442" r:id="rId24"/>
    <p:sldId id="344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94648"/>
  </p:normalViewPr>
  <p:slideViewPr>
    <p:cSldViewPr snapToGrid="0" snapToObjects="1">
      <p:cViewPr varScale="1">
        <p:scale>
          <a:sx n="46" d="100"/>
          <a:sy n="46" d="100"/>
        </p:scale>
        <p:origin x="17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3D99-A2CD-0648-8507-0BAE4F841908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9F836-9FD8-7F4F-A58C-A4B2038CF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3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7DA3-EC33-0942-9AA6-F50FBA3E8A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46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After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endometriosis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surgery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, pain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can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persist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or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recur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in a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subset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of patients. A possible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reason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for persistent pain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after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surgery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is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central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nervous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system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sensitization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associated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pelvic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pain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comorbidities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</a:p>
          <a:p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This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aimed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to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determine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whether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baseline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(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preoperative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)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pelvic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pain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comorbidities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are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associated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pain-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related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quality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of life at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follow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-up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after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endometriosis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surgery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7DA3-EC33-0942-9AA6-F50FBA3E8A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9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Score diagnostique et non qualitatif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7DA3-EC33-0942-9AA6-F50FBA3E8AF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4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7DA3-EC33-0942-9AA6-F50FBA3E8AF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0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9CCC5-DAF8-4A4C-8227-FDB4C7D4D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36685D-B78C-594F-BA6C-9FE1CCC51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4BE68-3541-4249-9984-1E4B994A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67B9A-4FE3-534B-B391-8727B65A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5C824-D7B4-3F4A-8741-B511A3FB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4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1D0C9-D0D6-A243-84ED-8A49E8FE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A77AAC-3B23-5F43-B73E-A95EB6675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96DD42-E467-F549-A113-9F3E00F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45171-FCB4-FF46-B5F5-671A917F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AE82C3-6D4A-CB4D-BB39-3EAF6CAC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99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CF02C8-3A9D-EC47-81AC-B339CCE27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A0974F-8F06-4749-86C0-CC523180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2DD45-4E7C-AA48-8F7A-69FF90ED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7F3FA-082E-DE4F-AF7B-67E2F599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44D55B-5915-8C4D-A054-B633B43B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20140-4BBE-6E48-8963-59E2F238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64C62-ED18-4E40-9C80-D2B5E4175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E1D5D3-11C1-7B42-AE8A-524C0C69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B0E49-FA16-1E44-94B5-58BE7197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68DB2-1BBD-6C4A-AF3A-2D5D98E2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1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9C057-4089-2F48-8AF5-CC816F7B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5123B6-3290-8244-8999-7E8372BC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AA61C0-13B5-F04D-AE49-A72B03F4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005675-4A8A-174A-8415-FAD6D015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EC1E9-A681-DC4B-9C21-5394CFA2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82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21712-06DA-BE4E-AAB7-2DD2D9D0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EF8CD2-C93A-3348-9B67-9DC0F98C2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DE4481-57D1-4E4B-B0A4-600B99C0E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FA199B-7DD7-8E44-82DF-FB9A4C3A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C97697-229E-E843-AAB6-3011FB34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98DD64-BAFD-0A41-A366-258C79A1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6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9559D-D998-CE4E-8146-0B0363B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7DA4B-11A5-9142-9441-BBA92FACC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D43FB2-A3CA-504D-9B4F-63FE14AF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56EA5A-1778-9241-902B-CA43683DB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3EBFF1-11AF-BB4C-82A9-062C7320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F0F4D8-D129-EF45-B20A-87AF5305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E6B39D-0E2F-124A-AEC5-00FABCC6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B31BDA-3B7D-B74A-8657-BB945AFC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20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3153D-3BE3-4946-9E5A-BA0763E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144D57-EEC8-3240-A4F3-855E2FE0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D3BA37-834E-8F45-95DA-BC3DC05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C86DBE-5894-A546-9B32-9832C6C2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9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801B08-A0A8-494A-9F31-5D8B8DB5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2D60F0-6195-1544-845F-264C2C03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2DC83-E440-7846-8E07-3B9069EE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94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F9B66-F11B-DC4F-A66B-0AA1CB74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A3F0A-629C-3B4C-8374-4D955E77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9E0A69-8AA9-C34F-BB74-8D92826D5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588F71-0356-A944-AD49-9F58ADC9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F3310E-C6F8-134A-8B45-B996D95D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5478A5-5C3C-A340-95CC-AA12C352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1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A61AC-FCD7-0F4B-95CF-A08E405A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F68F9B-DA27-574C-9345-76B03CACE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8C2558-252C-8A42-A062-8C24C977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A0B1C6-E559-4F49-AD39-56C3E08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0D95D8-4CDC-0543-8BB9-7CDB679B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B3753-39A1-E04B-A567-4CEAAB00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20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1FEBC0-7C31-5D43-B221-23D8113D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776382-12C8-B144-976F-AA194188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50B88-0DEC-604C-8085-0E876AFB4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2F58-E8F0-BE4C-B547-8A4E799D4C12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C7903-C86F-3648-87C3-E23E81E97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DFA1E-66C3-C247-BF52-5AB24A568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4881-B08F-4948-8669-D4663EB77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5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42253A3-B10E-CF46-BBE8-C7BD0A17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2193F8-14F3-094A-8630-311B11B590EE}"/>
              </a:ext>
            </a:extLst>
          </p:cNvPr>
          <p:cNvSpPr txBox="1"/>
          <p:nvPr/>
        </p:nvSpPr>
        <p:spPr>
          <a:xfrm>
            <a:off x="200827" y="3649718"/>
            <a:ext cx="1179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+mn-lt"/>
              </a:rPr>
              <a:t>Savoir dépister les patientes à risque de DPPC post-opératoires</a:t>
            </a:r>
            <a:endParaRPr lang="fr-FR" sz="3600" dirty="0"/>
          </a:p>
          <a:p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E2DBA3-52EC-374F-A3A9-8F06594EB810}"/>
              </a:ext>
            </a:extLst>
          </p:cNvPr>
          <p:cNvSpPr txBox="1"/>
          <p:nvPr/>
        </p:nvSpPr>
        <p:spPr>
          <a:xfrm>
            <a:off x="451944" y="4449184"/>
            <a:ext cx="1128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n-lt"/>
              </a:rPr>
              <a:t>Comment sélectionner les patientes que l’on va regretter d’avoir opéré ?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D7DFFD-F4E8-9C4C-9937-BC4FC6CB8E56}"/>
              </a:ext>
            </a:extLst>
          </p:cNvPr>
          <p:cNvSpPr txBox="1"/>
          <p:nvPr/>
        </p:nvSpPr>
        <p:spPr>
          <a:xfrm>
            <a:off x="2848301" y="5423513"/>
            <a:ext cx="649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Stéphane PLOTEAU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5D89F3-6872-A54D-9BC2-BA9CD245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40" y="5926847"/>
            <a:ext cx="1369343" cy="9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E2D11-09B4-9448-8402-E88EA2F6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17892A-2BD1-5A45-8598-CBBABB141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39655"/>
            <a:ext cx="6350000" cy="2976945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212121"/>
                </a:solidFill>
                <a:latin typeface="BlinkMacSystemFont"/>
              </a:rPr>
              <a:t>C</a:t>
            </a:r>
            <a:r>
              <a:rPr lang="fr-FR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ohorte prospective longitudinale, 239 patients</a:t>
            </a:r>
          </a:p>
          <a:p>
            <a:r>
              <a:rPr lang="fr-FR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Objectif : Rechercher une </a:t>
            </a:r>
            <a:r>
              <a:rPr lang="fr-FR" sz="2400" b="0" i="0" u="sng" strike="noStrike" dirty="0">
                <a:solidFill>
                  <a:schemeClr val="accent1"/>
                </a:solidFill>
                <a:effectLst/>
                <a:latin typeface="BlinkMacSystemFont"/>
              </a:rPr>
              <a:t>corrélation entre CSI </a:t>
            </a:r>
            <a:r>
              <a:rPr lang="fr-FR" sz="2400" b="0" i="0" u="sng" strike="noStrike" dirty="0" err="1">
                <a:solidFill>
                  <a:schemeClr val="accent1"/>
                </a:solidFill>
                <a:effectLst/>
                <a:latin typeface="BlinkMacSystemFont"/>
              </a:rPr>
              <a:t>pré-opératoire</a:t>
            </a:r>
            <a:r>
              <a:rPr lang="fr-FR" sz="2400" b="0" i="0" u="sng" strike="noStrike" dirty="0">
                <a:solidFill>
                  <a:schemeClr val="accent1"/>
                </a:solidFill>
                <a:effectLst/>
                <a:latin typeface="BlinkMacSystemFont"/>
              </a:rPr>
              <a:t> et douleurs post-opératoires</a:t>
            </a:r>
          </a:p>
          <a:p>
            <a:r>
              <a:rPr lang="fr-FR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Inclusion : endométriose diagnostiquée ou suspectée + visite de référence + intervention chirurgicale après la visite de référence</a:t>
            </a:r>
          </a:p>
          <a:p>
            <a:r>
              <a:rPr lang="fr-FR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Taux de suivi de 71,0 % (plus de 4 mois après la chirurgie)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6282CC-0BA6-7D43-AC74-EB3088D34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" y="124179"/>
            <a:ext cx="9417948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08AEA2-FFA9-9142-B4D5-1A8D1F28D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377" y="2839655"/>
            <a:ext cx="4248423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BE303-EE47-294C-A908-442CFD44D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3092450"/>
            <a:ext cx="11981793" cy="2784475"/>
          </a:xfrm>
        </p:spPr>
        <p:txBody>
          <a:bodyPr>
            <a:normAutofit fontScale="92500" lnSpcReduction="20000"/>
          </a:bodyPr>
          <a:lstStyle/>
          <a:p>
            <a:r>
              <a:rPr lang="fr-FR" sz="1800" b="0" i="0" u="sng" strike="noStrike" dirty="0" err="1">
                <a:solidFill>
                  <a:srgbClr val="212121"/>
                </a:solidFill>
                <a:effectLst/>
                <a:latin typeface="BlinkMacSystemFont"/>
              </a:rPr>
              <a:t>Higher</a:t>
            </a:r>
            <a:r>
              <a:rPr lang="fr-FR" sz="1800" b="0" i="0" u="sng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800" b="0" i="0" u="sng" strike="noStrike" dirty="0" err="1">
                <a:solidFill>
                  <a:srgbClr val="212121"/>
                </a:solidFill>
                <a:effectLst/>
                <a:latin typeface="BlinkMacSystemFont"/>
              </a:rPr>
              <a:t>baseline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Central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Sensitization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Inventory scores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were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significantly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associated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</a:p>
          <a:p>
            <a:pPr lvl="1"/>
            <a:r>
              <a:rPr lang="fr-FR" sz="1800" b="0" i="0" u="none" strike="noStrike" dirty="0" err="1">
                <a:solidFill>
                  <a:schemeClr val="accent1"/>
                </a:solidFill>
                <a:effectLst/>
                <a:latin typeface="BlinkMacSystemFont"/>
              </a:rPr>
              <a:t>higher</a:t>
            </a:r>
            <a:r>
              <a:rPr lang="fr-FR" sz="1800" b="0" i="0" u="none" strike="noStrike" dirty="0">
                <a:solidFill>
                  <a:schemeClr val="accent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chemeClr val="accent1"/>
                </a:solidFill>
                <a:effectLst/>
                <a:latin typeface="BlinkMacSystemFont"/>
              </a:rPr>
              <a:t>chronic</a:t>
            </a:r>
            <a:r>
              <a:rPr lang="fr-FR" sz="1800" b="0" i="0" u="none" strike="noStrike" dirty="0">
                <a:solidFill>
                  <a:schemeClr val="accent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chemeClr val="accent1"/>
                </a:solidFill>
                <a:effectLst/>
                <a:latin typeface="BlinkMacSystemFont"/>
              </a:rPr>
              <a:t>pelvic</a:t>
            </a:r>
            <a:r>
              <a:rPr lang="fr-FR" sz="1800" b="0" i="0" u="none" strike="noStrike" dirty="0">
                <a:solidFill>
                  <a:schemeClr val="accent1"/>
                </a:solidFill>
                <a:effectLst/>
                <a:latin typeface="BlinkMacSystemFont"/>
              </a:rPr>
              <a:t> pain 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(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odds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ratio [OR], 1.02; 95% CI, 1.00-1.03; P = .02)</a:t>
            </a:r>
          </a:p>
          <a:p>
            <a:pPr lvl="1"/>
            <a:r>
              <a:rPr lang="fr-FR" sz="1800" b="0" i="0" u="none" strike="noStrike" dirty="0" err="1">
                <a:solidFill>
                  <a:schemeClr val="accent1"/>
                </a:solidFill>
                <a:effectLst/>
                <a:latin typeface="BlinkMacSystemFont"/>
              </a:rPr>
              <a:t>deep</a:t>
            </a:r>
            <a:r>
              <a:rPr lang="fr-FR" sz="1800" b="0" i="0" u="none" strike="noStrike" dirty="0">
                <a:solidFill>
                  <a:schemeClr val="accent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chemeClr val="accent1"/>
                </a:solidFill>
                <a:effectLst/>
                <a:latin typeface="BlinkMacSystemFont"/>
              </a:rPr>
              <a:t>dyspareunia</a:t>
            </a:r>
            <a:r>
              <a:rPr lang="fr-FR" sz="1800" b="0" i="0" u="none" strike="noStrike" dirty="0">
                <a:solidFill>
                  <a:schemeClr val="accent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(OR, 1.03; 95% CI, 1.01-1.04; P = .004)</a:t>
            </a:r>
          </a:p>
          <a:p>
            <a:pPr lvl="1"/>
            <a:r>
              <a:rPr lang="fr-FR" sz="1800" b="0" i="0" u="none" strike="noStrike" dirty="0" err="1">
                <a:solidFill>
                  <a:schemeClr val="accent1"/>
                </a:solidFill>
                <a:effectLst/>
                <a:latin typeface="BlinkMacSystemFont"/>
              </a:rPr>
              <a:t>dyschezia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(OR, 1.03; 95% CI, 1.01-1.04; P &lt; .001)</a:t>
            </a:r>
          </a:p>
          <a:p>
            <a:pPr lvl="1"/>
            <a:r>
              <a:rPr lang="fr-FR" sz="1800" b="0" i="0" u="none" strike="noStrike" dirty="0">
                <a:solidFill>
                  <a:schemeClr val="accent1"/>
                </a:solidFill>
                <a:effectLst/>
                <a:latin typeface="BlinkMacSystemFont"/>
              </a:rPr>
              <a:t>back pain 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(OR, 1.02; 95% CI, 1.00-1.03; P = .02) at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follow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-up,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when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controlling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for </a:t>
            </a:r>
            <a:r>
              <a:rPr lang="fr-FR" sz="18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baseline</a:t>
            </a:r>
            <a:r>
              <a:rPr lang="fr-FR" sz="1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pain scores.</a:t>
            </a:r>
          </a:p>
          <a:p>
            <a:pPr lvl="1"/>
            <a:endParaRPr lang="fr-FR" sz="1800" b="0" i="0" u="none" strike="noStrike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FF0000"/>
                </a:solidFill>
                <a:latin typeface="BlinkMacSystemFont"/>
              </a:rPr>
              <a:t>CSI élevé en </a:t>
            </a:r>
            <a:r>
              <a:rPr lang="fr-FR" u="sng" dirty="0" err="1">
                <a:solidFill>
                  <a:srgbClr val="FF0000"/>
                </a:solidFill>
                <a:latin typeface="BlinkMacSystemFont"/>
              </a:rPr>
              <a:t>pré-opératoire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BlinkMacSystemFont"/>
              </a:rPr>
              <a:t>: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BlinkMacSystemFont"/>
              </a:rPr>
              <a:t>	associée à un </a:t>
            </a:r>
            <a:r>
              <a:rPr lang="fr-FR" u="sng" dirty="0">
                <a:solidFill>
                  <a:srgbClr val="FF0000"/>
                </a:solidFill>
                <a:latin typeface="BlinkMacSystemFont"/>
              </a:rPr>
              <a:t>pronostic peu favorable </a:t>
            </a:r>
            <a:r>
              <a:rPr lang="fr-FR" dirty="0">
                <a:solidFill>
                  <a:srgbClr val="FF0000"/>
                </a:solidFill>
                <a:latin typeface="BlinkMacSystemFont"/>
              </a:rPr>
              <a:t>en terme de douleur après une chirurgie de l'endométriose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EAD4C7-1E69-2145-BC5D-FAE9F1E8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" y="124179"/>
            <a:ext cx="9417948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67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7373135-BCA0-0944-99D8-25DD34F0BAE1}"/>
              </a:ext>
            </a:extLst>
          </p:cNvPr>
          <p:cNvSpPr txBox="1"/>
          <p:nvPr/>
        </p:nvSpPr>
        <p:spPr>
          <a:xfrm>
            <a:off x="345582" y="2395732"/>
            <a:ext cx="11720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Objectif : déterminer si la </a:t>
            </a:r>
            <a:r>
              <a:rPr lang="fr-FR" sz="2800" u="sng" dirty="0">
                <a:solidFill>
                  <a:schemeClr val="accent1"/>
                </a:solidFill>
              </a:rPr>
              <a:t>présence de comorbidités</a:t>
            </a:r>
            <a:r>
              <a:rPr lang="fr-FR" sz="2800" dirty="0">
                <a:solidFill>
                  <a:schemeClr val="accent1"/>
                </a:solidFill>
              </a:rPr>
              <a:t> </a:t>
            </a:r>
            <a:r>
              <a:rPr lang="fr-FR" sz="2400" dirty="0"/>
              <a:t>est associée à une moins bonne </a:t>
            </a:r>
            <a:r>
              <a:rPr lang="fr-FR" sz="2800" u="sng" dirty="0">
                <a:solidFill>
                  <a:schemeClr val="accent1"/>
                </a:solidFill>
              </a:rPr>
              <a:t>qualité de vie</a:t>
            </a:r>
            <a:r>
              <a:rPr lang="fr-FR" sz="2800" dirty="0"/>
              <a:t> </a:t>
            </a:r>
            <a:r>
              <a:rPr lang="fr-FR" sz="2400" dirty="0"/>
              <a:t>(en terme de douleur) </a:t>
            </a:r>
            <a:r>
              <a:rPr lang="fr-FR" sz="2800" u="sng" dirty="0">
                <a:solidFill>
                  <a:schemeClr val="accent1"/>
                </a:solidFill>
              </a:rPr>
              <a:t>après une chirurgie de l'endométriose</a:t>
            </a:r>
            <a:r>
              <a:rPr lang="fr-FR" sz="2400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FB6295-5A80-6548-9277-5BFCACE3665B}"/>
              </a:ext>
            </a:extLst>
          </p:cNvPr>
          <p:cNvSpPr txBox="1"/>
          <p:nvPr/>
        </p:nvSpPr>
        <p:spPr>
          <a:xfrm>
            <a:off x="345583" y="3966295"/>
            <a:ext cx="11500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Étude prospective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Chirurgie (avec ou sans hystérectomie) pour endométriose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Questionnaire de qualité de vie </a:t>
            </a:r>
            <a:r>
              <a:rPr lang="fr-FR" sz="2400" dirty="0" err="1"/>
              <a:t>Endometriosis</a:t>
            </a:r>
            <a:r>
              <a:rPr lang="fr-FR" sz="2400" dirty="0"/>
              <a:t> </a:t>
            </a:r>
            <a:r>
              <a:rPr lang="fr-FR" sz="2400" dirty="0" err="1"/>
              <a:t>Health</a:t>
            </a:r>
            <a:r>
              <a:rPr lang="fr-FR" sz="2400" dirty="0"/>
              <a:t> Profile-30 (pré-op et années 1 et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444 patientes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 qualité de vie liée à la douleur (</a:t>
            </a:r>
            <a:r>
              <a:rPr lang="fr-FR" sz="2400" dirty="0" err="1"/>
              <a:t>Endometriosis</a:t>
            </a:r>
            <a:r>
              <a:rPr lang="fr-FR" sz="2400" dirty="0"/>
              <a:t> </a:t>
            </a:r>
            <a:r>
              <a:rPr lang="fr-FR" sz="2400" dirty="0" err="1"/>
              <a:t>Health</a:t>
            </a:r>
            <a:r>
              <a:rPr lang="fr-FR" sz="2400" dirty="0"/>
              <a:t> Profile-30) s'est améliorée de manière significative lors du suivi après la chirurgie (P&lt;.001).</a:t>
            </a:r>
            <a:endParaRPr lang="fr-FR" sz="2400" b="0" i="0" u="none" strike="noStrike" dirty="0">
              <a:solidFill>
                <a:srgbClr val="212121"/>
              </a:solidFill>
              <a:effectLst/>
            </a:endParaRPr>
          </a:p>
          <a:p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0F0B05-A852-F64D-A55F-1496E48C7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45"/>
            <a:ext cx="7772400" cy="210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B2CEBF3-4B92-BC4C-8857-FA687C4BF137}"/>
              </a:ext>
            </a:extLst>
          </p:cNvPr>
          <p:cNvSpPr txBox="1"/>
          <p:nvPr/>
        </p:nvSpPr>
        <p:spPr>
          <a:xfrm>
            <a:off x="6684135" y="656823"/>
            <a:ext cx="217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2023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317B532-4441-0449-A6C4-41B3BDE45055}"/>
              </a:ext>
            </a:extLst>
          </p:cNvPr>
          <p:cNvCxnSpPr/>
          <p:nvPr/>
        </p:nvCxnSpPr>
        <p:spPr>
          <a:xfrm>
            <a:off x="345583" y="1357313"/>
            <a:ext cx="25262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BC936D-52CB-764A-85B5-A19FDD71BA0F}"/>
              </a:ext>
            </a:extLst>
          </p:cNvPr>
          <p:cNvCxnSpPr>
            <a:cxnSpLocks/>
          </p:cNvCxnSpPr>
          <p:nvPr/>
        </p:nvCxnSpPr>
        <p:spPr>
          <a:xfrm>
            <a:off x="345583" y="1652588"/>
            <a:ext cx="27548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A6A655-73F3-D04D-B19F-67A09CE9C1F7}"/>
              </a:ext>
            </a:extLst>
          </p:cNvPr>
          <p:cNvCxnSpPr>
            <a:cxnSpLocks/>
          </p:cNvCxnSpPr>
          <p:nvPr/>
        </p:nvCxnSpPr>
        <p:spPr>
          <a:xfrm>
            <a:off x="4572000" y="1366837"/>
            <a:ext cx="130968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6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E8390C2-BD52-1546-BC2C-915A473B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9" y="495301"/>
            <a:ext cx="8765001" cy="59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E8390C2-BD52-1546-BC2C-915A473B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9" y="495301"/>
            <a:ext cx="8765001" cy="599757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0AC577-AA69-C94D-B48F-58A9D23AD99C}"/>
              </a:ext>
            </a:extLst>
          </p:cNvPr>
          <p:cNvSpPr txBox="1"/>
          <p:nvPr/>
        </p:nvSpPr>
        <p:spPr>
          <a:xfrm>
            <a:off x="1292402" y="3228269"/>
            <a:ext cx="28096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</a:rPr>
              <a:t>IBS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E19040-3922-A244-9E60-EAA864FDF704}"/>
              </a:ext>
            </a:extLst>
          </p:cNvPr>
          <p:cNvSpPr txBox="1"/>
          <p:nvPr/>
        </p:nvSpPr>
        <p:spPr>
          <a:xfrm>
            <a:off x="1292403" y="3845478"/>
            <a:ext cx="392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/>
              <a:t>Depression</a:t>
            </a:r>
            <a:r>
              <a:rPr lang="fr-FR" sz="2800" dirty="0"/>
              <a:t> (PHQ-9)score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19F70F-99C9-664A-80E7-98ECC4BC225E}"/>
              </a:ext>
            </a:extLst>
          </p:cNvPr>
          <p:cNvSpPr txBox="1"/>
          <p:nvPr/>
        </p:nvSpPr>
        <p:spPr>
          <a:xfrm>
            <a:off x="1292402" y="4432198"/>
            <a:ext cx="3632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/>
              <a:t>Anxiety</a:t>
            </a:r>
            <a:r>
              <a:rPr lang="fr-FR" sz="2800" dirty="0"/>
              <a:t> (GAD-7) score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88E102-F56D-DF40-A5AF-B5518FE3F4B0}"/>
              </a:ext>
            </a:extLst>
          </p:cNvPr>
          <p:cNvSpPr txBox="1"/>
          <p:nvPr/>
        </p:nvSpPr>
        <p:spPr>
          <a:xfrm>
            <a:off x="1292402" y="5036707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Pain </a:t>
            </a:r>
            <a:r>
              <a:rPr lang="fr-FR" sz="2800" dirty="0" err="1"/>
              <a:t>catastrophizing</a:t>
            </a:r>
            <a:r>
              <a:rPr lang="fr-FR" sz="2800" dirty="0"/>
              <a:t> (PCS) score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B5EE7B-E40C-F748-8595-E8145C6CE67D}"/>
              </a:ext>
            </a:extLst>
          </p:cNvPr>
          <p:cNvSpPr txBox="1"/>
          <p:nvPr/>
        </p:nvSpPr>
        <p:spPr>
          <a:xfrm>
            <a:off x="7239000" y="3205389"/>
            <a:ext cx="15113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</a:rPr>
              <a:t>.70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5B5AD51-946C-9540-8301-62EBF7CF7A7C}"/>
              </a:ext>
            </a:extLst>
          </p:cNvPr>
          <p:cNvSpPr txBox="1"/>
          <p:nvPr/>
        </p:nvSpPr>
        <p:spPr>
          <a:xfrm>
            <a:off x="7239000" y="3822548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&lt;.001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E13070-0CBD-4443-BFF0-1585A4F88B2A}"/>
              </a:ext>
            </a:extLst>
          </p:cNvPr>
          <p:cNvSpPr txBox="1"/>
          <p:nvPr/>
        </p:nvSpPr>
        <p:spPr>
          <a:xfrm>
            <a:off x="7239000" y="4421866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&lt;.001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162FBA-1110-914B-9518-AA1F9E07C662}"/>
              </a:ext>
            </a:extLst>
          </p:cNvPr>
          <p:cNvSpPr txBox="1"/>
          <p:nvPr/>
        </p:nvSpPr>
        <p:spPr>
          <a:xfrm>
            <a:off x="7239000" y="5036707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&lt;.007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953AE8A-8370-774C-846D-7E6586B2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22" y="-390877"/>
            <a:ext cx="11798300" cy="1325563"/>
          </a:xfrm>
        </p:spPr>
        <p:txBody>
          <a:bodyPr>
            <a:noAutofit/>
          </a:bodyPr>
          <a:lstStyle/>
          <a:p>
            <a:r>
              <a:rPr lang="fr-FR" sz="2800" u="sng" dirty="0">
                <a:solidFill>
                  <a:schemeClr val="accent1"/>
                </a:solidFill>
                <a:latin typeface="+mn-lt"/>
              </a:rPr>
              <a:t>Prédiction des résultats sur la douleur</a:t>
            </a:r>
            <a:r>
              <a:rPr lang="fr-FR" sz="2800" dirty="0">
                <a:solidFill>
                  <a:schemeClr val="accent1"/>
                </a:solidFill>
                <a:latin typeface="+mn-lt"/>
              </a:rPr>
              <a:t> après la chirurgie de l'endométriose</a:t>
            </a:r>
            <a:endParaRPr lang="fr-FR" sz="1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12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4EAE36-FCCA-AC4B-90DB-48D24A6B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30" y="470838"/>
            <a:ext cx="7862770" cy="4768340"/>
          </a:xfrm>
          <a:prstGeom prst="rect">
            <a:avLst/>
          </a:prstGeom>
        </p:spPr>
      </p:pic>
      <p:pic>
        <p:nvPicPr>
          <p:cNvPr id="7" name="Espace réservé du contenu 3" descr="Capture d’écran 2018-03-11 à 13.12.41.png">
            <a:extLst>
              <a:ext uri="{FF2B5EF4-FFF2-40B4-BE49-F238E27FC236}">
                <a16:creationId xmlns:a16="http://schemas.microsoft.com/office/drawing/2014/main" id="{F0D776F4-CF5A-A741-A3C3-B7D0DFBD0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3462"/>
          <a:stretch>
            <a:fillRect/>
          </a:stretch>
        </p:blipFill>
        <p:spPr>
          <a:xfrm>
            <a:off x="152400" y="550472"/>
            <a:ext cx="4010470" cy="2205604"/>
          </a:xfr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6D3FFA-B54C-9D4E-AF1F-EABB6C30D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2896273"/>
            <a:ext cx="3998513" cy="1340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593EEB-7F5E-5D46-B2F4-21D0B7D1C44D}"/>
              </a:ext>
            </a:extLst>
          </p:cNvPr>
          <p:cNvSpPr/>
          <p:nvPr/>
        </p:nvSpPr>
        <p:spPr>
          <a:xfrm>
            <a:off x="5318975" y="501143"/>
            <a:ext cx="6609441" cy="71427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F1AD07-F2A2-B144-A894-D25E8363CBA6}"/>
              </a:ext>
            </a:extLst>
          </p:cNvPr>
          <p:cNvSpPr/>
          <p:nvPr/>
        </p:nvSpPr>
        <p:spPr>
          <a:xfrm>
            <a:off x="4212841" y="1195662"/>
            <a:ext cx="1106134" cy="189526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49BBFE-0C3D-F140-953C-085E6A227005}"/>
              </a:ext>
            </a:extLst>
          </p:cNvPr>
          <p:cNvSpPr txBox="1"/>
          <p:nvPr/>
        </p:nvSpPr>
        <p:spPr>
          <a:xfrm>
            <a:off x="7615238" y="3090756"/>
            <a:ext cx="1153866" cy="400110"/>
          </a:xfrm>
          <a:prstGeom prst="rect">
            <a:avLst/>
          </a:prstGeom>
          <a:solidFill>
            <a:srgbClr val="EFEFF2"/>
          </a:solidFill>
        </p:spPr>
        <p:txBody>
          <a:bodyPr wrap="square" rtlCol="0">
            <a:spAutoFit/>
          </a:bodyPr>
          <a:lstStyle/>
          <a:p>
            <a:r>
              <a:rPr lang="fr-FR" sz="1000" dirty="0"/>
              <a:t>Pain </a:t>
            </a:r>
            <a:r>
              <a:rPr lang="fr-FR" sz="1000" dirty="0" err="1"/>
              <a:t>after</a:t>
            </a:r>
            <a:r>
              <a:rPr lang="fr-FR" sz="1000" dirty="0"/>
              <a:t> </a:t>
            </a:r>
            <a:r>
              <a:rPr lang="fr-FR" sz="1000" dirty="0" err="1"/>
              <a:t>sexual</a:t>
            </a:r>
            <a:r>
              <a:rPr lang="fr-FR" sz="1000" dirty="0"/>
              <a:t> </a:t>
            </a:r>
          </a:p>
          <a:p>
            <a:r>
              <a:rPr lang="fr-FR" sz="1000" dirty="0" err="1"/>
              <a:t>activity</a:t>
            </a:r>
            <a:endParaRPr lang="fr-FR" sz="10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3FB90B-C4FC-9E49-9463-C718A045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33D0DF-1738-FD4A-B2CA-1237B4B6324D}"/>
              </a:ext>
            </a:extLst>
          </p:cNvPr>
          <p:cNvSpPr txBox="1"/>
          <p:nvPr/>
        </p:nvSpPr>
        <p:spPr>
          <a:xfrm>
            <a:off x="838200" y="5556165"/>
            <a:ext cx="985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PUNEQOL: 50% de patients avec amélioration significative étaient sensibilisés avant la chirurgie</a:t>
            </a:r>
          </a:p>
        </p:txBody>
      </p:sp>
    </p:spTree>
    <p:extLst>
      <p:ext uri="{BB962C8B-B14F-4D97-AF65-F5344CB8AC3E}">
        <p14:creationId xmlns:p14="http://schemas.microsoft.com/office/powerpoint/2010/main" val="198185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4A40E-5FDB-BF41-9A29-106E596E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89D36-8379-1941-8FFF-D06A3A2D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423072"/>
            <a:ext cx="8394700" cy="3001407"/>
          </a:xfrm>
        </p:spPr>
        <p:txBody>
          <a:bodyPr/>
          <a:lstStyle/>
          <a:p>
            <a:r>
              <a:rPr lang="fr-FR" sz="1800" dirty="0">
                <a:effectLst/>
              </a:rPr>
              <a:t>Objectif: Rechercher un association entre score de catastrophisme élevé et les scores de doleurs après chirurgie (4 mois).</a:t>
            </a:r>
          </a:p>
          <a:p>
            <a:r>
              <a:rPr lang="fr-FR" sz="1800" dirty="0"/>
              <a:t>216 patientes</a:t>
            </a:r>
          </a:p>
          <a:p>
            <a:r>
              <a:rPr lang="fr-FR" sz="1800" dirty="0"/>
              <a:t>PCS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B4E1EB-AB52-7A42-858B-486E2EB8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33462"/>
            <a:ext cx="6344321" cy="2152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14EE16-FCCC-534C-A3BC-768923883B42}"/>
              </a:ext>
            </a:extLst>
          </p:cNvPr>
          <p:cNvSpPr txBox="1"/>
          <p:nvPr/>
        </p:nvSpPr>
        <p:spPr>
          <a:xfrm>
            <a:off x="5672648" y="191666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28DCE9-D73D-8A47-BCF2-F9E6C0736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376" y="133462"/>
            <a:ext cx="2542823" cy="3549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24BE87-364D-3F48-A901-4A054596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700" y="3347434"/>
            <a:ext cx="6344321" cy="3510566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63D4F0A-D6BA-B948-B60B-9A5ACAED3B09}"/>
              </a:ext>
            </a:extLst>
          </p:cNvPr>
          <p:cNvSpPr/>
          <p:nvPr/>
        </p:nvSpPr>
        <p:spPr>
          <a:xfrm>
            <a:off x="3709671" y="3347434"/>
            <a:ext cx="2590627" cy="7714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EF96141-6F53-304E-B029-672259D32A18}"/>
              </a:ext>
            </a:extLst>
          </p:cNvPr>
          <p:cNvSpPr/>
          <p:nvPr/>
        </p:nvSpPr>
        <p:spPr>
          <a:xfrm>
            <a:off x="5947047" y="4118919"/>
            <a:ext cx="1831240" cy="1828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511C63-3B0B-C248-92F0-85EE5C90FA46}"/>
              </a:ext>
            </a:extLst>
          </p:cNvPr>
          <p:cNvSpPr txBox="1"/>
          <p:nvPr/>
        </p:nvSpPr>
        <p:spPr>
          <a:xfrm>
            <a:off x="7924977" y="4624270"/>
            <a:ext cx="41844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dirty="0"/>
              <a:t>Score &gt; 20 associé à plus de douleurs à 4 mois de la chirurgie.</a:t>
            </a:r>
            <a:endParaRPr lang="fr-FR" sz="2000" dirty="0">
              <a:effectLst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E7437D-D1E3-5B42-B53A-FC91B3A1E061}"/>
              </a:ext>
            </a:extLst>
          </p:cNvPr>
          <p:cNvCxnSpPr>
            <a:cxnSpLocks/>
          </p:cNvCxnSpPr>
          <p:nvPr/>
        </p:nvCxnSpPr>
        <p:spPr>
          <a:xfrm>
            <a:off x="304801" y="1528763"/>
            <a:ext cx="18383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5FDEF27-15A6-1B44-8256-07A4D43B5B21}"/>
              </a:ext>
            </a:extLst>
          </p:cNvPr>
          <p:cNvCxnSpPr>
            <a:cxnSpLocks/>
          </p:cNvCxnSpPr>
          <p:nvPr/>
        </p:nvCxnSpPr>
        <p:spPr>
          <a:xfrm>
            <a:off x="3429001" y="1195387"/>
            <a:ext cx="21288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8CE55DE-6F0C-D048-B234-2EB0BA9BB51E}"/>
              </a:ext>
            </a:extLst>
          </p:cNvPr>
          <p:cNvSpPr txBox="1"/>
          <p:nvPr/>
        </p:nvSpPr>
        <p:spPr>
          <a:xfrm>
            <a:off x="8555421" y="5904094"/>
            <a:ext cx="343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PUNEQOL: Non évaluable</a:t>
            </a:r>
          </a:p>
        </p:txBody>
      </p:sp>
    </p:spTree>
    <p:extLst>
      <p:ext uri="{BB962C8B-B14F-4D97-AF65-F5344CB8AC3E}">
        <p14:creationId xmlns:p14="http://schemas.microsoft.com/office/powerpoint/2010/main" val="213041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18965-2937-C943-97B6-F3E21F72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Score de PTSD (PCL-5)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5E87A94-884C-E049-A087-2B43DEC1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62" y="1790292"/>
            <a:ext cx="7809411" cy="3621586"/>
          </a:xfrm>
        </p:spPr>
        <p:txBody>
          <a:bodyPr>
            <a:noAutofit/>
          </a:bodyPr>
          <a:lstStyle/>
          <a:p>
            <a:r>
              <a:rPr lang="fr-FR" sz="2400" dirty="0"/>
              <a:t>Processus altéré de mémorisation</a:t>
            </a:r>
          </a:p>
          <a:p>
            <a:r>
              <a:rPr lang="fr-FR" sz="2400" dirty="0"/>
              <a:t>Réponse exagérée de l’amygdale</a:t>
            </a:r>
          </a:p>
          <a:p>
            <a:r>
              <a:rPr lang="fr-FR" sz="2400" dirty="0"/>
              <a:t>Empêche l’extinction de la mémoire de la peur</a:t>
            </a:r>
          </a:p>
          <a:p>
            <a:r>
              <a:rPr lang="fr-FR" sz="2400" dirty="0">
                <a:effectLst/>
              </a:rPr>
              <a:t>Il y aurait de 48 à 56 % de prévalence d’abus sexuels chez les femmes qui consultent pour des douleurs pelviennes chroniques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Syndrome de reviviscence</a:t>
            </a:r>
          </a:p>
          <a:p>
            <a:r>
              <a:rPr lang="fr-FR" sz="2400" dirty="0"/>
              <a:t>Syndrome d’évitement</a:t>
            </a:r>
          </a:p>
          <a:p>
            <a:r>
              <a:rPr lang="fr-FR" sz="2400" dirty="0"/>
              <a:t>Syndrome d’</a:t>
            </a:r>
            <a:r>
              <a:rPr lang="fr-FR" sz="2400" dirty="0" err="1"/>
              <a:t>hypervigilance</a:t>
            </a:r>
            <a:endParaRPr lang="fr-FR" sz="2400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C8A2B08-9057-BA4A-BF15-A504AAFDA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8007"/>
              </p:ext>
            </p:extLst>
          </p:nvPr>
        </p:nvGraphicFramePr>
        <p:xfrm>
          <a:off x="9261565" y="265521"/>
          <a:ext cx="2700523" cy="224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3" imgW="4114286" imgH="3415873" progId="Photoshop.Image.6">
                  <p:embed/>
                </p:oleObj>
              </mc:Choice>
              <mc:Fallback>
                <p:oleObj name="Image" r:id="rId3" imgW="4114286" imgH="3415873" progId="Photoshop.Image.6">
                  <p:embed/>
                  <p:pic>
                    <p:nvPicPr>
                      <p:cNvPr id="419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565" y="265521"/>
                        <a:ext cx="2700523" cy="224135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>
            <a:extLst>
              <a:ext uri="{FF2B5EF4-FFF2-40B4-BE49-F238E27FC236}">
                <a16:creationId xmlns:a16="http://schemas.microsoft.com/office/drawing/2014/main" id="{E42209CA-3BAC-CF4A-9B20-213B64C4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850" y="2982701"/>
            <a:ext cx="3313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solidFill>
                  <a:srgbClr val="000000"/>
                </a:solidFill>
                <a:cs typeface="+mn-cs"/>
              </a:rPr>
              <a:t>Septum</a:t>
            </a:r>
            <a:r>
              <a:rPr lang="fr-FR" b="1" dirty="0">
                <a:solidFill>
                  <a:srgbClr val="000000"/>
                </a:solidFill>
                <a:cs typeface="+mn-cs"/>
              </a:rPr>
              <a:t>:</a:t>
            </a:r>
            <a:r>
              <a:rPr lang="fr-FR" dirty="0">
                <a:solidFill>
                  <a:srgbClr val="000000"/>
                </a:solidFill>
                <a:cs typeface="+mn-cs"/>
              </a:rPr>
              <a:t> orientation sexuelle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BEEE-261F-1942-A065-2443C2CA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850" y="3486970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solidFill>
                  <a:srgbClr val="000000"/>
                </a:solidFill>
                <a:cs typeface="+mn-cs"/>
              </a:rPr>
              <a:t>Amygdale</a:t>
            </a:r>
            <a:r>
              <a:rPr lang="fr-FR" b="1" dirty="0">
                <a:solidFill>
                  <a:srgbClr val="000000"/>
                </a:solidFill>
                <a:cs typeface="+mn-cs"/>
              </a:rPr>
              <a:t>:</a:t>
            </a:r>
            <a:r>
              <a:rPr lang="fr-FR" dirty="0">
                <a:solidFill>
                  <a:srgbClr val="000000"/>
                </a:solidFill>
                <a:cs typeface="+mn-cs"/>
              </a:rPr>
              <a:t> représentation orale, centre de l’agressivité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401533-E693-694F-AE8D-D6AF0F9EF001}"/>
              </a:ext>
            </a:extLst>
          </p:cNvPr>
          <p:cNvSpPr txBox="1"/>
          <p:nvPr/>
        </p:nvSpPr>
        <p:spPr>
          <a:xfrm>
            <a:off x="6873765" y="5241373"/>
            <a:ext cx="499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PUNEQOL: Moins d’amélioration significative chez les patientes avec PCL5&gt;34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CD017B-C4EE-0B4C-8502-B999229A0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89965C-26C0-1049-ABBE-50052DF9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2" y="534942"/>
            <a:ext cx="5213764" cy="6229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B96A78-468F-304A-92C4-28BC013930D6}"/>
              </a:ext>
            </a:extLst>
          </p:cNvPr>
          <p:cNvSpPr txBox="1"/>
          <p:nvPr/>
        </p:nvSpPr>
        <p:spPr>
          <a:xfrm>
            <a:off x="5376405" y="3058763"/>
            <a:ext cx="30423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Mesure la sévérité, caractère irréparable de la perte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1E17BD3-6E12-7447-8F3F-E8159C57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79"/>
            <a:ext cx="10515600" cy="1325563"/>
          </a:xfrm>
        </p:spPr>
        <p:txBody>
          <a:bodyPr/>
          <a:lstStyle/>
          <a:p>
            <a:pPr algn="r"/>
            <a:r>
              <a:rPr lang="fr-FR" dirty="0">
                <a:latin typeface="+mn-lt"/>
              </a:rPr>
              <a:t>Score d’injustice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0472137B-914A-724A-A07A-DFCA389F234C}"/>
              </a:ext>
            </a:extLst>
          </p:cNvPr>
          <p:cNvSpPr/>
          <p:nvPr/>
        </p:nvSpPr>
        <p:spPr>
          <a:xfrm>
            <a:off x="5055325" y="2481943"/>
            <a:ext cx="195943" cy="17896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AA0F3CB2-E487-0448-8997-60698CBB69D7}"/>
              </a:ext>
            </a:extLst>
          </p:cNvPr>
          <p:cNvSpPr/>
          <p:nvPr/>
        </p:nvSpPr>
        <p:spPr>
          <a:xfrm>
            <a:off x="5055325" y="4423954"/>
            <a:ext cx="195943" cy="17896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DD1663-9DD2-3E4D-8766-9DF7C7E73379}"/>
              </a:ext>
            </a:extLst>
          </p:cNvPr>
          <p:cNvSpPr txBox="1"/>
          <p:nvPr/>
        </p:nvSpPr>
        <p:spPr>
          <a:xfrm>
            <a:off x="5363639" y="4967844"/>
            <a:ext cx="22458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Mesure le sentiment de blâme, d’injustice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042B12-113F-D84B-891A-5312AE283C28}"/>
              </a:ext>
            </a:extLst>
          </p:cNvPr>
          <p:cNvSpPr txBox="1"/>
          <p:nvPr/>
        </p:nvSpPr>
        <p:spPr>
          <a:xfrm>
            <a:off x="6702087" y="1346713"/>
            <a:ext cx="5213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E4142"/>
                </a:solidFill>
              </a:rPr>
              <a:t>D</a:t>
            </a:r>
            <a:r>
              <a:rPr lang="fr-FR" dirty="0">
                <a:solidFill>
                  <a:srgbClr val="3E4142"/>
                </a:solidFill>
                <a:effectLst/>
              </a:rPr>
              <a:t>éveloppé </a:t>
            </a:r>
            <a:r>
              <a:rPr lang="fr-FR" dirty="0">
                <a:solidFill>
                  <a:srgbClr val="4E5152"/>
                </a:solidFill>
                <a:effectLst/>
              </a:rPr>
              <a:t>à </a:t>
            </a:r>
            <a:r>
              <a:rPr lang="fr-FR" dirty="0">
                <a:solidFill>
                  <a:srgbClr val="3E4142"/>
                </a:solidFill>
                <a:effectLst/>
              </a:rPr>
              <a:t>partir d'expériences cliniques </a:t>
            </a:r>
            <a:r>
              <a:rPr lang="fr-FR" dirty="0">
                <a:solidFill>
                  <a:srgbClr val="4E5152"/>
                </a:solidFill>
                <a:effectLst/>
              </a:rPr>
              <a:t>et </a:t>
            </a:r>
            <a:r>
              <a:rPr lang="fr-FR" dirty="0">
                <a:solidFill>
                  <a:srgbClr val="3E4142"/>
                </a:solidFill>
                <a:effectLst/>
              </a:rPr>
              <a:t>de </a:t>
            </a:r>
            <a:r>
              <a:rPr lang="fr-FR" dirty="0">
                <a:solidFill>
                  <a:srgbClr val="4E5152"/>
                </a:solidFill>
                <a:effectLst/>
              </a:rPr>
              <a:t>groupes </a:t>
            </a:r>
            <a:r>
              <a:rPr lang="fr-FR" dirty="0">
                <a:solidFill>
                  <a:srgbClr val="3E4142"/>
                </a:solidFill>
                <a:effectLst/>
              </a:rPr>
              <a:t>de discussions </a:t>
            </a:r>
            <a:r>
              <a:rPr lang="fr-FR" dirty="0">
                <a:solidFill>
                  <a:srgbClr val="4E5152"/>
                </a:solidFill>
                <a:effectLst/>
              </a:rPr>
              <a:t>(</a:t>
            </a:r>
            <a:r>
              <a:rPr lang="fr-FR" dirty="0">
                <a:solidFill>
                  <a:srgbClr val="4E5152"/>
                </a:solidFill>
              </a:rPr>
              <a:t>f</a:t>
            </a:r>
            <a:r>
              <a:rPr lang="fr-FR" dirty="0">
                <a:solidFill>
                  <a:srgbClr val="4E5152"/>
                </a:solidFill>
                <a:effectLst/>
              </a:rPr>
              <a:t>ocus group) avec </a:t>
            </a:r>
            <a:r>
              <a:rPr lang="fr-FR" dirty="0">
                <a:solidFill>
                  <a:srgbClr val="3E4142"/>
                </a:solidFill>
                <a:effectLst/>
              </a:rPr>
              <a:t>des </a:t>
            </a:r>
            <a:r>
              <a:rPr lang="fr-FR" dirty="0">
                <a:solidFill>
                  <a:srgbClr val="4E5152"/>
                </a:solidFill>
                <a:effectLst/>
              </a:rPr>
              <a:t>psychologues </a:t>
            </a:r>
            <a:r>
              <a:rPr lang="fr-FR" dirty="0">
                <a:solidFill>
                  <a:srgbClr val="3E4142"/>
                </a:solidFill>
                <a:effectLst/>
              </a:rPr>
              <a:t>qui </a:t>
            </a:r>
            <a:r>
              <a:rPr lang="fr-FR" dirty="0">
                <a:solidFill>
                  <a:srgbClr val="4E5152"/>
                </a:solidFill>
                <a:effectLst/>
              </a:rPr>
              <a:t>intervenaient auprès </a:t>
            </a:r>
            <a:r>
              <a:rPr lang="fr-FR" dirty="0">
                <a:solidFill>
                  <a:srgbClr val="3E4142"/>
                </a:solidFill>
                <a:effectLst/>
              </a:rPr>
              <a:t>d'adultes </a:t>
            </a:r>
            <a:r>
              <a:rPr lang="fr-FR" dirty="0">
                <a:solidFill>
                  <a:srgbClr val="4E5152"/>
                </a:solidFill>
                <a:effectLst/>
              </a:rPr>
              <a:t>ayant </a:t>
            </a:r>
            <a:r>
              <a:rPr lang="fr-FR" dirty="0">
                <a:solidFill>
                  <a:srgbClr val="3E4142"/>
                </a:solidFill>
                <a:effectLst/>
              </a:rPr>
              <a:t>des douleurs </a:t>
            </a:r>
            <a:r>
              <a:rPr lang="fr-FR" dirty="0" err="1">
                <a:solidFill>
                  <a:srgbClr val="3E4142"/>
                </a:solidFill>
                <a:effectLst/>
              </a:rPr>
              <a:t>musculosquelettiques</a:t>
            </a:r>
            <a:endParaRPr lang="fr-FR" dirty="0">
              <a:solidFill>
                <a:srgbClr val="3E4142"/>
              </a:solidFill>
              <a:effectLst/>
            </a:endParaRP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02A1E3-5061-DB41-B6F1-8558E9AB53AD}"/>
              </a:ext>
            </a:extLst>
          </p:cNvPr>
          <p:cNvSpPr txBox="1"/>
          <p:nvPr/>
        </p:nvSpPr>
        <p:spPr>
          <a:xfrm>
            <a:off x="6828362" y="3873397"/>
            <a:ext cx="505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effectLst/>
              </a:rPr>
              <a:t>La perception d'injustice était un facteur de risque important associé à un moins bon ajustement à la douleur chronique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C14503B-93E9-C148-A412-3C3CCB69566A}"/>
              </a:ext>
            </a:extLst>
          </p:cNvPr>
          <p:cNvSpPr txBox="1"/>
          <p:nvPr/>
        </p:nvSpPr>
        <p:spPr>
          <a:xfrm>
            <a:off x="6405156" y="6042799"/>
            <a:ext cx="578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4F5253"/>
                </a:solidFill>
                <a:effectLst/>
                <a:latin typeface="Times" pitchFamily="2" charset="0"/>
              </a:rPr>
              <a:t>Scott, et al., 2013; Sullivan, </a:t>
            </a:r>
            <a:r>
              <a:rPr lang="fr-FR" i="1" dirty="0">
                <a:solidFill>
                  <a:srgbClr val="3F4243"/>
                </a:solidFill>
                <a:effectLst/>
                <a:latin typeface="Times" pitchFamily="2" charset="0"/>
              </a:rPr>
              <a:t>Davidson</a:t>
            </a:r>
            <a:r>
              <a:rPr lang="fr-FR" i="1" dirty="0">
                <a:solidFill>
                  <a:srgbClr val="626467"/>
                </a:solidFill>
                <a:effectLst/>
                <a:latin typeface="Times" pitchFamily="2" charset="0"/>
              </a:rPr>
              <a:t> et al</a:t>
            </a:r>
            <a:r>
              <a:rPr lang="fr-FR" i="1" dirty="0">
                <a:solidFill>
                  <a:srgbClr val="3F4243"/>
                </a:solidFill>
                <a:effectLst/>
                <a:latin typeface="Times" pitchFamily="2" charset="0"/>
              </a:rPr>
              <a:t>, </a:t>
            </a:r>
            <a:r>
              <a:rPr lang="fr-FR" i="1" dirty="0">
                <a:solidFill>
                  <a:srgbClr val="4F5253"/>
                </a:solidFill>
                <a:effectLst/>
                <a:latin typeface="Times" pitchFamily="2" charset="0"/>
              </a:rPr>
              <a:t>2009; </a:t>
            </a:r>
            <a:r>
              <a:rPr lang="fr-FR" i="1" dirty="0">
                <a:solidFill>
                  <a:srgbClr val="3F4243"/>
                </a:solidFill>
                <a:effectLst/>
                <a:latin typeface="Times" pitchFamily="2" charset="0"/>
              </a:rPr>
              <a:t>Sullivan </a:t>
            </a:r>
            <a:r>
              <a:rPr lang="fr-FR" i="1" dirty="0">
                <a:solidFill>
                  <a:srgbClr val="4F5253"/>
                </a:solidFill>
                <a:effectLst/>
                <a:latin typeface="Times" pitchFamily="2" charset="0"/>
              </a:rPr>
              <a:t>et al., 2008; </a:t>
            </a:r>
            <a:r>
              <a:rPr lang="fr-FR" i="1" dirty="0" err="1">
                <a:solidFill>
                  <a:srgbClr val="3F4243"/>
                </a:solidFill>
                <a:effectLst/>
                <a:latin typeface="Times" pitchFamily="2" charset="0"/>
              </a:rPr>
              <a:t>Trost</a:t>
            </a:r>
            <a:r>
              <a:rPr lang="fr-FR" i="1" dirty="0">
                <a:solidFill>
                  <a:srgbClr val="3F4243"/>
                </a:solidFill>
                <a:effectLst/>
                <a:latin typeface="Times" pitchFamily="2" charset="0"/>
              </a:rPr>
              <a:t> </a:t>
            </a:r>
            <a:r>
              <a:rPr lang="fr-FR" i="1" dirty="0">
                <a:solidFill>
                  <a:srgbClr val="4F5253"/>
                </a:solidFill>
                <a:effectLst/>
                <a:latin typeface="Times" pitchFamily="2" charset="0"/>
              </a:rPr>
              <a:t>et al.2015; </a:t>
            </a:r>
            <a:r>
              <a:rPr lang="fr-FR" i="1" dirty="0" err="1">
                <a:solidFill>
                  <a:srgbClr val="4F5253"/>
                </a:solidFill>
                <a:effectLst/>
                <a:latin typeface="Times" pitchFamily="2" charset="0"/>
              </a:rPr>
              <a:t>Yakobov</a:t>
            </a:r>
            <a:r>
              <a:rPr lang="fr-FR" i="1" dirty="0">
                <a:solidFill>
                  <a:srgbClr val="4F5253"/>
                </a:solidFill>
                <a:effectLst/>
                <a:latin typeface="Times" pitchFamily="2" charset="0"/>
              </a:rPr>
              <a:t> et al., 2014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349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C4EE4-1B3D-B446-A35F-FB42D200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Score d’injustice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B0256A-2C33-7F42-9464-96D7A8C2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72" y="3370230"/>
            <a:ext cx="7538545" cy="216830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Relation entre la </a:t>
            </a:r>
            <a:r>
              <a:rPr lang="fr-FR" b="1" dirty="0">
                <a:solidFill>
                  <a:srgbClr val="FF0000"/>
                </a:solidFill>
              </a:rPr>
              <a:t>perception d’injustice </a:t>
            </a:r>
            <a:r>
              <a:rPr lang="fr-FR" dirty="0"/>
              <a:t>et diverses conséquences négatives associées à la douleur</a:t>
            </a:r>
          </a:p>
          <a:p>
            <a:pPr lvl="1"/>
            <a:r>
              <a:rPr lang="fr-FR" dirty="0"/>
              <a:t>Intensité de la douleur</a:t>
            </a:r>
          </a:p>
          <a:p>
            <a:pPr lvl="1"/>
            <a:r>
              <a:rPr lang="fr-FR" dirty="0"/>
              <a:t>Incapacité reliée à la douleur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Symptômes d’anxiété et de dépression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Faible niveau de fonctionnement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Echec des prises en charge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89965C-26C0-1049-ABBE-50052DF9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671" y="2580053"/>
            <a:ext cx="3508210" cy="41914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00283E7-1343-9E4D-9FDF-1BBED5259A13}"/>
              </a:ext>
            </a:extLst>
          </p:cNvPr>
          <p:cNvSpPr txBox="1"/>
          <p:nvPr/>
        </p:nvSpPr>
        <p:spPr>
          <a:xfrm>
            <a:off x="719958" y="5990896"/>
            <a:ext cx="275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Sullivan et al, 2008</a:t>
            </a:r>
          </a:p>
          <a:p>
            <a:r>
              <a:rPr lang="fr-FR" i="1" dirty="0" err="1"/>
              <a:t>Rodero</a:t>
            </a:r>
            <a:r>
              <a:rPr lang="fr-FR" i="1" dirty="0"/>
              <a:t> et al, 2012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DACF6F-031C-2F40-99AE-79710E49F690}"/>
              </a:ext>
            </a:extLst>
          </p:cNvPr>
          <p:cNvSpPr txBox="1"/>
          <p:nvPr/>
        </p:nvSpPr>
        <p:spPr>
          <a:xfrm>
            <a:off x="620035" y="1788366"/>
            <a:ext cx="9516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/>
                </a:solidFill>
              </a:rPr>
              <a:t>Perception d’injustice</a:t>
            </a:r>
            <a:r>
              <a:rPr lang="fr-FR" sz="2800" dirty="0"/>
              <a:t>		</a:t>
            </a:r>
            <a:r>
              <a:rPr lang="fr-FR" sz="2800" dirty="0">
                <a:solidFill>
                  <a:schemeClr val="accent1"/>
                </a:solidFill>
              </a:rPr>
              <a:t>Acceptation de la douleur</a:t>
            </a:r>
          </a:p>
          <a:p>
            <a:r>
              <a:rPr lang="fr-FR" sz="2800" dirty="0"/>
              <a:t>		</a:t>
            </a:r>
            <a:r>
              <a:rPr lang="fr-FR" sz="2800" dirty="0">
                <a:solidFill>
                  <a:schemeClr val="accent1"/>
                </a:solidFill>
              </a:rPr>
              <a:t>Douleurs chroniques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55E07B1-2073-AA44-AED0-6D2509040381}"/>
              </a:ext>
            </a:extLst>
          </p:cNvPr>
          <p:cNvCxnSpPr/>
          <p:nvPr/>
        </p:nvCxnSpPr>
        <p:spPr>
          <a:xfrm>
            <a:off x="4411720" y="2033513"/>
            <a:ext cx="7777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8F628C6-1508-684D-B081-E181F3324A39}"/>
              </a:ext>
            </a:extLst>
          </p:cNvPr>
          <p:cNvCxnSpPr>
            <a:cxnSpLocks/>
          </p:cNvCxnSpPr>
          <p:nvPr/>
        </p:nvCxnSpPr>
        <p:spPr>
          <a:xfrm flipH="1">
            <a:off x="4411720" y="2164893"/>
            <a:ext cx="7777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3314920-D89A-154E-A08B-5C2BD4FA0D19}"/>
              </a:ext>
            </a:extLst>
          </p:cNvPr>
          <p:cNvCxnSpPr/>
          <p:nvPr/>
        </p:nvCxnSpPr>
        <p:spPr>
          <a:xfrm>
            <a:off x="1589690" y="2448673"/>
            <a:ext cx="7777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D03CA39-3851-1C4C-9A98-2E0E9053E000}"/>
              </a:ext>
            </a:extLst>
          </p:cNvPr>
          <p:cNvCxnSpPr>
            <a:cxnSpLocks/>
          </p:cNvCxnSpPr>
          <p:nvPr/>
        </p:nvCxnSpPr>
        <p:spPr>
          <a:xfrm flipH="1">
            <a:off x="1589690" y="2580053"/>
            <a:ext cx="7777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4237359D-5672-0646-981A-2870BCE0A1D7}"/>
              </a:ext>
            </a:extLst>
          </p:cNvPr>
          <p:cNvSpPr txBox="1"/>
          <p:nvPr/>
        </p:nvSpPr>
        <p:spPr>
          <a:xfrm>
            <a:off x="3116318" y="5990895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PUNEQOL: Moins d’amélioration significative chez les patientes avec Sullivan &gt; 30</a:t>
            </a:r>
          </a:p>
        </p:txBody>
      </p:sp>
    </p:spTree>
    <p:extLst>
      <p:ext uri="{BB962C8B-B14F-4D97-AF65-F5344CB8AC3E}">
        <p14:creationId xmlns:p14="http://schemas.microsoft.com/office/powerpoint/2010/main" val="331598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BB41F-E4D8-9747-B57E-64888231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Douleurs chroniques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56A29-B871-654F-8084-45748836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441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</a:rPr>
              <a:t>Mécanismes de la douleur = Non mono-factoriels </a:t>
            </a:r>
          </a:p>
          <a:p>
            <a:r>
              <a:rPr lang="fr-FR" sz="3600" dirty="0">
                <a:solidFill>
                  <a:schemeClr val="accent1"/>
                </a:solidFill>
              </a:rPr>
              <a:t>Mécanisme commun= </a:t>
            </a:r>
            <a:r>
              <a:rPr lang="fr-FR" sz="3600" u="sng" dirty="0">
                <a:solidFill>
                  <a:schemeClr val="accent1"/>
                </a:solidFill>
              </a:rPr>
              <a:t>Hypersensibilisation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6AD367-550C-074B-BDC4-5EA8E72AB060}"/>
              </a:ext>
            </a:extLst>
          </p:cNvPr>
          <p:cNvSpPr txBox="1"/>
          <p:nvPr/>
        </p:nvSpPr>
        <p:spPr>
          <a:xfrm>
            <a:off x="838200" y="1690688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Identifier les patients qui n’auront </a:t>
            </a:r>
            <a:r>
              <a:rPr lang="fr-FR" sz="2800" dirty="0">
                <a:solidFill>
                  <a:schemeClr val="accent1"/>
                </a:solidFill>
              </a:rPr>
              <a:t>pas d’amélioration significative après la chirurgie.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Définition des </a:t>
            </a:r>
            <a:r>
              <a:rPr lang="fr-FR" sz="2800" dirty="0">
                <a:solidFill>
                  <a:schemeClr val="accent1"/>
                </a:solidFill>
              </a:rPr>
              <a:t>objectifs</a:t>
            </a:r>
            <a:r>
              <a:rPr lang="fr-FR" sz="2800" dirty="0"/>
              <a:t> avant la chirurgie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/>
                </a:solidFill>
              </a:rPr>
              <a:t>Traitement médicaux….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Pour le chirurgiens, favoriser certaines techniques chirurgicales (mini-invasif, durée, saignement…)</a:t>
            </a:r>
          </a:p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F72E46-7DE6-C54A-9CA8-D3550277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93A3A-3B22-254C-8DF7-BA52A30A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Score de </a:t>
            </a:r>
            <a:r>
              <a:rPr lang="fr-FR" dirty="0" err="1">
                <a:latin typeface="+mn-lt"/>
              </a:rPr>
              <a:t>kinésiophobie</a:t>
            </a:r>
            <a:r>
              <a:rPr lang="fr-FR" dirty="0">
                <a:latin typeface="+mn-lt"/>
              </a:rPr>
              <a:t> (TAMPA)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00EEAD-D983-D349-B331-14C3BE76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2866"/>
          </a:xfrm>
        </p:spPr>
        <p:txBody>
          <a:bodyPr/>
          <a:lstStyle/>
          <a:p>
            <a:r>
              <a:rPr lang="fr-FR" u="sng" dirty="0"/>
              <a:t>Peurs et craintes reliées à la douleur</a:t>
            </a:r>
            <a:r>
              <a:rPr lang="fr-FR" dirty="0"/>
              <a:t> entrainent souvent un </a:t>
            </a:r>
            <a:r>
              <a:rPr lang="fr-FR" u="sng" dirty="0"/>
              <a:t>évitement des activités</a:t>
            </a:r>
            <a:r>
              <a:rPr lang="fr-FR" dirty="0"/>
              <a:t> considérées comme pouvant provoquer ou augmenter la douleur (peur du mouvement)</a:t>
            </a:r>
          </a:p>
          <a:p>
            <a:r>
              <a:rPr lang="fr-FR" dirty="0" err="1"/>
              <a:t>Kinésiophobie</a:t>
            </a:r>
            <a:r>
              <a:rPr lang="fr-FR" dirty="0"/>
              <a:t> = meilleur </a:t>
            </a:r>
            <a:r>
              <a:rPr lang="fr-FR" u="sng" dirty="0"/>
              <a:t>prédicteur de l’incapacité</a:t>
            </a:r>
            <a:r>
              <a:rPr lang="fr-FR" dirty="0"/>
              <a:t> que les tests de sévérité de la douleur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144AAB-F56A-2B40-817D-4AA8189363A7}"/>
              </a:ext>
            </a:extLst>
          </p:cNvPr>
          <p:cNvSpPr txBox="1"/>
          <p:nvPr/>
        </p:nvSpPr>
        <p:spPr>
          <a:xfrm>
            <a:off x="4349932" y="4558936"/>
            <a:ext cx="59174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Comportement d ’évitement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Déconditionnement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Cercle vicieux de peur et de douleur perpétuelle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Risque d’échec des traitements de la douleur</a:t>
            </a: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95F70499-1E68-1D43-BB66-4ECCBE96625B}"/>
              </a:ext>
            </a:extLst>
          </p:cNvPr>
          <p:cNvSpPr/>
          <p:nvPr/>
        </p:nvSpPr>
        <p:spPr>
          <a:xfrm>
            <a:off x="2468880" y="5185954"/>
            <a:ext cx="1201783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2BDB1C-C57C-9844-8EE3-D20AD4262C01}"/>
              </a:ext>
            </a:extLst>
          </p:cNvPr>
          <p:cNvSpPr txBox="1"/>
          <p:nvPr/>
        </p:nvSpPr>
        <p:spPr>
          <a:xfrm>
            <a:off x="9827172" y="6325170"/>
            <a:ext cx="216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Vlaeyen</a:t>
            </a:r>
            <a:r>
              <a:rPr lang="fr-FR" i="1" dirty="0"/>
              <a:t> et al, 1995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A1D619-5451-8E48-B4D0-FF047A4342BA}"/>
              </a:ext>
            </a:extLst>
          </p:cNvPr>
          <p:cNvSpPr txBox="1"/>
          <p:nvPr/>
        </p:nvSpPr>
        <p:spPr>
          <a:xfrm>
            <a:off x="518911" y="6255323"/>
            <a:ext cx="900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PUNEQOL: Moins d’amélioration significative chez les patientes avec TAMPA &gt; 37 (+++)</a:t>
            </a:r>
          </a:p>
        </p:txBody>
      </p:sp>
    </p:spTree>
    <p:extLst>
      <p:ext uri="{BB962C8B-B14F-4D97-AF65-F5344CB8AC3E}">
        <p14:creationId xmlns:p14="http://schemas.microsoft.com/office/powerpoint/2010/main" val="119817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2E190-E95B-AC43-AA4F-35020644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Plusieurs outils sont à prendre en compte…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03650-0D92-F146-ADB2-B0788CB0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9573" cy="4351338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Convergences PP = score diagnostique et non quantitatif</a:t>
            </a:r>
          </a:p>
          <a:p>
            <a:r>
              <a:rPr lang="fr-FR" dirty="0">
                <a:solidFill>
                  <a:schemeClr val="accent1"/>
                </a:solidFill>
              </a:rPr>
              <a:t>Dépression = Rumination (Beck)</a:t>
            </a:r>
          </a:p>
          <a:p>
            <a:r>
              <a:rPr lang="fr-FR" dirty="0" err="1">
                <a:solidFill>
                  <a:schemeClr val="accent1"/>
                </a:solidFill>
              </a:rPr>
              <a:t>Pelvic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floor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myalgia</a:t>
            </a:r>
            <a:r>
              <a:rPr lang="fr-FR" dirty="0">
                <a:solidFill>
                  <a:schemeClr val="accent1"/>
                </a:solidFill>
              </a:rPr>
              <a:t> ?</a:t>
            </a:r>
          </a:p>
          <a:p>
            <a:endParaRPr lang="fr-FR" dirty="0"/>
          </a:p>
          <a:p>
            <a:r>
              <a:rPr lang="fr-FR" dirty="0"/>
              <a:t>Anxiété ? (HAD)</a:t>
            </a:r>
          </a:p>
          <a:p>
            <a:r>
              <a:rPr lang="fr-FR" dirty="0"/>
              <a:t>PTSD ? (PCL-5)</a:t>
            </a:r>
          </a:p>
          <a:p>
            <a:r>
              <a:rPr lang="fr-FR" dirty="0"/>
              <a:t>Score de catastrophisme ?</a:t>
            </a:r>
          </a:p>
          <a:p>
            <a:r>
              <a:rPr lang="fr-FR" dirty="0"/>
              <a:t>Sentiment d’injustice ?</a:t>
            </a:r>
          </a:p>
          <a:p>
            <a:r>
              <a:rPr lang="fr-FR" dirty="0"/>
              <a:t>Score de </a:t>
            </a:r>
            <a:r>
              <a:rPr lang="fr-FR" dirty="0" err="1"/>
              <a:t>kinésiophobie</a:t>
            </a:r>
            <a:r>
              <a:rPr lang="fr-FR" dirty="0"/>
              <a:t> +++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844424-7BEE-6445-ABA5-37E245C06A18}"/>
              </a:ext>
            </a:extLst>
          </p:cNvPr>
          <p:cNvSpPr txBox="1"/>
          <p:nvPr/>
        </p:nvSpPr>
        <p:spPr>
          <a:xfrm>
            <a:off x="6594623" y="4001294"/>
            <a:ext cx="4485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</a:rPr>
              <a:t>Multidisciplinarité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792384-EEBD-0146-A30E-964183C12E25}"/>
              </a:ext>
            </a:extLst>
          </p:cNvPr>
          <p:cNvSpPr txBox="1"/>
          <p:nvPr/>
        </p:nvSpPr>
        <p:spPr>
          <a:xfrm>
            <a:off x="6594622" y="4950629"/>
            <a:ext cx="475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Nécessité d’études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F21DD8-5098-2E4B-8F62-C71A4F5C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949B2-0808-434D-B4FD-C8FCDF2B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Prise en charge </a:t>
            </a:r>
            <a:r>
              <a:rPr lang="fr-FR" sz="3600" dirty="0" err="1">
                <a:latin typeface="+mn-lt"/>
              </a:rPr>
              <a:t>pré-opératoire</a:t>
            </a:r>
            <a:r>
              <a:rPr lang="fr-FR" sz="3600" dirty="0">
                <a:latin typeface="+mn-lt"/>
              </a:rPr>
              <a:t> des patients à risque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25E48-9A36-CE4A-9CE5-3379A5F9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" y="1825625"/>
            <a:ext cx="11760926" cy="435133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Recadrage sur les objectifs </a:t>
            </a:r>
            <a:r>
              <a:rPr lang="fr-FR" dirty="0"/>
              <a:t>compatible avec la réalité</a:t>
            </a:r>
          </a:p>
          <a:p>
            <a:r>
              <a:rPr lang="fr-FR" dirty="0">
                <a:solidFill>
                  <a:srgbClr val="FF0000"/>
                </a:solidFill>
              </a:rPr>
              <a:t>Contrat</a:t>
            </a:r>
            <a:r>
              <a:rPr lang="fr-FR" dirty="0"/>
              <a:t> avec le patient</a:t>
            </a:r>
          </a:p>
          <a:p>
            <a:r>
              <a:rPr lang="fr-FR" dirty="0">
                <a:solidFill>
                  <a:srgbClr val="FF0000"/>
                </a:solidFill>
              </a:rPr>
              <a:t>Informer</a:t>
            </a:r>
            <a:r>
              <a:rPr lang="fr-FR" dirty="0"/>
              <a:t> du risque de majoration des douleurs en cas d’hypersensibilisation, de PTSD, </a:t>
            </a:r>
            <a:r>
              <a:rPr lang="fr-FR" dirty="0" err="1"/>
              <a:t>kinésiophobie</a:t>
            </a:r>
            <a:r>
              <a:rPr lang="fr-FR" dirty="0"/>
              <a:t>, sentiment d’injustice… ?</a:t>
            </a:r>
          </a:p>
          <a:p>
            <a:r>
              <a:rPr lang="fr-FR" dirty="0">
                <a:solidFill>
                  <a:srgbClr val="FF0000"/>
                </a:solidFill>
              </a:rPr>
              <a:t>Traitement des pathologies associées</a:t>
            </a:r>
            <a:r>
              <a:rPr lang="fr-FR" dirty="0"/>
              <a:t> (fonctionnelles)</a:t>
            </a:r>
          </a:p>
          <a:p>
            <a:r>
              <a:rPr lang="fr-FR" dirty="0"/>
              <a:t>Prise en charge spécifique de la peur, du catastrophisme (efficacité ?)</a:t>
            </a:r>
          </a:p>
          <a:p>
            <a:r>
              <a:rPr lang="fr-FR" dirty="0"/>
              <a:t>Rediscuter de l’indication opératoire (fleurs…?)</a:t>
            </a:r>
          </a:p>
          <a:p>
            <a:r>
              <a:rPr lang="fr-FR" dirty="0"/>
              <a:t>Traiter l’hypersensibilisation (</a:t>
            </a:r>
            <a:r>
              <a:rPr lang="fr-FR" dirty="0" err="1"/>
              <a:t>gabapentine</a:t>
            </a:r>
            <a:r>
              <a:rPr lang="fr-FR" dirty="0"/>
              <a:t>, vitamine C…), éviter les opiacés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3959A5-2EE1-C94A-851F-F308A3AD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1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EF21A-4343-D748-9939-D0609A29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458D6-4ECD-3244-BF59-E19688C6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0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3D59E-4C8D-6446-BB07-B55DB0CB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Pendant la période péri-opératoire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2CF39-523F-8741-8EF5-4A226E2AE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Alliance avec le patient</a:t>
            </a:r>
          </a:p>
          <a:p>
            <a:r>
              <a:rPr lang="fr-FR" dirty="0"/>
              <a:t>Antalgie</a:t>
            </a:r>
          </a:p>
          <a:p>
            <a:r>
              <a:rPr lang="fr-FR" dirty="0"/>
              <a:t>Privilégier abords mini-invasifs</a:t>
            </a:r>
          </a:p>
          <a:p>
            <a:r>
              <a:rPr lang="fr-FR" dirty="0"/>
              <a:t>Eviter agression des structures nerveuses</a:t>
            </a:r>
          </a:p>
          <a:p>
            <a:r>
              <a:rPr lang="fr-FR" dirty="0"/>
              <a:t>Eviter abord </a:t>
            </a:r>
            <a:r>
              <a:rPr lang="fr-FR" dirty="0" err="1"/>
              <a:t>transmusculaire</a:t>
            </a:r>
            <a:r>
              <a:rPr lang="fr-FR" dirty="0"/>
              <a:t> en cas de </a:t>
            </a:r>
            <a:r>
              <a:rPr lang="fr-FR" dirty="0" err="1"/>
              <a:t>sd</a:t>
            </a:r>
            <a:r>
              <a:rPr lang="fr-FR" dirty="0"/>
              <a:t> </a:t>
            </a:r>
            <a:r>
              <a:rPr lang="fr-FR" dirty="0" err="1"/>
              <a:t>myofascial</a:t>
            </a:r>
            <a:r>
              <a:rPr lang="fr-FR" dirty="0"/>
              <a:t> (pelvi-trochantériens)</a:t>
            </a:r>
          </a:p>
          <a:p>
            <a:r>
              <a:rPr lang="fr-FR" dirty="0"/>
              <a:t>Prémédication avec </a:t>
            </a:r>
            <a:r>
              <a:rPr lang="fr-FR" dirty="0" err="1"/>
              <a:t>gabapentines</a:t>
            </a:r>
            <a:endParaRPr lang="fr-FR" dirty="0"/>
          </a:p>
          <a:p>
            <a:r>
              <a:rPr lang="fr-FR" dirty="0"/>
              <a:t>Vitamine C avant et pdt 2 mois pour éviter SDPC (algodystrophie)</a:t>
            </a:r>
          </a:p>
          <a:p>
            <a:r>
              <a:rPr lang="fr-FR" dirty="0"/>
              <a:t>Utilisation prudente, raisonnée de la morphine</a:t>
            </a:r>
          </a:p>
          <a:p>
            <a:r>
              <a:rPr lang="fr-FR" dirty="0"/>
              <a:t>T</a:t>
            </a:r>
            <a:r>
              <a:rPr lang="fr-FR" dirty="0">
                <a:effectLst/>
              </a:rPr>
              <a:t>raitement de la peur, de l’anxiété, d’un éventuel SSPT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397BB-6A6D-804A-9DBF-4A297CEC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Incidence des douleurs chroniques post-opératoires en fonction du type d’intervention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C3FC45-D9C4-2846-8AD8-0E574AC5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28817-521F-004C-998B-33FBEDCD7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6"/>
          <a:stretch/>
        </p:blipFill>
        <p:spPr>
          <a:xfrm>
            <a:off x="602803" y="1825625"/>
            <a:ext cx="5291737" cy="45458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E86AB43-6F10-4445-91E8-BE7777C0EF2C}"/>
              </a:ext>
            </a:extLst>
          </p:cNvPr>
          <p:cNvSpPr txBox="1"/>
          <p:nvPr/>
        </p:nvSpPr>
        <p:spPr>
          <a:xfrm>
            <a:off x="6415199" y="5171170"/>
            <a:ext cx="4417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effectLst/>
              </a:rPr>
              <a:t>Facteurs prédictifs et prévention des douleurs</a:t>
            </a:r>
          </a:p>
          <a:p>
            <a:r>
              <a:rPr lang="fr-FR" i="1" dirty="0" err="1">
                <a:effectLst/>
              </a:rPr>
              <a:t>pelvipérinéales</a:t>
            </a:r>
            <a:r>
              <a:rPr lang="fr-FR" i="1" dirty="0">
                <a:effectLst/>
              </a:rPr>
              <a:t> chroniques postopératoires</a:t>
            </a:r>
          </a:p>
          <a:p>
            <a:r>
              <a:rPr lang="fr-FR" i="1" dirty="0">
                <a:effectLst/>
              </a:rPr>
              <a:t>Progrès en urologie (2010) 20, 1145—1157</a:t>
            </a:r>
          </a:p>
          <a:p>
            <a:endParaRPr lang="fr-FR" i="1" dirty="0">
              <a:effectLst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A6854CD-8A8E-C844-BBB2-C36DB49BD34C}"/>
              </a:ext>
            </a:extLst>
          </p:cNvPr>
          <p:cNvSpPr/>
          <p:nvPr/>
        </p:nvSpPr>
        <p:spPr>
          <a:xfrm>
            <a:off x="718457" y="4140926"/>
            <a:ext cx="4924697" cy="1410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504E10-4FDA-9E42-B55C-8A6C214A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DF6C-16AB-9B4F-B7BB-45C30BFC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Repérer les situations à risques </a:t>
            </a:r>
            <a:r>
              <a:rPr lang="fr-FR" sz="3600" u="sng" dirty="0">
                <a:latin typeface="+mn-lt"/>
              </a:rPr>
              <a:t>avant</a:t>
            </a:r>
            <a:r>
              <a:rPr lang="fr-FR" sz="3600" dirty="0">
                <a:latin typeface="+mn-lt"/>
              </a:rPr>
              <a:t> la chirurgie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98BBB-C565-C14A-B499-D6FEDCE2B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Patients « vulnérables »</a:t>
            </a:r>
          </a:p>
          <a:p>
            <a:pPr lvl="1"/>
            <a:r>
              <a:rPr lang="fr-FR" dirty="0"/>
              <a:t>Femme</a:t>
            </a:r>
          </a:p>
          <a:p>
            <a:pPr lvl="1"/>
            <a:r>
              <a:rPr lang="fr-FR" dirty="0"/>
              <a:t>Jeune</a:t>
            </a:r>
          </a:p>
          <a:p>
            <a:pPr lvl="1"/>
            <a:r>
              <a:rPr lang="fr-FR" dirty="0"/>
              <a:t>Caucasien</a:t>
            </a:r>
          </a:p>
          <a:p>
            <a:pPr lvl="1"/>
            <a:r>
              <a:rPr lang="fr-FR" dirty="0"/>
              <a:t>Statut social précaire ou difficile</a:t>
            </a:r>
          </a:p>
          <a:p>
            <a:pPr lvl="1"/>
            <a:r>
              <a:rPr lang="fr-FR" dirty="0"/>
              <a:t>Antécédent de </a:t>
            </a:r>
            <a:r>
              <a:rPr lang="fr-FR" dirty="0" err="1"/>
              <a:t>plurichirurgie</a:t>
            </a:r>
            <a:r>
              <a:rPr lang="fr-FR" dirty="0"/>
              <a:t>, de pathologies associées: migraine, fibromyalgie, cystite chronique, SDRC</a:t>
            </a:r>
          </a:p>
          <a:p>
            <a:pPr lvl="1"/>
            <a:r>
              <a:rPr lang="fr-FR" dirty="0"/>
              <a:t>Antécédent de douleurs chroniques, de stress chronique</a:t>
            </a:r>
          </a:p>
          <a:p>
            <a:pPr lvl="1"/>
            <a:r>
              <a:rPr lang="fr-FR" dirty="0"/>
              <a:t>Statut de douloureux chronique, traitement par antalgique de classe 3</a:t>
            </a:r>
          </a:p>
          <a:p>
            <a:pPr lvl="1"/>
            <a:r>
              <a:rPr lang="fr-FR" dirty="0"/>
              <a:t>Peur, catastrophisme</a:t>
            </a:r>
          </a:p>
          <a:p>
            <a:pPr lvl="1"/>
            <a:r>
              <a:rPr lang="fr-FR" dirty="0"/>
              <a:t>Stress intense, colère</a:t>
            </a:r>
          </a:p>
          <a:p>
            <a:pPr lvl="1"/>
            <a:r>
              <a:rPr lang="fr-FR" dirty="0"/>
              <a:t>Génétique ?</a:t>
            </a:r>
          </a:p>
          <a:p>
            <a:pPr lvl="1"/>
            <a:r>
              <a:rPr lang="fr-FR" dirty="0"/>
              <a:t>Attente miraculeuse, optimisme déraisonnable</a:t>
            </a:r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Chirurgie carcinologique (surtout si chimio ou radiothérapie)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21D6E9-2811-F44F-8509-A832CF56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DF6C-16AB-9B4F-B7BB-45C30BFC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Repérer les situations à risques </a:t>
            </a:r>
            <a:r>
              <a:rPr lang="fr-FR" sz="3600" u="sng" dirty="0">
                <a:latin typeface="+mn-lt"/>
              </a:rPr>
              <a:t>avant</a:t>
            </a:r>
            <a:r>
              <a:rPr lang="fr-FR" sz="3600" dirty="0">
                <a:latin typeface="+mn-lt"/>
              </a:rPr>
              <a:t> la chirurgie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98BBB-C565-C14A-B499-D6FEDCE2B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Patients « vulnérables »</a:t>
            </a:r>
          </a:p>
          <a:p>
            <a:pPr lvl="1"/>
            <a:r>
              <a:rPr lang="fr-FR" dirty="0"/>
              <a:t>Femme</a:t>
            </a:r>
          </a:p>
          <a:p>
            <a:pPr lvl="1"/>
            <a:r>
              <a:rPr lang="fr-FR" dirty="0"/>
              <a:t>Jeune</a:t>
            </a:r>
          </a:p>
          <a:p>
            <a:pPr lvl="1"/>
            <a:r>
              <a:rPr lang="fr-FR" dirty="0"/>
              <a:t>Caucasien</a:t>
            </a:r>
          </a:p>
          <a:p>
            <a:pPr lvl="1"/>
            <a:r>
              <a:rPr lang="fr-FR" dirty="0"/>
              <a:t>Statut social précaire ou difficile</a:t>
            </a:r>
          </a:p>
          <a:p>
            <a:pPr lvl="1"/>
            <a:r>
              <a:rPr lang="fr-FR" dirty="0"/>
              <a:t>Antécédent de </a:t>
            </a:r>
            <a:r>
              <a:rPr lang="fr-FR" dirty="0" err="1"/>
              <a:t>plurichirurgie</a:t>
            </a:r>
            <a:r>
              <a:rPr lang="fr-FR" dirty="0"/>
              <a:t>, de pathologies associées: migraine, fibromyalgie, cystite chronique, SDRC</a:t>
            </a:r>
          </a:p>
          <a:p>
            <a:pPr lvl="1"/>
            <a:r>
              <a:rPr lang="fr-FR" dirty="0"/>
              <a:t>Antécédent de douleurs chroniques, de stress chronique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Statut de douloureux chronique, traitement par antalgique de classe 3 = SENSIBILISATION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Peur, catastrophisme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Stress intense, colère</a:t>
            </a:r>
          </a:p>
          <a:p>
            <a:pPr lvl="1"/>
            <a:r>
              <a:rPr lang="fr-FR" dirty="0"/>
              <a:t>Génétique ?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Attente miraculeuse, optimisme déraisonnable</a:t>
            </a:r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Chirurgie carcinologique (surtout si chimio ou radiothérapie)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329C29-D2BB-FA40-BD7C-9D87C7AE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C0B4A-A641-9447-BE4E-ADBF6654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Thèse Anaïs Mortier – Octobre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D380E-7E04-4D40-8018-5FEA814A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0981"/>
          </a:xfrm>
        </p:spPr>
        <p:txBody>
          <a:bodyPr/>
          <a:lstStyle/>
          <a:p>
            <a:r>
              <a:rPr lang="fr-FR" sz="2800" dirty="0">
                <a:solidFill>
                  <a:srgbClr val="2C4E6A"/>
                </a:solidFill>
              </a:rPr>
              <a:t>Libération par voie </a:t>
            </a:r>
            <a:r>
              <a:rPr lang="fr-FR" sz="2800" dirty="0" err="1">
                <a:solidFill>
                  <a:srgbClr val="2C4E6A"/>
                </a:solidFill>
              </a:rPr>
              <a:t>transglutéale</a:t>
            </a:r>
            <a:r>
              <a:rPr lang="fr-FR" sz="2800" dirty="0">
                <a:solidFill>
                  <a:srgbClr val="2C4E6A"/>
                </a:solidFill>
              </a:rPr>
              <a:t> NHI et/ou </a:t>
            </a:r>
            <a:r>
              <a:rPr lang="fr-FR" sz="2800" dirty="0" err="1">
                <a:solidFill>
                  <a:srgbClr val="2C4E6A"/>
                </a:solidFill>
              </a:rPr>
              <a:t>Clunéal</a:t>
            </a:r>
            <a:r>
              <a:rPr lang="fr-FR" sz="2800" dirty="0">
                <a:solidFill>
                  <a:srgbClr val="2C4E6A"/>
                </a:solidFill>
              </a:rPr>
              <a:t> inférieur par syndrome canalaire: résultats à 6 mois.</a:t>
            </a:r>
          </a:p>
          <a:p>
            <a:r>
              <a:rPr lang="fr-FR" dirty="0">
                <a:solidFill>
                  <a:srgbClr val="2C4E6A"/>
                </a:solidFill>
              </a:rPr>
              <a:t>De novembre 2017 à novembre 2021</a:t>
            </a:r>
          </a:p>
          <a:p>
            <a:r>
              <a:rPr lang="fr-FR" dirty="0">
                <a:solidFill>
                  <a:srgbClr val="2C4E6A"/>
                </a:solidFill>
              </a:rPr>
              <a:t>394 patients dont 353 avec consultation post-opératoire</a:t>
            </a:r>
          </a:p>
        </p:txBody>
      </p:sp>
      <p:pic>
        <p:nvPicPr>
          <p:cNvPr id="5" name="Picture 2" descr="Afficher l’image source">
            <a:extLst>
              <a:ext uri="{FF2B5EF4-FFF2-40B4-BE49-F238E27FC236}">
                <a16:creationId xmlns:a16="http://schemas.microsoft.com/office/drawing/2014/main" id="{FDFA0244-6A14-1141-B46E-64977F02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849" y="605028"/>
            <a:ext cx="1231288" cy="8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4696BA-41BB-E648-B3EC-768A0C6017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556" r="11709"/>
          <a:stretch>
            <a:fillRect/>
          </a:stretch>
        </p:blipFill>
        <p:spPr>
          <a:xfrm>
            <a:off x="10759942" y="516341"/>
            <a:ext cx="1390018" cy="982028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au 12">
            <a:extLst>
              <a:ext uri="{FF2B5EF4-FFF2-40B4-BE49-F238E27FC236}">
                <a16:creationId xmlns:a16="http://schemas.microsoft.com/office/drawing/2014/main" id="{CF6CA2C4-8FED-AB4D-AEAB-DB33E0F1D827}"/>
              </a:ext>
            </a:extLst>
          </p:cNvPr>
          <p:cNvGraphicFramePr>
            <a:graphicFrameLocks/>
          </p:cNvGraphicFramePr>
          <p:nvPr/>
        </p:nvGraphicFramePr>
        <p:xfrm>
          <a:off x="838200" y="4190003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925819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985786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229951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47746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Amél</a:t>
                      </a:r>
                      <a:r>
                        <a:rPr lang="fr-FR" dirty="0"/>
                        <a:t> significative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dirty="0" err="1"/>
                        <a:t>Amél</a:t>
                      </a:r>
                      <a:r>
                        <a:rPr lang="fr-FR" dirty="0"/>
                        <a:t> importante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Amél</a:t>
                      </a:r>
                      <a:r>
                        <a:rPr lang="fr-FR" dirty="0"/>
                        <a:t> complète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6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Durée pos. assise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X2 et &gt;30mn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X2 et plus et &gt;60 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Illimité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3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&gt;-3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&gt;-5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9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Satisfaction % PGI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1,2,3 et/ou &gt;30%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1,2 et/ou &gt;50%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et/ou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3728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1FB2886-EB75-CA4A-AAFA-16574B108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F5EDE-D5C1-3D44-9076-E858BC0C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68686"/>
            <a:ext cx="11353800" cy="8030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Etude sur 353 patients opérés par voie </a:t>
            </a:r>
            <a:r>
              <a:rPr lang="fr-FR" sz="2800" dirty="0" err="1">
                <a:latin typeface="+mn-lt"/>
              </a:rPr>
              <a:t>transglutéale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883026-3DFE-984C-A506-2844C3A1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07" y="1115531"/>
            <a:ext cx="10515600" cy="175042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Score d’amélioration globale :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Amélioration significative (au moins 1 des 3 critères) =	79% (280)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Amélioration significative sur les 3 critères =			35% (125)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Altération d’au moins un des 3 critères =			3% (12)</a:t>
            </a: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647F0A-5DFD-B347-8072-566ADBF494D2}"/>
              </a:ext>
            </a:extLst>
          </p:cNvPr>
          <p:cNvSpPr txBox="1"/>
          <p:nvPr/>
        </p:nvSpPr>
        <p:spPr>
          <a:xfrm>
            <a:off x="315686" y="2865953"/>
            <a:ext cx="1082802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Etude sur 118 patients opérés </a:t>
            </a:r>
          </a:p>
          <a:p>
            <a:r>
              <a:rPr lang="fr-FR" sz="2800" dirty="0"/>
              <a:t>Résultats en fonction des objectifs formulés avant la chirurgie (PUNEQOL)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2AD87D-5431-6646-B57C-A57847A01FCA}"/>
              </a:ext>
            </a:extLst>
          </p:cNvPr>
          <p:cNvSpPr txBox="1"/>
          <p:nvPr/>
        </p:nvSpPr>
        <p:spPr>
          <a:xfrm>
            <a:off x="628107" y="3864435"/>
            <a:ext cx="66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Objectifs remplis à 6 mois =	55%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Objectifs remplis à 12 mois =	66%</a:t>
            </a:r>
          </a:p>
          <a:p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5C4FA9-3EC7-EE4C-9AE5-C82A2CB1C673}"/>
              </a:ext>
            </a:extLst>
          </p:cNvPr>
          <p:cNvSpPr txBox="1"/>
          <p:nvPr/>
        </p:nvSpPr>
        <p:spPr>
          <a:xfrm>
            <a:off x="315685" y="4847529"/>
            <a:ext cx="108280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Score influençant les résultats et l’atteinte des objectifs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EEE743-9589-8546-8228-9F8F036C8C63}"/>
              </a:ext>
            </a:extLst>
          </p:cNvPr>
          <p:cNvSpPr txBox="1"/>
          <p:nvPr/>
        </p:nvSpPr>
        <p:spPr>
          <a:xfrm>
            <a:off x="628107" y="5266246"/>
            <a:ext cx="624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Hypersensibilisation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PCL5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Injustice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70C0"/>
                </a:solidFill>
              </a:rPr>
              <a:t>Kinésiophobie</a:t>
            </a:r>
            <a:endParaRPr lang="fr-F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5E89D-EF02-1B4D-A0D4-572338AC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31662"/>
            <a:ext cx="7886700" cy="994172"/>
          </a:xfrm>
        </p:spPr>
        <p:txBody>
          <a:bodyPr/>
          <a:lstStyle/>
          <a:p>
            <a:r>
              <a:rPr lang="fr-FR" sz="5333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Sensibilisation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583A99-C1F1-A040-AE92-8635D5349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98" y="2600546"/>
            <a:ext cx="2618911" cy="19641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3562F8-2473-314D-9390-8930850D5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67" y="2326690"/>
            <a:ext cx="4494971" cy="25118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D7F303-EBDF-2447-8B06-EC912FC10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85" y="1796906"/>
            <a:ext cx="6055137" cy="40367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B6C1EB-4355-9043-9A0B-742794D52F8E}"/>
              </a:ext>
            </a:extLst>
          </p:cNvPr>
          <p:cNvSpPr txBox="1"/>
          <p:nvPr/>
        </p:nvSpPr>
        <p:spPr>
          <a:xfrm>
            <a:off x="280134" y="2228672"/>
            <a:ext cx="272920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Facteur de risque de douleur post-opératoire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CA88A7-B8E0-3641-8675-BEF4867F6A43}"/>
              </a:ext>
            </a:extLst>
          </p:cNvPr>
          <p:cNvSpPr txBox="1"/>
          <p:nvPr/>
        </p:nvSpPr>
        <p:spPr>
          <a:xfrm>
            <a:off x="332692" y="4053755"/>
            <a:ext cx="25182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Attention aux opiacés</a:t>
            </a:r>
            <a:endParaRPr lang="fr-FR" sz="3733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C0B8E5-0942-E74B-A210-32234EAA7300}"/>
              </a:ext>
            </a:extLst>
          </p:cNvPr>
          <p:cNvSpPr txBox="1"/>
          <p:nvPr/>
        </p:nvSpPr>
        <p:spPr>
          <a:xfrm>
            <a:off x="9380368" y="2961148"/>
            <a:ext cx="2478941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Attention aux chirurgies itératives</a:t>
            </a:r>
            <a:endParaRPr lang="fr-FR" sz="4267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10A1E2-6678-1846-9F4A-8AE5E0742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8B542B-70AB-394A-88A5-0A97CD278DD8}"/>
              </a:ext>
            </a:extLst>
          </p:cNvPr>
          <p:cNvSpPr txBox="1">
            <a:spLocks/>
          </p:cNvSpPr>
          <p:nvPr/>
        </p:nvSpPr>
        <p:spPr>
          <a:xfrm>
            <a:off x="466939" y="1540021"/>
            <a:ext cx="9107140" cy="4525963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Arial" charset="0"/>
              <a:buChar char="•"/>
              <a:defRPr sz="2400">
                <a:solidFill>
                  <a:srgbClr val="002147"/>
                </a:solidFill>
                <a:latin typeface="+mn-lt"/>
                <a:ea typeface="+mn-ea"/>
                <a:cs typeface="+mn-cs"/>
              </a:defRPr>
            </a:lvl1pPr>
            <a:lvl2pPr marL="103187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Lucida Grande" charset="0"/>
              <a:buChar char="-"/>
              <a:defRPr sz="2000">
                <a:solidFill>
                  <a:srgbClr val="002147"/>
                </a:solidFill>
                <a:latin typeface="+mn-lt"/>
                <a:ea typeface="+mn-ea"/>
              </a:defRPr>
            </a:lvl2pPr>
            <a:lvl3pPr marL="129698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Arial" charset="0"/>
              <a:buChar char="•"/>
              <a:defRPr sz="1800">
                <a:solidFill>
                  <a:srgbClr val="002147"/>
                </a:solidFill>
                <a:latin typeface="+mn-lt"/>
                <a:ea typeface="+mn-ea"/>
              </a:defRPr>
            </a:lvl3pPr>
            <a:lvl4pPr marL="167481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>
                <a:solidFill>
                  <a:srgbClr val="002147"/>
                </a:solidFill>
                <a:latin typeface="+mn-lt"/>
                <a:ea typeface="+mn-ea"/>
              </a:defRPr>
            </a:lvl4pPr>
            <a:lvl5pPr marL="1993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002147"/>
                </a:solidFill>
                <a:latin typeface="+mn-lt"/>
                <a:ea typeface="+mn-ea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>
                <a:solidFill>
                  <a:srgbClr val="C00000"/>
                </a:solidFill>
              </a:rPr>
              <a:t>Augmentation des </a:t>
            </a:r>
            <a:r>
              <a:rPr lang="en-US" sz="2800" kern="0" dirty="0" err="1">
                <a:solidFill>
                  <a:srgbClr val="C00000"/>
                </a:solidFill>
              </a:rPr>
              <a:t>douleurs</a:t>
            </a:r>
            <a:r>
              <a:rPr lang="en-US" sz="2800" kern="0" dirty="0">
                <a:solidFill>
                  <a:srgbClr val="C00000"/>
                </a:solidFill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</a:rPr>
              <a:t>aigues</a:t>
            </a:r>
            <a:r>
              <a:rPr lang="en-US" sz="2800" kern="0" dirty="0">
                <a:solidFill>
                  <a:srgbClr val="C00000"/>
                </a:solidFill>
              </a:rPr>
              <a:t> post-</a:t>
            </a:r>
            <a:r>
              <a:rPr lang="en-US" sz="2800" kern="0" dirty="0" err="1">
                <a:solidFill>
                  <a:srgbClr val="C00000"/>
                </a:solidFill>
              </a:rPr>
              <a:t>opératoires</a:t>
            </a:r>
            <a:r>
              <a:rPr lang="en-US" sz="2800" kern="0" dirty="0">
                <a:solidFill>
                  <a:srgbClr val="C00000"/>
                </a:solidFill>
              </a:rPr>
              <a:t> :</a:t>
            </a:r>
          </a:p>
          <a:p>
            <a:pPr lvl="1"/>
            <a:r>
              <a:rPr lang="en-US" sz="2400" kern="0" dirty="0"/>
              <a:t>Activation des </a:t>
            </a:r>
            <a:r>
              <a:rPr lang="en-US" sz="2400" kern="0" dirty="0" err="1"/>
              <a:t>nocicepteurs</a:t>
            </a:r>
            <a:endParaRPr lang="en-US" sz="2400" kern="0" dirty="0"/>
          </a:p>
          <a:p>
            <a:pPr lvl="1"/>
            <a:r>
              <a:rPr lang="en-US" sz="2400" kern="0" dirty="0" err="1"/>
              <a:t>Sensibilisation</a:t>
            </a:r>
            <a:r>
              <a:rPr lang="en-US" sz="2400" kern="0" dirty="0"/>
              <a:t> </a:t>
            </a:r>
            <a:r>
              <a:rPr lang="en-US" sz="2400" kern="0" dirty="0" err="1"/>
              <a:t>périphérique</a:t>
            </a:r>
            <a:r>
              <a:rPr lang="en-US" sz="2400" kern="0" dirty="0"/>
              <a:t> (PGs, ILs, NGF, BDNF)</a:t>
            </a:r>
          </a:p>
          <a:p>
            <a:pPr lvl="1"/>
            <a:r>
              <a:rPr lang="en-US" sz="2400" kern="0" dirty="0" err="1"/>
              <a:t>Lésions</a:t>
            </a:r>
            <a:r>
              <a:rPr lang="en-US" sz="2400" kern="0" dirty="0"/>
              <a:t> </a:t>
            </a:r>
            <a:r>
              <a:rPr lang="en-US" sz="2400" kern="0" dirty="0" err="1"/>
              <a:t>nerveuses</a:t>
            </a:r>
            <a:endParaRPr lang="en-US" sz="2400" kern="0" dirty="0"/>
          </a:p>
          <a:p>
            <a:pPr lvl="1"/>
            <a:r>
              <a:rPr lang="en-US" sz="2400" kern="0" dirty="0" err="1"/>
              <a:t>Sensibilisation</a:t>
            </a:r>
            <a:r>
              <a:rPr lang="en-US" sz="2400" kern="0" dirty="0"/>
              <a:t> centrale</a:t>
            </a:r>
          </a:p>
          <a:p>
            <a:pPr lvl="1"/>
            <a:endParaRPr lang="en-US" sz="1400" kern="0" dirty="0"/>
          </a:p>
          <a:p>
            <a:r>
              <a:rPr lang="en-US" sz="2800" kern="0" dirty="0" err="1">
                <a:solidFill>
                  <a:srgbClr val="C00000"/>
                </a:solidFill>
              </a:rPr>
              <a:t>Douleurs</a:t>
            </a:r>
            <a:r>
              <a:rPr lang="en-US" sz="2800" kern="0" dirty="0">
                <a:solidFill>
                  <a:srgbClr val="C00000"/>
                </a:solidFill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</a:rPr>
              <a:t>chroniques</a:t>
            </a:r>
            <a:r>
              <a:rPr lang="en-US" sz="2800" kern="0" dirty="0">
                <a:solidFill>
                  <a:srgbClr val="C00000"/>
                </a:solidFill>
              </a:rPr>
              <a:t> post-</a:t>
            </a:r>
            <a:r>
              <a:rPr lang="en-US" sz="2800" kern="0" dirty="0" err="1">
                <a:solidFill>
                  <a:srgbClr val="C00000"/>
                </a:solidFill>
              </a:rPr>
              <a:t>opératoires</a:t>
            </a:r>
            <a:r>
              <a:rPr lang="en-US" sz="2800" kern="0" dirty="0">
                <a:solidFill>
                  <a:srgbClr val="C00000"/>
                </a:solidFill>
              </a:rPr>
              <a:t> (</a:t>
            </a:r>
            <a:r>
              <a:rPr lang="en-US" sz="2800" b="1" kern="0" dirty="0">
                <a:solidFill>
                  <a:srgbClr val="C00000"/>
                </a:solidFill>
              </a:rPr>
              <a:t>&gt;3 </a:t>
            </a:r>
            <a:r>
              <a:rPr lang="en-US" sz="2800" b="1" kern="0" dirty="0" err="1">
                <a:solidFill>
                  <a:srgbClr val="C00000"/>
                </a:solidFill>
              </a:rPr>
              <a:t>mois</a:t>
            </a:r>
            <a:r>
              <a:rPr lang="en-US" sz="2800" kern="0" dirty="0">
                <a:solidFill>
                  <a:srgbClr val="C00000"/>
                </a:solidFill>
              </a:rPr>
              <a:t>) :</a:t>
            </a:r>
          </a:p>
          <a:p>
            <a:pPr lvl="1"/>
            <a:r>
              <a:rPr lang="en-US" sz="2400" kern="0" dirty="0"/>
              <a:t>Incidence </a:t>
            </a:r>
            <a:r>
              <a:rPr lang="en-US" sz="2400" u="sng" kern="0" dirty="0"/>
              <a:t>~10-20%; </a:t>
            </a:r>
            <a:r>
              <a:rPr lang="en-US" sz="2400" kern="0" dirty="0"/>
              <a:t>2.2% de </a:t>
            </a:r>
            <a:r>
              <a:rPr lang="en-US" sz="2400" kern="0" dirty="0" err="1"/>
              <a:t>douleurs</a:t>
            </a:r>
            <a:r>
              <a:rPr lang="en-US" sz="2400" kern="0" dirty="0"/>
              <a:t> </a:t>
            </a:r>
            <a:r>
              <a:rPr lang="en-US" sz="2400" kern="0" dirty="0" err="1"/>
              <a:t>sévères</a:t>
            </a:r>
            <a:endParaRPr lang="en-US" sz="2400" kern="0" dirty="0"/>
          </a:p>
          <a:p>
            <a:pPr lvl="1"/>
            <a:r>
              <a:rPr lang="en-US" sz="2400" kern="0" dirty="0" err="1"/>
              <a:t>Laparoscopie</a:t>
            </a:r>
            <a:r>
              <a:rPr lang="en-US" sz="2400" kern="0" dirty="0"/>
              <a:t> </a:t>
            </a:r>
            <a:r>
              <a:rPr lang="en-US" sz="2400" kern="0" dirty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2400" kern="0" dirty="0" err="1">
                <a:ea typeface="ＭＳ ゴシック"/>
                <a:cs typeface="ＭＳ ゴシック"/>
              </a:rPr>
              <a:t>laparotomie</a:t>
            </a:r>
            <a:endParaRPr lang="en-US" sz="2400" kern="0" dirty="0">
              <a:ea typeface="ＭＳ ゴシック"/>
              <a:cs typeface="ＭＳ ゴシック"/>
            </a:endParaRPr>
          </a:p>
          <a:p>
            <a:pPr lvl="1"/>
            <a:r>
              <a:rPr lang="en-US" sz="2400" kern="0" dirty="0" err="1"/>
              <a:t>D’expression</a:t>
            </a:r>
            <a:r>
              <a:rPr lang="en-US" sz="2400" kern="0" dirty="0"/>
              <a:t> </a:t>
            </a:r>
            <a:r>
              <a:rPr lang="en-US" sz="2400" kern="0" dirty="0" err="1"/>
              <a:t>neuropathique</a:t>
            </a:r>
            <a:r>
              <a:rPr lang="en-US" sz="2400" kern="0" dirty="0"/>
              <a:t> dans ~30%</a:t>
            </a:r>
          </a:p>
        </p:txBody>
      </p:sp>
      <p:pic>
        <p:nvPicPr>
          <p:cNvPr id="5" name="Picture 4" descr="Pain_after_surgery_pic.jpg">
            <a:extLst>
              <a:ext uri="{FF2B5EF4-FFF2-40B4-BE49-F238E27FC236}">
                <a16:creationId xmlns:a16="http://schemas.microsoft.com/office/drawing/2014/main" id="{21F852BF-AF27-4643-AAFA-755DB5E40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69" y="2182465"/>
            <a:ext cx="2283692" cy="2283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71E7A-91B9-1F4D-973E-4D3B808B02D2}"/>
              </a:ext>
            </a:extLst>
          </p:cNvPr>
          <p:cNvSpPr txBox="1"/>
          <p:nvPr/>
        </p:nvSpPr>
        <p:spPr>
          <a:xfrm>
            <a:off x="7343423" y="5851501"/>
            <a:ext cx="41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Lavand’homme</a:t>
            </a:r>
            <a:r>
              <a:rPr lang="en-US" sz="2000" i="1" dirty="0"/>
              <a:t> &amp; </a:t>
            </a:r>
            <a:r>
              <a:rPr lang="en-US" sz="2000" i="1" dirty="0" err="1"/>
              <a:t>Pogatzki</a:t>
            </a:r>
            <a:r>
              <a:rPr lang="en-US" sz="2000" i="1" dirty="0"/>
              <a:t>-Zahn,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4AABD-6199-B047-BEC8-A1FE09996CEA}"/>
              </a:ext>
            </a:extLst>
          </p:cNvPr>
          <p:cNvSpPr txBox="1"/>
          <p:nvPr/>
        </p:nvSpPr>
        <p:spPr>
          <a:xfrm>
            <a:off x="8031977" y="5451391"/>
            <a:ext cx="3468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Brennan &amp; </a:t>
            </a:r>
            <a:r>
              <a:rPr lang="en-US" sz="2000" i="1" dirty="0" err="1"/>
              <a:t>Pogatzki</a:t>
            </a:r>
            <a:r>
              <a:rPr lang="en-US" sz="2000" i="1" dirty="0"/>
              <a:t>-Zahn, 2017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2ABA1E-C9BC-994C-A9D7-4C229AAA489E}"/>
              </a:ext>
            </a:extLst>
          </p:cNvPr>
          <p:cNvSpPr txBox="1"/>
          <p:nvPr/>
        </p:nvSpPr>
        <p:spPr>
          <a:xfrm>
            <a:off x="401783" y="570166"/>
            <a:ext cx="967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Arrêt des agressions et des chirurgies itératives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68F9AD-CFCB-734F-9D7D-608B9860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282412"/>
            <a:ext cx="12192000" cy="5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0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1473</Words>
  <Application>Microsoft Macintosh PowerPoint</Application>
  <PresentationFormat>Grand écran</PresentationFormat>
  <Paragraphs>211</Paragraphs>
  <Slides>24</Slides>
  <Notes>4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ＭＳ ゴシック</vt:lpstr>
      <vt:lpstr>Arial</vt:lpstr>
      <vt:lpstr>BlinkMacSystemFont</vt:lpstr>
      <vt:lpstr>Calibri</vt:lpstr>
      <vt:lpstr>Calibri Light</vt:lpstr>
      <vt:lpstr>Lucida Grande</vt:lpstr>
      <vt:lpstr>Times</vt:lpstr>
      <vt:lpstr>Thème Office</vt:lpstr>
      <vt:lpstr>Image</vt:lpstr>
      <vt:lpstr>Présentation PowerPoint</vt:lpstr>
      <vt:lpstr>Douleurs chroniques</vt:lpstr>
      <vt:lpstr>Incidence des douleurs chroniques post-opératoires en fonction du type d’intervention</vt:lpstr>
      <vt:lpstr>Repérer les situations à risques avant la chirurgie</vt:lpstr>
      <vt:lpstr>Repérer les situations à risques avant la chirurgie</vt:lpstr>
      <vt:lpstr>Thèse Anaïs Mortier – Octobre 2022</vt:lpstr>
      <vt:lpstr>Etude sur 353 patients opérés par voie transglutéale</vt:lpstr>
      <vt:lpstr>Sensibilisation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Prédiction des résultats sur la douleur après la chirurgie de l'endométriose</vt:lpstr>
      <vt:lpstr>Présentation PowerPoint</vt:lpstr>
      <vt:lpstr>Présentation PowerPoint</vt:lpstr>
      <vt:lpstr>Score de PTSD (PCL-5)</vt:lpstr>
      <vt:lpstr>Score d’injustice</vt:lpstr>
      <vt:lpstr>Score d’injustice</vt:lpstr>
      <vt:lpstr>Score de kinésiophobie (TAMPA)</vt:lpstr>
      <vt:lpstr>Plusieurs outils sont à prendre en compte…</vt:lpstr>
      <vt:lpstr>Prise en charge pré-opératoire des patients à risque</vt:lpstr>
      <vt:lpstr>Présentation PowerPoint</vt:lpstr>
      <vt:lpstr>Pendant la période péri-opératoire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chirurgicale de l’endométriose douloureuse: éviter les échecs et les complications</dc:title>
  <dc:creator>Stéphane Ploteau</dc:creator>
  <cp:lastModifiedBy>Stéphane Ploteau</cp:lastModifiedBy>
  <cp:revision>164</cp:revision>
  <dcterms:created xsi:type="dcterms:W3CDTF">2024-03-06T11:49:43Z</dcterms:created>
  <dcterms:modified xsi:type="dcterms:W3CDTF">2025-02-06T09:49:18Z</dcterms:modified>
</cp:coreProperties>
</file>