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256" r:id="rId6"/>
    <p:sldId id="266" r:id="rId7"/>
    <p:sldId id="835" r:id="rId8"/>
    <p:sldId id="836" r:id="rId9"/>
    <p:sldId id="837" r:id="rId10"/>
    <p:sldId id="833" r:id="rId11"/>
    <p:sldId id="834" r:id="rId12"/>
    <p:sldId id="840" r:id="rId13"/>
    <p:sldId id="260" r:id="rId14"/>
    <p:sldId id="832" r:id="rId15"/>
    <p:sldId id="809" r:id="rId16"/>
    <p:sldId id="805" r:id="rId17"/>
    <p:sldId id="574" r:id="rId18"/>
    <p:sldId id="585" r:id="rId19"/>
    <p:sldId id="843" r:id="rId20"/>
    <p:sldId id="806" r:id="rId21"/>
    <p:sldId id="844" r:id="rId22"/>
    <p:sldId id="25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932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6201-0E26-4906-ACCF-671614C1B44D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9F97B-63E2-440E-AA02-B8BCF5E3B9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53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054958C-BC42-4B9D-A348-6A7DD3C73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2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70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91FF2D-FD39-FD40-96FC-935576F5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7A180A-A849-384C-83ED-6EFF65EA8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80F3DD-82DF-BC42-AC7E-638EB8C1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BDFF-D96F-1C4A-850A-38AAE1C43B0A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ADDD91-B439-174B-AD75-2EA042E2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B5E07C-6727-4E4D-AD89-36A8624A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9AD-7155-2741-9D62-AE6A90B9C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79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5C85B6F-82CE-0F43-BDBE-F48611CC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BDFF-D96F-1C4A-850A-38AAE1C43B0A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D2EF3E-EEDA-9540-8A02-5493B412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3BDE34-0394-AF43-B227-57481194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9AD-7155-2741-9D62-AE6A90B9C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38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DCA6E-E327-584D-B655-163966F4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38ED8B-5997-384D-80EF-3B636B8B2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BDFF-D96F-1C4A-850A-38AAE1C43B0A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D0049D-A827-D745-8CF3-314A78F2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7E4992-CB41-F54A-8AA2-AD5E3B92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29AD-7155-2741-9D62-AE6A90B9C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8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92CB002-0389-271C-B6DD-154BD6FF43A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77D4FE-93E0-2313-D611-2453D45B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4431"/>
            <a:ext cx="10515600" cy="942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9075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3" r:id="rId4"/>
    <p:sldLayoutId id="2147483654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35DD98-C4A9-CA03-2C87-9BEBA6CA383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2130" y="4312131"/>
            <a:ext cx="10884196" cy="663906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Aspects médico-légaux  </a:t>
            </a:r>
            <a:br>
              <a:rPr lang="fr-FR" sz="4400" b="1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D7C515-566C-9959-0464-3A7A127BCF4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52130" y="5202238"/>
            <a:ext cx="10884196" cy="66390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b="1" dirty="0"/>
              <a:t>Dr Thierry Houselstein</a:t>
            </a:r>
          </a:p>
          <a:p>
            <a:pPr marL="0" indent="0" algn="ctr">
              <a:buNone/>
            </a:pPr>
            <a:r>
              <a:rPr lang="fr-FR" dirty="0"/>
              <a:t>Directeur médical, Paris</a:t>
            </a:r>
          </a:p>
          <a:p>
            <a:pPr marL="0" indent="0" algn="ctr">
              <a:buNone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60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711E6D4-0188-4134-B74E-7CF19546A71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30705" y="655123"/>
            <a:ext cx="1013059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spcBef>
                <a:spcPct val="20000"/>
              </a:spcBef>
              <a:spcAft>
                <a:spcPct val="5000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har char="–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9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t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altLang="fr-FR" sz="3200" b="1" dirty="0">
                <a:latin typeface="Calibri" panose="020F0502020204030204" pitchFamily="34" charset="0"/>
              </a:rPr>
              <a:t>Les voies de recours (à l’initiative du patient)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3" panose="05040102010807070707" pitchFamily="18" charset="2"/>
              <a:buChar char=""/>
            </a:pPr>
            <a:r>
              <a:rPr lang="fr-FR" altLang="fr-FR" sz="2800" b="1" dirty="0">
                <a:latin typeface="Calibri" panose="020F0502020204030204" pitchFamily="34" charset="0"/>
              </a:rPr>
              <a:t> amiable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3" panose="05040102010807070707" pitchFamily="18" charset="2"/>
              <a:buChar char=""/>
            </a:pPr>
            <a:r>
              <a:rPr lang="fr-FR" altLang="fr-FR" sz="2800" b="1" dirty="0">
                <a:latin typeface="Calibri" panose="020F0502020204030204" pitchFamily="34" charset="0"/>
              </a:rPr>
              <a:t> civile	</a:t>
            </a:r>
            <a:r>
              <a:rPr lang="fr-FR" altLang="fr-F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</a:t>
            </a:r>
            <a:r>
              <a:rPr lang="fr-FR" altLang="fr-FR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Indemnisation</a:t>
            </a:r>
            <a:r>
              <a:rPr lang="fr-FR" altLang="fr-F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800" b="1" dirty="0">
                <a:latin typeface="Calibri" panose="020F0502020204030204" pitchFamily="34" charset="0"/>
              </a:rPr>
              <a:t>de la victime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3" panose="05040102010807070707" pitchFamily="18" charset="2"/>
              <a:buChar char=""/>
            </a:pPr>
            <a:r>
              <a:rPr lang="fr-FR" altLang="fr-FR" sz="2800" b="1" dirty="0">
                <a:latin typeface="Calibri" panose="020F0502020204030204" pitchFamily="34" charset="0"/>
              </a:rPr>
              <a:t> administrative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3" panose="05040102010807070707" pitchFamily="18" charset="2"/>
              <a:buChar char=""/>
            </a:pPr>
            <a:r>
              <a:rPr lang="fr-FR" altLang="fr-FR" sz="2800" b="1" dirty="0">
                <a:latin typeface="Calibri" panose="020F0502020204030204" pitchFamily="34" charset="0"/>
              </a:rPr>
              <a:t> CCI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3" panose="05040102010807070707" pitchFamily="18" charset="2"/>
              <a:buChar char=""/>
            </a:pPr>
            <a:r>
              <a:rPr lang="fr-FR" altLang="fr-FR" sz="2800" b="1" dirty="0">
                <a:latin typeface="Calibri" panose="020F0502020204030204" pitchFamily="34" charset="0"/>
              </a:rPr>
              <a:t>  pénale 				Répression</a:t>
            </a:r>
            <a:r>
              <a:rPr lang="fr-FR" altLang="fr-F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800" b="1" dirty="0">
                <a:latin typeface="Calibri" panose="020F0502020204030204" pitchFamily="34" charset="0"/>
              </a:rPr>
              <a:t>du « coupable »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 3" panose="05040102010807070707" pitchFamily="18" charset="2"/>
              <a:buChar char=""/>
            </a:pPr>
            <a:r>
              <a:rPr lang="fr-FR" altLang="fr-FR" sz="2800" b="1" dirty="0">
                <a:latin typeface="Calibri" panose="020F0502020204030204" pitchFamily="34" charset="0"/>
              </a:rPr>
              <a:t>  disciplinaire		            </a:t>
            </a:r>
            <a:r>
              <a:rPr lang="fr-FR" altLang="fr-F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Sanction</a:t>
            </a:r>
            <a:r>
              <a:rPr lang="fr-FR" altLang="fr-FR" sz="2800" b="1" dirty="0">
                <a:latin typeface="Calibri" panose="020F0502020204030204" pitchFamily="34" charset="0"/>
              </a:rPr>
              <a:t> professionnelle</a:t>
            </a:r>
          </a:p>
          <a:p>
            <a:pPr algn="ctr" eaLnBrk="1" hangingPunct="1">
              <a:lnSpc>
                <a:spcPct val="90000"/>
              </a:lnSpc>
              <a:buClr>
                <a:schemeClr val="tx1"/>
              </a:buClr>
              <a:buFont typeface="Algerian" panose="04020705040A02060702" pitchFamily="82" charset="0"/>
              <a:buNone/>
            </a:pPr>
            <a:r>
              <a:rPr lang="fr-FR" altLang="fr-FR" sz="2800" b="1" dirty="0">
                <a:latin typeface="Calibri" panose="020F0502020204030204" pitchFamily="34" charset="0"/>
              </a:rPr>
              <a:t>	</a:t>
            </a:r>
            <a:r>
              <a:rPr lang="fr-FR" altLang="fr-FR" sz="3600" b="1" dirty="0">
                <a:solidFill>
                  <a:srgbClr val="E2001A"/>
                </a:solidFill>
                <a:latin typeface="Calibri" panose="020F0502020204030204" pitchFamily="34" charset="0"/>
              </a:rPr>
              <a:t>Cumul possible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lgerian" panose="04020705040A02060702" pitchFamily="82" charset="0"/>
              <a:buNone/>
            </a:pPr>
            <a:r>
              <a:rPr lang="fr-FR" altLang="fr-FR" sz="2800" dirty="0"/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2800" dirty="0"/>
          </a:p>
        </p:txBody>
      </p:sp>
      <p:sp>
        <p:nvSpPr>
          <p:cNvPr id="51203" name="AutoShape 5">
            <a:extLst>
              <a:ext uri="{FF2B5EF4-FFF2-40B4-BE49-F238E27FC236}">
                <a16:creationId xmlns:a16="http://schemas.microsoft.com/office/drawing/2014/main" id="{23D02862-4BA5-4A4A-891A-88C234DDB132}"/>
              </a:ext>
            </a:extLst>
          </p:cNvPr>
          <p:cNvSpPr>
            <a:spLocks/>
          </p:cNvSpPr>
          <p:nvPr/>
        </p:nvSpPr>
        <p:spPr bwMode="auto">
          <a:xfrm>
            <a:off x="4633914" y="1341437"/>
            <a:ext cx="217487" cy="2609125"/>
          </a:xfrm>
          <a:prstGeom prst="rightBrace">
            <a:avLst>
              <a:gd name="adj1" fmla="val 10062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har char="–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9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t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800"/>
          </a:p>
        </p:txBody>
      </p:sp>
      <p:sp>
        <p:nvSpPr>
          <p:cNvPr id="51204" name="AutoShape 9">
            <a:extLst>
              <a:ext uri="{FF2B5EF4-FFF2-40B4-BE49-F238E27FC236}">
                <a16:creationId xmlns:a16="http://schemas.microsoft.com/office/drawing/2014/main" id="{B2A4BD4E-EFE0-4A90-A2E6-ABDFAA1D4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1" y="4288353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har char="–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9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t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800"/>
          </a:p>
        </p:txBody>
      </p:sp>
      <p:sp>
        <p:nvSpPr>
          <p:cNvPr id="51205" name="AutoShape 9">
            <a:extLst>
              <a:ext uri="{FF2B5EF4-FFF2-40B4-BE49-F238E27FC236}">
                <a16:creationId xmlns:a16="http://schemas.microsoft.com/office/drawing/2014/main" id="{D085782B-37B4-4B40-8A1A-A722B0753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1" y="4974668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50000"/>
              </a:spcAft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spcAft>
                <a:spcPct val="50000"/>
              </a:spcAft>
              <a:buChar char="–"/>
              <a:defRPr sz="2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spcAft>
                <a:spcPct val="9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Char char="t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242152666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 idx="4294967295"/>
          </p:nvPr>
        </p:nvSpPr>
        <p:spPr>
          <a:xfrm>
            <a:off x="0" y="377940"/>
            <a:ext cx="10515600" cy="889000"/>
          </a:xfrm>
        </p:spPr>
        <p:txBody>
          <a:bodyPr/>
          <a:lstStyle/>
          <a:p>
            <a:pPr>
              <a:defRPr/>
            </a:pPr>
            <a:r>
              <a:rPr lang="fr-FR" sz="3600" b="1" dirty="0">
                <a:latin typeface="Calibri"/>
                <a:ea typeface="ＭＳ Ｐゴシック" charset="0"/>
                <a:cs typeface="Calibri"/>
              </a:rPr>
              <a:t>Principes de la responsabilité médicale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idx="4294967295"/>
          </p:nvPr>
        </p:nvSpPr>
        <p:spPr>
          <a:xfrm>
            <a:off x="973777" y="1395846"/>
            <a:ext cx="10921340" cy="4679950"/>
          </a:xfrm>
        </p:spPr>
        <p:txBody>
          <a:bodyPr/>
          <a:lstStyle/>
          <a:p>
            <a:pPr marL="182563" indent="0" algn="just" defTabSz="744538">
              <a:lnSpc>
                <a:spcPct val="95000"/>
              </a:lnSpc>
              <a:defRPr/>
            </a:pPr>
            <a:r>
              <a:rPr lang="fr-FR" sz="2400" dirty="0">
                <a:latin typeface="+mn-lt"/>
                <a:ea typeface="ＭＳ Ｐゴシック" charset="0"/>
              </a:rPr>
              <a:t> </a:t>
            </a:r>
            <a:r>
              <a:rPr lang="fr-FR" sz="2400" b="1" dirty="0">
                <a:latin typeface="+mn-lt"/>
                <a:ea typeface="ＭＳ Ｐゴシック" charset="0"/>
              </a:rPr>
              <a:t>Arrêt Mercier (1936) </a:t>
            </a:r>
          </a:p>
          <a:p>
            <a:pPr marL="182563" indent="0" algn="just" defTabSz="744538">
              <a:lnSpc>
                <a:spcPct val="95000"/>
              </a:lnSpc>
              <a:buNone/>
              <a:defRPr/>
            </a:pPr>
            <a:r>
              <a:rPr lang="fr-FR" sz="2400" dirty="0">
                <a:latin typeface="+mn-lt"/>
                <a:ea typeface="ＭＳ Ｐゴシック" charset="0"/>
              </a:rPr>
              <a:t>"</a:t>
            </a:r>
            <a:r>
              <a:rPr lang="fr-FR" sz="2400" i="1" dirty="0">
                <a:latin typeface="+mn-lt"/>
                <a:ea typeface="ＭＳ Ｐゴシック" charset="0"/>
              </a:rPr>
              <a:t>Le médecin doit prodiguer des soins consciencieux, attentifs et conformes aux données acquises de la science</a:t>
            </a:r>
            <a:r>
              <a:rPr lang="fr-FR" sz="2400" dirty="0">
                <a:latin typeface="+mn-lt"/>
                <a:ea typeface="ＭＳ Ｐゴシック" charset="0"/>
              </a:rPr>
              <a:t> »</a:t>
            </a:r>
          </a:p>
          <a:p>
            <a:pPr marL="182563" indent="0" algn="just" defTabSz="744538">
              <a:lnSpc>
                <a:spcPct val="95000"/>
              </a:lnSpc>
              <a:defRPr/>
            </a:pPr>
            <a:r>
              <a:rPr lang="fr-FR" sz="2400" dirty="0">
                <a:latin typeface="+mn-lt"/>
                <a:ea typeface="ＭＳ Ｐゴシック" charset="0"/>
              </a:rPr>
              <a:t> </a:t>
            </a:r>
            <a:r>
              <a:rPr lang="fr-FR" sz="2400" b="1" dirty="0">
                <a:latin typeface="+mn-lt"/>
                <a:ea typeface="ＭＳ Ｐゴシック" charset="0"/>
              </a:rPr>
              <a:t>Quel mécanisme ?</a:t>
            </a:r>
          </a:p>
          <a:p>
            <a:pPr marL="182563" indent="0" algn="just" defTabSz="744538">
              <a:lnSpc>
                <a:spcPct val="95000"/>
              </a:lnSpc>
              <a:buFontTx/>
              <a:buChar char="•"/>
              <a:defRPr/>
            </a:pPr>
            <a:r>
              <a:rPr lang="fr-FR" sz="2400" dirty="0">
                <a:latin typeface="+mn-lt"/>
                <a:ea typeface="ＭＳ Ｐゴシック" charset="0"/>
              </a:rPr>
              <a:t> </a:t>
            </a:r>
            <a:r>
              <a:rPr lang="fr-FR" sz="2000" dirty="0">
                <a:latin typeface="+mn-lt"/>
                <a:ea typeface="ＭＳ Ｐゴシック" charset="0"/>
              </a:rPr>
              <a:t>Une faute (faute technique, défaut d’information, indication ...)</a:t>
            </a:r>
          </a:p>
          <a:p>
            <a:pPr marL="182563" indent="0" algn="just" defTabSz="744538">
              <a:lnSpc>
                <a:spcPct val="95000"/>
              </a:lnSpc>
              <a:buClr>
                <a:schemeClr val="tx1"/>
              </a:buClr>
              <a:buFontTx/>
              <a:buChar char="•"/>
              <a:defRPr/>
            </a:pPr>
            <a:r>
              <a:rPr lang="fr-FR" sz="2000" dirty="0">
                <a:latin typeface="+mn-lt"/>
                <a:ea typeface="ＭＳ Ｐゴシック" charset="0"/>
              </a:rPr>
              <a:t> Un préjudice</a:t>
            </a:r>
          </a:p>
          <a:p>
            <a:pPr marL="182563" indent="0" algn="just" defTabSz="744538">
              <a:lnSpc>
                <a:spcPct val="95000"/>
              </a:lnSpc>
              <a:buClr>
                <a:schemeClr val="tx1"/>
              </a:buClr>
              <a:buFontTx/>
              <a:buChar char="•"/>
              <a:defRPr/>
            </a:pPr>
            <a:r>
              <a:rPr lang="fr-FR" sz="2000" dirty="0">
                <a:latin typeface="+mn-lt"/>
                <a:ea typeface="ＭＳ Ｐゴシック" charset="0"/>
              </a:rPr>
              <a:t> Un lien de causalité direct et certain entre les deux</a:t>
            </a:r>
          </a:p>
          <a:p>
            <a:pPr marL="182563" indent="0" algn="just" defTabSz="744538">
              <a:lnSpc>
                <a:spcPct val="95000"/>
              </a:lnSpc>
              <a:buClr>
                <a:schemeClr val="tx1"/>
              </a:buClr>
              <a:defRPr/>
            </a:pPr>
            <a:r>
              <a:rPr lang="fr-FR" sz="2400" dirty="0">
                <a:latin typeface="+mn-lt"/>
                <a:ea typeface="ＭＳ Ｐゴシック" charset="0"/>
              </a:rPr>
              <a:t> </a:t>
            </a:r>
            <a:r>
              <a:rPr lang="fr-FR" sz="2400" b="1" dirty="0">
                <a:latin typeface="+mn-lt"/>
                <a:ea typeface="ＭＳ Ｐゴシック" charset="0"/>
              </a:rPr>
              <a:t>Loi du 4 mars 2002 : notion d’aléa thérapeutique et IAS</a:t>
            </a:r>
          </a:p>
          <a:p>
            <a:pPr marL="182563" indent="0" algn="just" defTabSz="744538">
              <a:lnSpc>
                <a:spcPct val="95000"/>
              </a:lnSpc>
              <a:buClr>
                <a:schemeClr val="tx1"/>
              </a:buClr>
              <a:defRPr/>
            </a:pPr>
            <a:r>
              <a:rPr lang="fr-FR" sz="2400" b="1" dirty="0">
                <a:ea typeface="ＭＳ Ｐゴシック" charset="0"/>
              </a:rPr>
              <a:t> Obligation de moyens (</a:t>
            </a:r>
            <a:r>
              <a:rPr lang="fr-FR" sz="2400" dirty="0">
                <a:ea typeface="ＭＳ Ｐゴシック" charset="0"/>
              </a:rPr>
              <a:t>et non pas de résultats</a:t>
            </a:r>
            <a:r>
              <a:rPr lang="fr-FR" sz="2400" b="1" dirty="0">
                <a:ea typeface="ＭＳ Ｐゴシック" charset="0"/>
              </a:rPr>
              <a:t>)</a:t>
            </a:r>
          </a:p>
          <a:p>
            <a:pPr marL="182563" indent="0" algn="just" defTabSz="744538">
              <a:lnSpc>
                <a:spcPct val="95000"/>
              </a:lnSpc>
              <a:buClr>
                <a:schemeClr val="tx1"/>
              </a:buClr>
              <a:defRPr/>
            </a:pPr>
            <a:r>
              <a:rPr lang="fr-FR" sz="2400" b="1" dirty="0">
                <a:latin typeface="+mn-lt"/>
                <a:ea typeface="ＭＳ Ｐゴシック" charset="0"/>
              </a:rPr>
              <a:t> Prescription de 10 ans à partir de</a:t>
            </a:r>
            <a:r>
              <a:rPr lang="fr-FR" sz="2400" b="1" dirty="0">
                <a:ea typeface="ＭＳ Ｐゴシック" charset="0"/>
              </a:rPr>
              <a:t> la consolidation</a:t>
            </a:r>
          </a:p>
        </p:txBody>
      </p:sp>
    </p:spTree>
    <p:extLst>
      <p:ext uri="{BB962C8B-B14F-4D97-AF65-F5344CB8AC3E}">
        <p14:creationId xmlns:p14="http://schemas.microsoft.com/office/powerpoint/2010/main" val="102702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503058"/>
            <a:ext cx="12192000" cy="647700"/>
          </a:xfrm>
        </p:spPr>
        <p:txBody>
          <a:bodyPr/>
          <a:lstStyle/>
          <a:p>
            <a:r>
              <a:rPr lang="fr-FR" sz="3200" b="1" dirty="0">
                <a:latin typeface="Calibri"/>
                <a:cs typeface="Calibri"/>
              </a:rPr>
              <a:t>Domaine de compétence des médecins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54143" y="1427866"/>
            <a:ext cx="10931175" cy="4389438"/>
          </a:xfrm>
        </p:spPr>
        <p:txBody>
          <a:bodyPr>
            <a:normAutofit/>
          </a:bodyPr>
          <a:lstStyle/>
          <a:p>
            <a:pPr marL="0" indent="0" algn="just"/>
            <a:r>
              <a:rPr lang="fr-FR" sz="2400" b="1" dirty="0">
                <a:latin typeface="Calibri"/>
                <a:cs typeface="Calibri"/>
              </a:rPr>
              <a:t>Art R 4127 – 70 &amp; R 4127 – 40 CSP</a:t>
            </a:r>
          </a:p>
          <a:p>
            <a:pPr marL="0" indent="0" algn="just">
              <a:buNone/>
            </a:pPr>
            <a:endParaRPr lang="fr-FR" sz="2400" b="1" dirty="0">
              <a:latin typeface="Calibri"/>
              <a:cs typeface="Calibri"/>
            </a:endParaRPr>
          </a:p>
          <a:p>
            <a:pPr lvl="3" algn="just">
              <a:buFont typeface="Wingdings" charset="2"/>
              <a:buChar char="ü"/>
            </a:pPr>
            <a:r>
              <a:rPr lang="fr-FR" sz="2400" dirty="0">
                <a:latin typeface="Calibri"/>
                <a:cs typeface="Calibri"/>
              </a:rPr>
              <a:t>« </a:t>
            </a:r>
            <a:r>
              <a:rPr lang="fr-FR" sz="2400" i="1" dirty="0">
                <a:latin typeface="Calibri"/>
                <a:cs typeface="Calibri"/>
              </a:rPr>
              <a:t>tout médecin est habilité à pratiquer tous les actes de diagnostic, de prévention et de traitement. Mais il ne doit pas, sauf circonstances exceptionnelles, entreprendre ou poursuivre des soins ni formuler des prescriptions </a:t>
            </a:r>
            <a:r>
              <a:rPr lang="fr-FR" sz="2400" b="1" i="1" dirty="0">
                <a:latin typeface="Calibri"/>
                <a:cs typeface="Calibri"/>
              </a:rPr>
              <a:t>dans des domaines qui dépassent ses compétences, son expérience et les moyens dont il dispose</a:t>
            </a:r>
            <a:r>
              <a:rPr lang="fr-FR" sz="2400" dirty="0">
                <a:latin typeface="Calibri"/>
                <a:cs typeface="Calibri"/>
              </a:rPr>
              <a:t> »</a:t>
            </a:r>
          </a:p>
          <a:p>
            <a:pPr marL="500062" lvl="3" indent="0" algn="just">
              <a:buNone/>
            </a:pPr>
            <a:endParaRPr lang="fr-FR" sz="2400" dirty="0">
              <a:latin typeface="Calibri"/>
              <a:cs typeface="Calibri"/>
            </a:endParaRPr>
          </a:p>
          <a:p>
            <a:pPr lvl="3" algn="just">
              <a:buFont typeface="Wingdings" charset="2"/>
              <a:buChar char="ü"/>
            </a:pPr>
            <a:r>
              <a:rPr lang="fr-FR" sz="2400" dirty="0">
                <a:latin typeface="Calibri"/>
                <a:cs typeface="Calibri"/>
              </a:rPr>
              <a:t>« </a:t>
            </a:r>
            <a:r>
              <a:rPr lang="fr-FR" sz="2400" i="1" dirty="0">
                <a:latin typeface="Calibri"/>
                <a:cs typeface="Calibri"/>
              </a:rPr>
              <a:t>Le médecin doit s’interdire, dans les investigations et interventions qu’il pratique comme dans les thérapeutiques qu’il prescrit, </a:t>
            </a:r>
            <a:r>
              <a:rPr lang="fr-FR" sz="2400" b="1" i="1" dirty="0">
                <a:latin typeface="Calibri"/>
                <a:cs typeface="Calibri"/>
              </a:rPr>
              <a:t>de faire courir au patient un risque injustifié</a:t>
            </a:r>
            <a:r>
              <a:rPr lang="fr-FR" sz="2400" dirty="0">
                <a:latin typeface="Calibri"/>
                <a:cs typeface="Calibri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195365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5988" y="415636"/>
            <a:ext cx="12126012" cy="7607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4400" b="1" dirty="0">
                <a:latin typeface="+mn-lt"/>
              </a:rPr>
              <a:t>Focus information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00090" y="1318841"/>
            <a:ext cx="11257808" cy="5276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18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b="1" dirty="0">
                <a:latin typeface="+mn-lt"/>
              </a:rPr>
              <a:t>Art 35 et 64 du code de déontologie </a:t>
            </a:r>
            <a:r>
              <a:rPr lang="fr-FR" sz="2400" dirty="0">
                <a:latin typeface="+mn-lt"/>
              </a:rPr>
              <a:t>&amp; </a:t>
            </a:r>
            <a:r>
              <a:rPr lang="fr-FR" sz="2400" b="1" dirty="0">
                <a:latin typeface="+mn-lt"/>
              </a:rPr>
              <a:t>Loi du 4 mars 2002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dirty="0">
                <a:latin typeface="+mn-lt"/>
              </a:rPr>
              <a:t>Le patient, les parents ou représentants légaux, les tutelles…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dirty="0">
                <a:latin typeface="+mn-lt"/>
              </a:rPr>
              <a:t>Le médecin prescripteur et celui qui réalise l’acte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dirty="0">
                <a:latin typeface="+mn-lt"/>
              </a:rPr>
              <a:t>Sur quoi  doit porter l’information :</a:t>
            </a:r>
          </a:p>
          <a:p>
            <a:pPr marL="842962" lvl="3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+mn-lt"/>
              </a:rPr>
              <a:t>L’état de santé du patient</a:t>
            </a:r>
          </a:p>
          <a:p>
            <a:pPr marL="842962" lvl="3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+mn-lt"/>
              </a:rPr>
              <a:t>Son évolution prévisible en cas de refus des soins</a:t>
            </a:r>
          </a:p>
          <a:p>
            <a:pPr marL="842962" lvl="3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+mn-lt"/>
              </a:rPr>
              <a:t>Les investigations, traitements ou actions de prévention proposés</a:t>
            </a:r>
          </a:p>
          <a:p>
            <a:pPr marL="842962" lvl="3" indent="-342900">
              <a:buFont typeface="Wingdings" panose="05000000000000000000" pitchFamily="2" charset="2"/>
              <a:buChar char="ü"/>
            </a:pPr>
            <a:r>
              <a:rPr lang="fr-FR" sz="2400" b="1" dirty="0">
                <a:latin typeface="+mn-lt"/>
              </a:rPr>
              <a:t>Leurs alternatives</a:t>
            </a:r>
          </a:p>
          <a:p>
            <a:pPr marL="842962" lvl="3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+mn-lt"/>
              </a:rPr>
              <a:t>Leur utilité et leur urgence éventuelle</a:t>
            </a:r>
          </a:p>
          <a:p>
            <a:pPr marL="842962" lvl="3" indent="-342900">
              <a:buFont typeface="Wingdings" panose="05000000000000000000" pitchFamily="2" charset="2"/>
              <a:buChar char="ü"/>
            </a:pPr>
            <a:r>
              <a:rPr lang="fr-FR" sz="2400" b="1" dirty="0">
                <a:latin typeface="+mn-lt"/>
              </a:rPr>
              <a:t>Leurs conséquences, leurs risques fréquents ou graves normalement prévisibles</a:t>
            </a:r>
          </a:p>
          <a:p>
            <a:pPr marL="842962" lvl="3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+mn-lt"/>
              </a:rPr>
              <a:t>Leurs précautions générales et signes d’alerte</a:t>
            </a:r>
          </a:p>
          <a:p>
            <a:pPr marL="842962" lvl="3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+mn-lt"/>
              </a:rPr>
              <a:t>Le coût et les modalités de prise en charge</a:t>
            </a:r>
          </a:p>
          <a:p>
            <a:pPr lvl="3">
              <a:buFontTx/>
              <a:buChar char="-"/>
            </a:pPr>
            <a:endParaRPr lang="fr-FR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4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91886"/>
            <a:ext cx="12192000" cy="8517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4400" b="1" dirty="0">
                <a:latin typeface="+mn-lt"/>
              </a:rPr>
              <a:t>Focus information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8677275" cy="49752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dirty="0">
              <a:latin typeface="Calibri" panose="020F0502020204030204" pitchFamily="34" charset="0"/>
            </a:endParaRPr>
          </a:p>
          <a:p>
            <a:pPr lvl="3">
              <a:buFontTx/>
              <a:buChar char="-"/>
            </a:pPr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1689" y="1437948"/>
            <a:ext cx="986509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200" b="1" dirty="0">
                <a:latin typeface="+mn-lt"/>
                <a:cs typeface="Calibri"/>
              </a:rPr>
              <a:t>3 exceptions  au devoir d’information</a:t>
            </a:r>
          </a:p>
          <a:p>
            <a:endParaRPr lang="fr-FR" sz="2200" b="1" dirty="0">
              <a:latin typeface="+mn-lt"/>
              <a:cs typeface="Calibri"/>
            </a:endParaRPr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fr-FR" sz="2200" dirty="0">
                <a:latin typeface="+mn-lt"/>
                <a:cs typeface="Calibri"/>
              </a:rPr>
              <a:t> Situation d’urgence</a:t>
            </a:r>
          </a:p>
          <a:p>
            <a:pPr lvl="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200" dirty="0">
                <a:latin typeface="+mn-lt"/>
                <a:cs typeface="Calibri"/>
              </a:rPr>
              <a:t> Refus du patient d’être informé (traçabilité ?)</a:t>
            </a:r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fr-FR" sz="2200" dirty="0">
                <a:latin typeface="+mn-lt"/>
                <a:cs typeface="Calibri"/>
              </a:rPr>
              <a:t> Limitation thérapeutique à l’information</a:t>
            </a:r>
          </a:p>
          <a:p>
            <a:pPr lvl="3">
              <a:buClrTx/>
            </a:pPr>
            <a:endParaRPr lang="fr-FR" sz="2200" dirty="0">
              <a:latin typeface="+mn-lt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200" b="1" dirty="0">
                <a:latin typeface="+mn-lt"/>
                <a:cs typeface="Calibri"/>
              </a:rPr>
              <a:t>La charge de la preuve repose sur le professionnel de santé</a:t>
            </a:r>
          </a:p>
          <a:p>
            <a:endParaRPr lang="fr-FR" sz="2200" b="1" dirty="0">
              <a:latin typeface="+mn-lt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200" b="1" dirty="0">
                <a:latin typeface="+mn-lt"/>
                <a:cs typeface="Calibri"/>
              </a:rPr>
              <a:t>Le moyen de la preuve reste libre </a:t>
            </a:r>
            <a:r>
              <a:rPr lang="fr-FR" sz="2200" dirty="0">
                <a:latin typeface="+mn-lt"/>
                <a:cs typeface="Calibri"/>
              </a:rPr>
              <a:t>(dossier, schéma, courrier, témoignages ..)</a:t>
            </a:r>
          </a:p>
          <a:p>
            <a:endParaRPr lang="fr-FR" sz="2200" dirty="0">
              <a:latin typeface="+mn-lt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200" b="1" dirty="0">
                <a:latin typeface="+mn-lt"/>
                <a:cs typeface="Calibri"/>
              </a:rPr>
              <a:t>Les conséquences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200" b="1" dirty="0">
              <a:latin typeface="+mn-lt"/>
              <a:cs typeface="Calibri"/>
            </a:endParaRPr>
          </a:p>
          <a:p>
            <a:pPr lvl="3">
              <a:lnSpc>
                <a:spcPct val="50000"/>
              </a:lnSpc>
              <a:buClrTx/>
              <a:buFont typeface="Arial" panose="020B0604020202020204" pitchFamily="34" charset="0"/>
              <a:buChar char="•"/>
            </a:pPr>
            <a:r>
              <a:rPr lang="fr-FR" sz="2200" dirty="0">
                <a:latin typeface="+mn-lt"/>
                <a:cs typeface="Calibri"/>
              </a:rPr>
              <a:t> Pas de conséquences pénales</a:t>
            </a:r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fr-FR" sz="2200" dirty="0">
                <a:latin typeface="+mn-lt"/>
                <a:cs typeface="Calibri"/>
              </a:rPr>
              <a:t> Conséquences civiles (perte de chance) et ordinales  +++</a:t>
            </a:r>
          </a:p>
        </p:txBody>
      </p:sp>
    </p:spTree>
    <p:extLst>
      <p:ext uri="{BB962C8B-B14F-4D97-AF65-F5344CB8AC3E}">
        <p14:creationId xmlns:p14="http://schemas.microsoft.com/office/powerpoint/2010/main" val="665992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18753" y="439387"/>
            <a:ext cx="11910952" cy="770618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Calibri"/>
                <a:cs typeface="Calibri"/>
              </a:rPr>
              <a:t>DPP post opératoires &amp; risque médico-légal : les reproches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78774" y="1911926"/>
            <a:ext cx="10675917" cy="405386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fr-FR" sz="2400" dirty="0">
                <a:latin typeface="Calibri"/>
                <a:cs typeface="Calibri"/>
              </a:rPr>
              <a:t>Ecoute insuffisante des doléances </a:t>
            </a:r>
          </a:p>
          <a:p>
            <a:pPr>
              <a:buFont typeface="Wingdings" charset="2"/>
              <a:buChar char="ü"/>
            </a:pPr>
            <a:r>
              <a:rPr lang="fr-FR" sz="2400" dirty="0">
                <a:latin typeface="Calibri"/>
                <a:cs typeface="Calibri"/>
              </a:rPr>
              <a:t>Errance diagnostique</a:t>
            </a:r>
          </a:p>
          <a:p>
            <a:pPr>
              <a:buFont typeface="Wingdings" charset="2"/>
              <a:buChar char="ü"/>
            </a:pPr>
            <a:r>
              <a:rPr lang="fr-FR" sz="2400" dirty="0">
                <a:latin typeface="Calibri"/>
                <a:cs typeface="Calibri"/>
              </a:rPr>
              <a:t>Multiplicité des examens complémentaires « inutiles », souvent répétés </a:t>
            </a:r>
          </a:p>
          <a:p>
            <a:pPr>
              <a:buFont typeface="Wingdings" charset="2"/>
              <a:buChar char="ü"/>
            </a:pPr>
            <a:r>
              <a:rPr lang="fr-FR" sz="2400" dirty="0">
                <a:latin typeface="Calibri"/>
                <a:cs typeface="Calibri"/>
              </a:rPr>
              <a:t>Multiplicité des traitements médicamenteux proposés</a:t>
            </a:r>
          </a:p>
          <a:p>
            <a:pPr>
              <a:buFont typeface="Wingdings" charset="2"/>
              <a:buChar char="ü"/>
            </a:pPr>
            <a:r>
              <a:rPr lang="fr-FR" sz="2400" dirty="0">
                <a:latin typeface="Calibri"/>
                <a:cs typeface="Calibri"/>
              </a:rPr>
              <a:t>Orientation vers un centre de la douleur</a:t>
            </a:r>
          </a:p>
          <a:p>
            <a:pPr>
              <a:buFont typeface="Wingdings" charset="2"/>
              <a:buChar char="ü"/>
            </a:pPr>
            <a:r>
              <a:rPr lang="fr-FR" sz="2400" dirty="0">
                <a:latin typeface="Calibri"/>
                <a:cs typeface="Calibri"/>
              </a:rPr>
              <a:t>Evocation d’une origine psychologique ou psychogène</a:t>
            </a:r>
          </a:p>
          <a:p>
            <a:pPr>
              <a:buFont typeface="Wingdings" charset="2"/>
              <a:buChar char="ü"/>
            </a:pPr>
            <a:r>
              <a:rPr lang="fr-FR" sz="2400" dirty="0">
                <a:latin typeface="Calibri"/>
                <a:cs typeface="Calibri"/>
              </a:rPr>
              <a:t>Défaut d’information </a:t>
            </a:r>
          </a:p>
          <a:p>
            <a:pPr>
              <a:buFont typeface="Wingdings" charset="2"/>
              <a:buChar char="ü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Plus rarement la survenue de la complication en elle-même ! </a:t>
            </a:r>
          </a:p>
          <a:p>
            <a:pPr>
              <a:buFont typeface="Wingdings" charset="2"/>
              <a:buChar char="ü"/>
            </a:pPr>
            <a:endParaRPr lang="fr-FR" sz="2400" b="1" dirty="0">
              <a:latin typeface="Calibri"/>
              <a:cs typeface="Calibri"/>
            </a:endParaRPr>
          </a:p>
          <a:p>
            <a:pPr>
              <a:buFont typeface="Wingdings" charset="2"/>
              <a:buChar char="ü"/>
            </a:pPr>
            <a:endParaRPr lang="fr-FR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26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18753" y="439387"/>
            <a:ext cx="11910952" cy="770618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Calibri"/>
                <a:cs typeface="Calibri"/>
              </a:rPr>
              <a:t>DPP post-opératoires &amp; risque médico-légal : quelle analyse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48145" y="1367161"/>
            <a:ext cx="10889673" cy="48915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2400" b="1" dirty="0">
              <a:latin typeface="Calibri"/>
              <a:cs typeface="Calibri"/>
            </a:endParaRPr>
          </a:p>
          <a:p>
            <a:pPr>
              <a:buFont typeface="Wingdings" charset="2"/>
              <a:buChar char="ü"/>
            </a:pPr>
            <a:r>
              <a:rPr lang="fr-FR" sz="2400" dirty="0">
                <a:latin typeface="Calibri"/>
                <a:cs typeface="Calibri"/>
              </a:rPr>
              <a:t>Prise en compte du « </a:t>
            </a:r>
            <a:r>
              <a:rPr lang="fr-FR" sz="2400" i="1" dirty="0">
                <a:latin typeface="Calibri"/>
                <a:cs typeface="Calibri"/>
              </a:rPr>
              <a:t>terrain</a:t>
            </a:r>
            <a:r>
              <a:rPr lang="fr-FR" sz="2400" dirty="0">
                <a:latin typeface="Calibri"/>
                <a:cs typeface="Calibri"/>
              </a:rPr>
              <a:t> » et de l’état antérieur éventuel </a:t>
            </a:r>
          </a:p>
          <a:p>
            <a:pPr>
              <a:buFont typeface="Wingdings" charset="2"/>
              <a:buChar char="ü"/>
            </a:pPr>
            <a:r>
              <a:rPr lang="fr-FR" sz="2400" dirty="0">
                <a:latin typeface="Calibri"/>
                <a:cs typeface="Calibri"/>
              </a:rPr>
              <a:t>« </a:t>
            </a:r>
            <a:r>
              <a:rPr lang="fr-FR" sz="2400" i="1" dirty="0">
                <a:latin typeface="Calibri"/>
                <a:cs typeface="Calibri"/>
              </a:rPr>
              <a:t>Recrutement</a:t>
            </a:r>
            <a:r>
              <a:rPr lang="fr-FR" sz="2400" dirty="0">
                <a:latin typeface="Calibri"/>
                <a:cs typeface="Calibri"/>
              </a:rPr>
              <a:t> » des patientes </a:t>
            </a:r>
          </a:p>
          <a:p>
            <a:pPr>
              <a:buFont typeface="Wingdings" charset="2"/>
              <a:buChar char="ü"/>
            </a:pPr>
            <a:r>
              <a:rPr lang="fr-FR" sz="2400" dirty="0">
                <a:latin typeface="Calibri"/>
                <a:cs typeface="Calibri"/>
              </a:rPr>
              <a:t>Bilan préopératoire, indication et choix thérapeutique (alternatives)</a:t>
            </a:r>
          </a:p>
          <a:p>
            <a:pPr>
              <a:buFont typeface="Wingdings" charset="2"/>
              <a:buChar char="ü"/>
            </a:pPr>
            <a:r>
              <a:rPr lang="fr-FR" sz="2400" dirty="0">
                <a:latin typeface="Calibri"/>
                <a:cs typeface="Calibri"/>
              </a:rPr>
              <a:t>Geste technique et spécificité du CRO</a:t>
            </a:r>
          </a:p>
          <a:p>
            <a:pPr>
              <a:buFont typeface="Wingdings" charset="2"/>
              <a:buChar char="ü"/>
            </a:pPr>
            <a:r>
              <a:rPr lang="fr-FR" sz="2400" b="1" dirty="0">
                <a:latin typeface="Calibri"/>
                <a:cs typeface="Calibri"/>
              </a:rPr>
              <a:t>Suivi post-opératoire et gestion des suites algiques </a:t>
            </a:r>
          </a:p>
          <a:p>
            <a:pPr>
              <a:buFont typeface="Wingdings" charset="2"/>
              <a:buChar char="ü"/>
            </a:pPr>
            <a:r>
              <a:rPr lang="fr-FR" sz="2400" dirty="0">
                <a:latin typeface="Calibri"/>
                <a:cs typeface="Calibri"/>
              </a:rPr>
              <a:t>Recommandations, données acquises de la science, bonnes pratiques ?</a:t>
            </a:r>
            <a:endParaRPr lang="fr-FR" sz="2400" b="1" dirty="0">
              <a:latin typeface="Calibri"/>
              <a:cs typeface="Calibri"/>
            </a:endParaRPr>
          </a:p>
          <a:p>
            <a:pPr>
              <a:buFont typeface="Wingdings" charset="2"/>
              <a:buChar char="ü"/>
            </a:pPr>
            <a:r>
              <a:rPr lang="fr-FR" sz="2400" dirty="0">
                <a:latin typeface="Calibri"/>
                <a:cs typeface="Calibri"/>
              </a:rPr>
              <a:t>Qualification de cet EI : complication ? Faute ? Accident médical ? Aléa ?</a:t>
            </a:r>
          </a:p>
          <a:p>
            <a:pPr marL="0" indent="0">
              <a:buNone/>
            </a:pPr>
            <a:endParaRPr lang="fr-FR" sz="2400" b="1" dirty="0">
              <a:latin typeface="Calibri"/>
              <a:cs typeface="Calibri"/>
            </a:endParaRPr>
          </a:p>
          <a:p>
            <a:pPr>
              <a:buFont typeface="Wingdings" charset="2"/>
              <a:buChar char="ü"/>
            </a:pPr>
            <a:r>
              <a:rPr lang="fr-FR" sz="2400" b="1" dirty="0">
                <a:latin typeface="Calibri"/>
                <a:cs typeface="Calibri"/>
              </a:rPr>
              <a:t>Gestion de cet événement indésirable</a:t>
            </a:r>
          </a:p>
          <a:p>
            <a:pPr>
              <a:buFont typeface="Wingdings" charset="2"/>
              <a:buChar char="ü"/>
            </a:pPr>
            <a:r>
              <a:rPr lang="fr-FR" sz="2400" b="1" dirty="0">
                <a:latin typeface="Calibri"/>
                <a:cs typeface="Calibri"/>
              </a:rPr>
              <a:t>Gestion de la réclamation </a:t>
            </a:r>
            <a:endParaRPr lang="fr-FR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629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18753" y="439387"/>
            <a:ext cx="11910952" cy="770618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Calibri"/>
                <a:cs typeface="Calibri"/>
              </a:rPr>
              <a:t>Pour conclure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78774" y="1579418"/>
            <a:ext cx="10675917" cy="447699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fr-FR" sz="2400" dirty="0">
                <a:latin typeface="Calibri"/>
                <a:cs typeface="Calibri"/>
              </a:rPr>
              <a:t>Un risque médico-légal peu fréquent mais spécifique </a:t>
            </a:r>
          </a:p>
          <a:p>
            <a:pPr>
              <a:buFont typeface="Wingdings" charset="2"/>
              <a:buChar char="ü"/>
            </a:pPr>
            <a:r>
              <a:rPr lang="fr-FR" sz="2400" b="1" dirty="0">
                <a:latin typeface="Calibri"/>
                <a:cs typeface="Calibri"/>
              </a:rPr>
              <a:t>Recommandations</a:t>
            </a:r>
            <a:r>
              <a:rPr lang="fr-FR" sz="2400" dirty="0">
                <a:latin typeface="Calibri"/>
                <a:cs typeface="Calibri"/>
              </a:rPr>
              <a:t> concernant </a:t>
            </a:r>
          </a:p>
          <a:p>
            <a:pPr marL="0" indent="0">
              <a:buNone/>
            </a:pPr>
            <a:endParaRPr lang="fr-FR" sz="2400" dirty="0">
              <a:latin typeface="Calibri"/>
              <a:cs typeface="Calibri"/>
            </a:endParaRPr>
          </a:p>
          <a:p>
            <a:pPr lvl="1">
              <a:buFont typeface="Wingdings" charset="2"/>
              <a:buChar char="ü"/>
            </a:pPr>
            <a:r>
              <a:rPr lang="fr-FR" dirty="0">
                <a:latin typeface="Calibri"/>
                <a:cs typeface="Calibri"/>
              </a:rPr>
              <a:t>La sécurisation des indications </a:t>
            </a:r>
          </a:p>
          <a:p>
            <a:pPr lvl="1">
              <a:buFont typeface="Wingdings" charset="2"/>
              <a:buChar char="ü"/>
            </a:pPr>
            <a:r>
              <a:rPr lang="fr-FR" dirty="0">
                <a:latin typeface="Calibri"/>
                <a:cs typeface="Calibri"/>
              </a:rPr>
              <a:t>Un geste technique documenté et détaillé</a:t>
            </a:r>
          </a:p>
          <a:p>
            <a:pPr lvl="1">
              <a:buFont typeface="Wingdings" charset="2"/>
              <a:buChar char="ü"/>
            </a:pPr>
            <a:r>
              <a:rPr lang="fr-FR" dirty="0">
                <a:latin typeface="Calibri"/>
                <a:cs typeface="Calibri"/>
              </a:rPr>
              <a:t>Une information renforcée et tracée</a:t>
            </a:r>
          </a:p>
          <a:p>
            <a:pPr lvl="1">
              <a:buFont typeface="Wingdings" charset="2"/>
              <a:buChar char="ü"/>
            </a:pPr>
            <a:r>
              <a:rPr lang="fr-FR" dirty="0">
                <a:latin typeface="Calibri"/>
                <a:cs typeface="Calibri"/>
              </a:rPr>
              <a:t>La nécessité d’un suivi consciencieux, parfois pluri disciplinaire</a:t>
            </a:r>
          </a:p>
          <a:p>
            <a:pPr lvl="1">
              <a:buFont typeface="Wingdings" charset="2"/>
              <a:buChar char="ü"/>
            </a:pPr>
            <a:r>
              <a:rPr lang="fr-FR" dirty="0">
                <a:latin typeface="Calibri"/>
                <a:cs typeface="Calibri"/>
              </a:rPr>
              <a:t>Les bilans complémentaires </a:t>
            </a:r>
          </a:p>
          <a:p>
            <a:pPr lvl="1">
              <a:buFont typeface="Wingdings" charset="2"/>
              <a:buChar char="ü"/>
            </a:pPr>
            <a:r>
              <a:rPr lang="fr-FR" dirty="0">
                <a:latin typeface="Calibri"/>
                <a:cs typeface="Calibri"/>
              </a:rPr>
              <a:t>La bonne gestion médico-légale de ces situations</a:t>
            </a:r>
          </a:p>
          <a:p>
            <a:pPr lvl="1">
              <a:buFont typeface="Wingdings" charset="2"/>
              <a:buChar char="ü"/>
            </a:pPr>
            <a:r>
              <a:rPr lang="fr-FR" dirty="0">
                <a:latin typeface="Calibri"/>
                <a:cs typeface="Calibri"/>
              </a:rPr>
              <a:t>Le recours à son assureur RCP </a:t>
            </a:r>
          </a:p>
          <a:p>
            <a:pPr lvl="1">
              <a:buFont typeface="Wingdings" charset="2"/>
              <a:buChar char="ü"/>
            </a:pPr>
            <a:r>
              <a:rPr lang="fr-FR" dirty="0">
                <a:latin typeface="Calibri"/>
                <a:cs typeface="Calibri"/>
              </a:rPr>
              <a:t>Quels experts ?</a:t>
            </a:r>
          </a:p>
          <a:p>
            <a:pPr>
              <a:buFont typeface="Wingdings" charset="2"/>
              <a:buChar char="ü"/>
            </a:pPr>
            <a:endParaRPr lang="fr-FR" sz="2400" dirty="0">
              <a:latin typeface="Calibri"/>
              <a:cs typeface="Calibri"/>
            </a:endParaRPr>
          </a:p>
          <a:p>
            <a:pPr>
              <a:buFont typeface="Wingdings" charset="2"/>
              <a:buChar char="ü"/>
            </a:pPr>
            <a:endParaRPr lang="fr-FR" sz="2400" b="1" dirty="0">
              <a:latin typeface="Calibri"/>
              <a:cs typeface="Calibri"/>
            </a:endParaRPr>
          </a:p>
          <a:p>
            <a:pPr>
              <a:buFont typeface="Wingdings" charset="2"/>
              <a:buChar char="ü"/>
            </a:pPr>
            <a:endParaRPr lang="fr-FR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129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4CB739A-12F6-43BD-B10F-44671E65B1CC}"/>
              </a:ext>
            </a:extLst>
          </p:cNvPr>
          <p:cNvSpPr txBox="1"/>
          <p:nvPr/>
        </p:nvSpPr>
        <p:spPr>
          <a:xfrm>
            <a:off x="5817560" y="4315703"/>
            <a:ext cx="57692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Contact : Dr Thierry Houselstein</a:t>
            </a:r>
          </a:p>
          <a:p>
            <a:endParaRPr lang="fr-FR" sz="3200" b="1" dirty="0"/>
          </a:p>
          <a:p>
            <a:r>
              <a:rPr lang="fr-FR" sz="2400" dirty="0"/>
              <a:t>06 03 40 02 42</a:t>
            </a:r>
          </a:p>
          <a:p>
            <a:r>
              <a:rPr lang="fr-FR" sz="2400" dirty="0" err="1"/>
              <a:t>Thierry.houselstein@macsf.fr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1543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42950-B43D-1D4F-9946-6F28D69C87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941388"/>
          </a:xfrm>
        </p:spPr>
        <p:txBody>
          <a:bodyPr/>
          <a:lstStyle/>
          <a:p>
            <a:r>
              <a:rPr lang="fr-FR" b="1" dirty="0"/>
              <a:t>Contexte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063BF9-A8B8-5C48-9DAA-4FFA327527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3766" y="1472540"/>
            <a:ext cx="10854047" cy="4775675"/>
          </a:xfrm>
        </p:spPr>
        <p:txBody>
          <a:bodyPr/>
          <a:lstStyle/>
          <a:p>
            <a:r>
              <a:rPr lang="fr-FR" dirty="0"/>
              <a:t>Toute prise en charge chirurgicale peut conduire à des EI </a:t>
            </a:r>
          </a:p>
          <a:p>
            <a:pPr lvl="1"/>
            <a:r>
              <a:rPr lang="fr-FR" dirty="0"/>
              <a:t>Complications</a:t>
            </a:r>
          </a:p>
          <a:p>
            <a:pPr lvl="1"/>
            <a:r>
              <a:rPr lang="fr-FR" dirty="0"/>
              <a:t>Aggravation</a:t>
            </a:r>
          </a:p>
          <a:p>
            <a:pPr lvl="1"/>
            <a:r>
              <a:rPr lang="fr-FR" dirty="0"/>
              <a:t>Suites inhabituelles ou difficiles</a:t>
            </a:r>
          </a:p>
          <a:p>
            <a:r>
              <a:rPr lang="fr-FR" dirty="0"/>
              <a:t>Ces EI peuvent conduire à des réclamations des patientes </a:t>
            </a:r>
          </a:p>
          <a:p>
            <a:pPr lvl="1"/>
            <a:r>
              <a:rPr lang="fr-FR" dirty="0"/>
              <a:t>Amiables</a:t>
            </a:r>
          </a:p>
          <a:p>
            <a:pPr lvl="1"/>
            <a:r>
              <a:rPr lang="fr-FR" dirty="0"/>
              <a:t>Indemnitaires : judiciaire, CCI</a:t>
            </a:r>
          </a:p>
          <a:p>
            <a:pPr lvl="1"/>
            <a:r>
              <a:rPr lang="fr-FR" dirty="0"/>
              <a:t>Ordinales </a:t>
            </a:r>
          </a:p>
          <a:p>
            <a:pPr lvl="1"/>
            <a:r>
              <a:rPr lang="fr-FR" dirty="0"/>
              <a:t>(pénales)</a:t>
            </a:r>
          </a:p>
          <a:p>
            <a:r>
              <a:rPr lang="fr-FR" dirty="0"/>
              <a:t>Suites attendues ? prévisibles ? Redoutées ? Normales ou anormales ?</a:t>
            </a:r>
          </a:p>
          <a:p>
            <a:r>
              <a:rPr lang="fr-FR" dirty="0"/>
              <a:t>Quelle approche médico-légale 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61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166C25D-11C5-4FBA-BD49-6F157F203AFE}"/>
              </a:ext>
            </a:extLst>
          </p:cNvPr>
          <p:cNvSpPr txBox="1">
            <a:spLocks/>
          </p:cNvSpPr>
          <p:nvPr/>
        </p:nvSpPr>
        <p:spPr>
          <a:xfrm>
            <a:off x="573437" y="438072"/>
            <a:ext cx="10515600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Douleurs pelvi-périnéales 2015 - 2023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BDB3E0-D151-4A94-99D6-61DEE0C9D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29" y="1554145"/>
            <a:ext cx="5844619" cy="46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2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166C25D-11C5-4FBA-BD49-6F157F203AFE}"/>
              </a:ext>
            </a:extLst>
          </p:cNvPr>
          <p:cNvSpPr txBox="1">
            <a:spLocks/>
          </p:cNvSpPr>
          <p:nvPr/>
        </p:nvSpPr>
        <p:spPr>
          <a:xfrm>
            <a:off x="573437" y="438072"/>
            <a:ext cx="10515600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Douleurs pelvi-périnéales 2015 - 2023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4226CFE-AD17-4389-8225-3D49AF303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20" y="1594130"/>
            <a:ext cx="8232690" cy="42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8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166C25D-11C5-4FBA-BD49-6F157F203AFE}"/>
              </a:ext>
            </a:extLst>
          </p:cNvPr>
          <p:cNvSpPr txBox="1">
            <a:spLocks/>
          </p:cNvSpPr>
          <p:nvPr/>
        </p:nvSpPr>
        <p:spPr>
          <a:xfrm>
            <a:off x="573437" y="438072"/>
            <a:ext cx="10515600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Douleurs pelvi-périnéales 2015 - 2023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D198FA4-E71B-4BF6-9D5E-D90EC9AD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19" y="1648228"/>
            <a:ext cx="7268352" cy="436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0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F5BCFED7-38A3-4578-B5AF-9C677A548BAD}"/>
              </a:ext>
            </a:extLst>
          </p:cNvPr>
          <p:cNvSpPr txBox="1">
            <a:spLocks/>
          </p:cNvSpPr>
          <p:nvPr/>
        </p:nvSpPr>
        <p:spPr>
          <a:xfrm>
            <a:off x="572872" y="473614"/>
            <a:ext cx="10515600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Dossiers TOT - TVT 2014 - 2022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BA4EB6-7E63-4CC5-BE40-E99A89DE9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369" y="1710221"/>
            <a:ext cx="7209220" cy="43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3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166C25D-11C5-4FBA-BD49-6F157F203AFE}"/>
              </a:ext>
            </a:extLst>
          </p:cNvPr>
          <p:cNvSpPr txBox="1">
            <a:spLocks/>
          </p:cNvSpPr>
          <p:nvPr/>
        </p:nvSpPr>
        <p:spPr>
          <a:xfrm>
            <a:off x="0" y="332510"/>
            <a:ext cx="12191999" cy="997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Dossiers TOT - TVT par spécialité 2014 - 2022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DF0616-5C97-45CA-AC47-C1F265F11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48" y="1588584"/>
            <a:ext cx="8771602" cy="4125258"/>
          </a:xfrm>
          <a:prstGeom prst="rect">
            <a:avLst/>
          </a:prstGeom>
        </p:spPr>
      </p:pic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5855290F-C2B1-B34E-BF56-FC00BF5C3634}"/>
              </a:ext>
            </a:extLst>
          </p:cNvPr>
          <p:cNvSpPr/>
          <p:nvPr/>
        </p:nvSpPr>
        <p:spPr>
          <a:xfrm>
            <a:off x="7155402" y="2077374"/>
            <a:ext cx="4660775" cy="15486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>
                <a:solidFill>
                  <a:schemeClr val="tx1"/>
                </a:solidFill>
              </a:rPr>
              <a:t>6 réclamations pour le seul motif « douleurs pelvi périnéales post- opératoires » </a:t>
            </a:r>
          </a:p>
        </p:txBody>
      </p:sp>
    </p:spTree>
    <p:extLst>
      <p:ext uri="{BB962C8B-B14F-4D97-AF65-F5344CB8AC3E}">
        <p14:creationId xmlns:p14="http://schemas.microsoft.com/office/powerpoint/2010/main" val="399325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42950-B43D-1D4F-9946-6F28D69C875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5008" y="365125"/>
            <a:ext cx="11637818" cy="941388"/>
          </a:xfrm>
        </p:spPr>
        <p:txBody>
          <a:bodyPr>
            <a:normAutofit/>
          </a:bodyPr>
          <a:lstStyle/>
          <a:p>
            <a:r>
              <a:rPr lang="fr-FR" dirty="0"/>
              <a:t>Un cas d’usage 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063BF9-A8B8-5C48-9DAA-4FFA327527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3636" y="1306513"/>
            <a:ext cx="11240399" cy="5058776"/>
          </a:xfrm>
        </p:spPr>
        <p:txBody>
          <a:bodyPr/>
          <a:lstStyle/>
          <a:p>
            <a:r>
              <a:rPr lang="fr-FR" sz="2000" dirty="0"/>
              <a:t>Patiente, 43 ans, animatrice, appendicectomie, FIV,  une grossesse, voie basse </a:t>
            </a:r>
          </a:p>
          <a:p>
            <a:r>
              <a:rPr lang="fr-FR" sz="2000" dirty="0"/>
              <a:t>Prolapsus génital + incontinence urinaire</a:t>
            </a:r>
          </a:p>
          <a:p>
            <a:r>
              <a:rPr lang="fr-FR" sz="2000" b="1" dirty="0"/>
              <a:t>Novembre 2010 </a:t>
            </a:r>
            <a:endParaRPr lang="fr-FR" sz="2000" dirty="0"/>
          </a:p>
          <a:p>
            <a:pPr lvl="1"/>
            <a:r>
              <a:rPr lang="fr-FR" sz="1600" dirty="0"/>
              <a:t>Cystocèle, élytrocèle, incontinence urinaire</a:t>
            </a:r>
          </a:p>
          <a:p>
            <a:pPr lvl="1"/>
            <a:r>
              <a:rPr lang="fr-FR" sz="2000" dirty="0"/>
              <a:t>Bilan urologique confirmatif </a:t>
            </a:r>
          </a:p>
          <a:p>
            <a:r>
              <a:rPr lang="fr-FR" sz="2000" b="1" dirty="0"/>
              <a:t>Janvier 2011 </a:t>
            </a:r>
            <a:endParaRPr lang="fr-FR" sz="2000" dirty="0"/>
          </a:p>
          <a:p>
            <a:pPr lvl="1"/>
            <a:r>
              <a:rPr lang="fr-FR" sz="2000" dirty="0"/>
              <a:t>Cure de prolapsus génital par promontofixation coelioscopique (urologue)</a:t>
            </a:r>
          </a:p>
          <a:p>
            <a:pPr lvl="1"/>
            <a:r>
              <a:rPr lang="fr-FR" sz="2000" dirty="0"/>
              <a:t>Cervico-</a:t>
            </a:r>
            <a:r>
              <a:rPr lang="fr-FR" sz="2000" dirty="0" err="1"/>
              <a:t>cystopexie</a:t>
            </a:r>
            <a:r>
              <a:rPr lang="fr-FR" sz="2000" dirty="0"/>
              <a:t> bandelette voie trans obturatrice</a:t>
            </a:r>
          </a:p>
          <a:p>
            <a:pPr lvl="1"/>
            <a:r>
              <a:rPr lang="fr-FR" sz="2000" dirty="0"/>
              <a:t>Suites simples, sortie à J2 </a:t>
            </a:r>
          </a:p>
          <a:p>
            <a:r>
              <a:rPr lang="fr-FR" sz="2000" dirty="0"/>
              <a:t>Revue en </a:t>
            </a:r>
            <a:r>
              <a:rPr lang="fr-FR" sz="2000" b="1" dirty="0"/>
              <a:t>mars 2011 </a:t>
            </a:r>
            <a:r>
              <a:rPr lang="fr-FR" sz="2000" dirty="0"/>
              <a:t>: RAS, recommande suivi par gynéco habituel</a:t>
            </a:r>
          </a:p>
          <a:p>
            <a:r>
              <a:rPr lang="fr-FR" sz="2000" dirty="0"/>
              <a:t>Perdue de vue</a:t>
            </a:r>
          </a:p>
          <a:p>
            <a:r>
              <a:rPr lang="fr-FR" sz="2000" b="1" dirty="0"/>
              <a:t>En 2022 </a:t>
            </a:r>
            <a:r>
              <a:rPr lang="fr-FR" sz="2000" dirty="0"/>
              <a:t>: </a:t>
            </a:r>
            <a:r>
              <a:rPr lang="fr-FR" sz="2000" b="1" dirty="0"/>
              <a:t>réclamation amiable </a:t>
            </a:r>
            <a:r>
              <a:rPr lang="fr-FR" sz="2000" dirty="0"/>
              <a:t>pour « </a:t>
            </a:r>
            <a:r>
              <a:rPr lang="fr-FR" sz="2000" i="1" dirty="0"/>
              <a:t>neuropathie pudendale droite </a:t>
            </a:r>
            <a:r>
              <a:rPr lang="fr-FR" sz="2000" dirty="0"/>
              <a:t>» (certificat MG + certificat gynéco)</a:t>
            </a:r>
          </a:p>
          <a:p>
            <a:pPr lvl="1"/>
            <a:r>
              <a:rPr lang="fr-FR" sz="1600" dirty="0"/>
              <a:t>Proposition d’infiltration diagnostique et thérapeutique </a:t>
            </a:r>
          </a:p>
          <a:p>
            <a:pPr lvl="1"/>
            <a:r>
              <a:rPr lang="fr-FR" sz="1600" dirty="0"/>
              <a:t>Après analyse, refus d’intervenir. </a:t>
            </a:r>
            <a:r>
              <a:rPr lang="fr-FR" sz="1600" b="1" dirty="0"/>
              <a:t>Aucune suite depuis </a:t>
            </a:r>
          </a:p>
          <a:p>
            <a:pPr lvl="1"/>
            <a:endParaRPr lang="fr-FR" sz="16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1224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AE24E-ACE1-2841-9F63-7AAA7AE763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5755" y="2752087"/>
            <a:ext cx="10515600" cy="1325562"/>
          </a:xfrm>
        </p:spPr>
        <p:txBody>
          <a:bodyPr/>
          <a:lstStyle/>
          <a:p>
            <a:r>
              <a:rPr lang="fr-FR" b="1" dirty="0"/>
              <a:t>Principes de responsabilité médicale</a:t>
            </a:r>
          </a:p>
        </p:txBody>
      </p:sp>
    </p:spTree>
    <p:extLst>
      <p:ext uri="{BB962C8B-B14F-4D97-AF65-F5344CB8AC3E}">
        <p14:creationId xmlns:p14="http://schemas.microsoft.com/office/powerpoint/2010/main" val="8603360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8FA07240F294CBC17A04605CBD404" ma:contentTypeVersion="13" ma:contentTypeDescription="Crée un document." ma:contentTypeScope="" ma:versionID="e28e7e09342b3dc598e9cd3a54b5e002">
  <xsd:schema xmlns:xsd="http://www.w3.org/2001/XMLSchema" xmlns:xs="http://www.w3.org/2001/XMLSchema" xmlns:p="http://schemas.microsoft.com/office/2006/metadata/properties" xmlns:ns2="06e2f7bb-c9b2-4e0e-a86d-0f19da7e4936" xmlns:ns3="9b373ee6-7c28-4043-ad0b-3e3378acf4cf" targetNamespace="http://schemas.microsoft.com/office/2006/metadata/properties" ma:root="true" ma:fieldsID="262466e005abe9f26d3f50062bdc7860" ns2:_="" ns3:_="">
    <xsd:import namespace="06e2f7bb-c9b2-4e0e-a86d-0f19da7e4936"/>
    <xsd:import namespace="9b373ee6-7c28-4043-ad0b-3e3378acf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2f7bb-c9b2-4e0e-a86d-0f19da7e493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0b2f8796-86f1-410a-a0f8-a44cff0d1550}" ma:internalName="TaxCatchAll" ma:showField="CatchAllData" ma:web="06e2f7bb-c9b2-4e0e-a86d-0f19da7e49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73ee6-7c28-4043-ad0b-3e3378acf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d8b40812-e03f-4107-9333-f49d2ff583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373ee6-7c28-4043-ad0b-3e3378acf4cf">
      <Terms xmlns="http://schemas.microsoft.com/office/infopath/2007/PartnerControls"/>
    </lcf76f155ced4ddcb4097134ff3c332f>
    <TaxCatchAll xmlns="06e2f7bb-c9b2-4e0e-a86d-0f19da7e4936" xsi:nil="true"/>
    <_dlc_DocId xmlns="06e2f7bb-c9b2-4e0e-a86d-0f19da7e4936">YFD3JESRWWD5-620435128-555907</_dlc_DocId>
    <_dlc_DocIdUrl xmlns="06e2f7bb-c9b2-4e0e-a86d-0f19da7e4936">
      <Url>https://idpegasesas.sharepoint.com/sites/ComnCoEvents/_layouts/15/DocIdRedir.aspx?ID=YFD3JESRWWD5-620435128-555907</Url>
      <Description>YFD3JESRWWD5-620435128-555907</Description>
    </_dlc_DocIdUrl>
  </documentManagement>
</p:properties>
</file>

<file path=customXml/itemProps1.xml><?xml version="1.0" encoding="utf-8"?>
<ds:datastoreItem xmlns:ds="http://schemas.openxmlformats.org/officeDocument/2006/customXml" ds:itemID="{23DCAE21-DEA1-4DB0-BD06-F0FC60DE2B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e2f7bb-c9b2-4e0e-a86d-0f19da7e4936"/>
    <ds:schemaRef ds:uri="9b373ee6-7c28-4043-ad0b-3e3378acf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DC6F84-B2FC-441F-B9E6-37E6369D3BC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1B956FA-8D28-4BA0-B397-32E80660775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A6CF3A8-DA5F-4562-8583-71A52092A90A}">
  <ds:schemaRefs>
    <ds:schemaRef ds:uri="http://schemas.openxmlformats.org/package/2006/metadata/core-properties"/>
    <ds:schemaRef ds:uri="http://purl.org/dc/terms/"/>
    <ds:schemaRef ds:uri="http://www.w3.org/XML/1998/namespace"/>
    <ds:schemaRef ds:uri="06e2f7bb-c9b2-4e0e-a86d-0f19da7e4936"/>
    <ds:schemaRef ds:uri="http://purl.org/dc/elements/1.1/"/>
    <ds:schemaRef ds:uri="9b373ee6-7c28-4043-ad0b-3e3378acf4cf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830</Words>
  <Application>Microsoft Office PowerPoint</Application>
  <PresentationFormat>Grand écran</PresentationFormat>
  <Paragraphs>130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Algerian</vt:lpstr>
      <vt:lpstr>Aptos</vt:lpstr>
      <vt:lpstr>Aptos Display</vt:lpstr>
      <vt:lpstr>Arial</vt:lpstr>
      <vt:lpstr>Calibri</vt:lpstr>
      <vt:lpstr>Wingdings</vt:lpstr>
      <vt:lpstr>Wingdings 3</vt:lpstr>
      <vt:lpstr>Thème Office</vt:lpstr>
      <vt:lpstr>Aspects médico-légaux   </vt:lpstr>
      <vt:lpstr>Contexte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cas d’usage </vt:lpstr>
      <vt:lpstr>Principes de responsabilité médicale</vt:lpstr>
      <vt:lpstr>Présentation PowerPoint</vt:lpstr>
      <vt:lpstr>Principes de la responsabilité médicale</vt:lpstr>
      <vt:lpstr>Domaine de compétence des médecins</vt:lpstr>
      <vt:lpstr>Focus information </vt:lpstr>
      <vt:lpstr>Focus information </vt:lpstr>
      <vt:lpstr>DPP post opératoires &amp; risque médico-légal : les reproches</vt:lpstr>
      <vt:lpstr>DPP post-opératoires &amp; risque médico-légal : quelle analyse ? </vt:lpstr>
      <vt:lpstr>Pour conclure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Hugo Fadet</dc:creator>
  <cp:lastModifiedBy>HOUSELSTEIN Thierry</cp:lastModifiedBy>
  <cp:revision>41</cp:revision>
  <dcterms:created xsi:type="dcterms:W3CDTF">2024-08-12T15:29:02Z</dcterms:created>
  <dcterms:modified xsi:type="dcterms:W3CDTF">2025-02-06T12:14:45Z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0x0101007EB8FA07240F294CBC17A04605CBD404</vt:lpwstr>
  </property>
  <property fmtid="{D5CDD505-2E9C-101B-9397-08002B2CF9AE}" pid="3" name="Order">
    <vt:r8>4970400</vt:r8>
  </property>
  <property fmtid="{D5CDD505-2E9C-101B-9397-08002B2CF9AE}" pid="4" name="_dlc_DocIdItemGuid">
    <vt:lpwstr>3f8cfc35-09b2-5faf-86a7-985f8e53a3f1</vt:lpwstr>
  </property>
</Properties>
</file>