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3" r:id="rId8"/>
    <p:sldId id="264" r:id="rId9"/>
    <p:sldId id="265" r:id="rId10"/>
    <p:sldId id="259" r:id="rId11"/>
    <p:sldId id="266" r:id="rId12"/>
    <p:sldId id="260" r:id="rId13"/>
    <p:sldId id="267" r:id="rId14"/>
    <p:sldId id="268" r:id="rId15"/>
    <p:sldId id="262" r:id="rId16"/>
    <p:sldId id="269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0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EF3F53-7201-420C-B6F3-AD4BC17B1B0F}" v="312" dt="2025-02-06T06:44:11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9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data\VIGIMESH\D-SUIVI%20GLOBAL%20ETUDE\9%20Newsletter%20-%20R&#233;unions%20investigateur\Conseil%20Scientifique\240604%20Conseil%20Scientifique\Donn&#233;es%20pour%20graphique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0" baseline="0" dirty="0">
                <a:effectLst/>
              </a:rPr>
              <a:t>Chirurgies et complications totales par centres pour VIGIMESH mai 2024</a:t>
            </a:r>
            <a:endParaRPr lang="fr-FR" dirty="0">
              <a:effectLst/>
            </a:endParaRP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Feuil3!$B$1</c:f>
              <c:strCache>
                <c:ptCount val="1"/>
                <c:pt idx="0">
                  <c:v>Chirurgie VIGIMESH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Feuil3!$A$2:$A$51</c:f>
              <c:strCache>
                <c:ptCount val="50"/>
                <c:pt idx="0">
                  <c:v>01-Poitiers</c:v>
                </c:pt>
                <c:pt idx="1">
                  <c:v>02-Béthune</c:v>
                </c:pt>
                <c:pt idx="2">
                  <c:v>03-Poissy</c:v>
                </c:pt>
                <c:pt idx="3">
                  <c:v>04-La Rochelle</c:v>
                </c:pt>
                <c:pt idx="4">
                  <c:v>05-Clermont-Ferrand</c:v>
                </c:pt>
                <c:pt idx="5">
                  <c:v>06-Nîmes</c:v>
                </c:pt>
                <c:pt idx="6">
                  <c:v>07-Lille</c:v>
                </c:pt>
                <c:pt idx="7">
                  <c:v>08-Strasbourg</c:v>
                </c:pt>
                <c:pt idx="8">
                  <c:v>09-Clamart</c:v>
                </c:pt>
                <c:pt idx="9">
                  <c:v>10-Diaconesse</c:v>
                </c:pt>
                <c:pt idx="10">
                  <c:v>11-Châtellerault</c:v>
                </c:pt>
                <c:pt idx="11">
                  <c:v>12-Caen</c:v>
                </c:pt>
                <c:pt idx="12">
                  <c:v>13-Dunkerque</c:v>
                </c:pt>
                <c:pt idx="13">
                  <c:v>14-Saint Vincent de Paul Lille</c:v>
                </c:pt>
                <c:pt idx="14">
                  <c:v>15-Nancy</c:v>
                </c:pt>
                <c:pt idx="15">
                  <c:v>16-Nantes</c:v>
                </c:pt>
                <c:pt idx="16">
                  <c:v>17-Hopitâl Foch</c:v>
                </c:pt>
                <c:pt idx="17">
                  <c:v>18-Clinique Beau Soleil Montpellier</c:v>
                </c:pt>
                <c:pt idx="18">
                  <c:v>19-Besançon</c:v>
                </c:pt>
                <c:pt idx="19">
                  <c:v>20-Bordeaux</c:v>
                </c:pt>
                <c:pt idx="20">
                  <c:v>21-HCL Lyon</c:v>
                </c:pt>
                <c:pt idx="21">
                  <c:v>22-Limoges</c:v>
                </c:pt>
                <c:pt idx="22">
                  <c:v>23-Toulouse</c:v>
                </c:pt>
                <c:pt idx="23">
                  <c:v>24-Hôptial Bichat</c:v>
                </c:pt>
                <c:pt idx="24">
                  <c:v>25-La Pitié Salpétrière</c:v>
                </c:pt>
                <c:pt idx="25">
                  <c:v>26- Reims</c:v>
                </c:pt>
                <c:pt idx="26">
                  <c:v>27-Aix en Provence</c:v>
                </c:pt>
                <c:pt idx="27">
                  <c:v>28-Angers</c:v>
                </c:pt>
                <c:pt idx="28">
                  <c:v>29- AHNAC</c:v>
                </c:pt>
                <c:pt idx="29">
                  <c:v>30-Uro Var</c:v>
                </c:pt>
                <c:pt idx="30">
                  <c:v>31-Clinique Plérin</c:v>
                </c:pt>
                <c:pt idx="31">
                  <c:v>32-Polyclinique Grand Sud</c:v>
                </c:pt>
                <c:pt idx="32">
                  <c:v>33-Le Puy en Velay</c:v>
                </c:pt>
                <c:pt idx="33">
                  <c:v>34-Hôpital privé Ste Marie</c:v>
                </c:pt>
                <c:pt idx="34">
                  <c:v>36-Centre Hospitalier privé Saint Grégoire</c:v>
                </c:pt>
                <c:pt idx="35">
                  <c:v>37-Clinique Esquirol Saint-Hilaire</c:v>
                </c:pt>
                <c:pt idx="36">
                  <c:v>38-Centre Hospitalier de Saint-Nazaire</c:v>
                </c:pt>
                <c:pt idx="37">
                  <c:v>39-Hôpital Nord-Ouest Villefranche-sur-Saône</c:v>
                </c:pt>
                <c:pt idx="38">
                  <c:v>41-CHU St Etienne</c:v>
                </c:pt>
                <c:pt idx="39">
                  <c:v>43-CH Angoulême</c:v>
                </c:pt>
                <c:pt idx="40">
                  <c:v>44-Hôpital Privé de Bourgogne</c:v>
                </c:pt>
                <c:pt idx="41">
                  <c:v>45-CHU Grenoble</c:v>
                </c:pt>
                <c:pt idx="42">
                  <c:v>46-Hôpital Privé Jean Mermoz</c:v>
                </c:pt>
                <c:pt idx="43">
                  <c:v>47-Institut Montsouris</c:v>
                </c:pt>
                <c:pt idx="44">
                  <c:v>49-Hôpital privé Lille Métropole</c:v>
                </c:pt>
                <c:pt idx="45">
                  <c:v>50-Bourgoin Jallieu</c:v>
                </c:pt>
                <c:pt idx="46">
                  <c:v>51-Soyaux</c:v>
                </c:pt>
                <c:pt idx="47">
                  <c:v>52-St Roch Montpellier</c:v>
                </c:pt>
                <c:pt idx="48">
                  <c:v>54-Orleans</c:v>
                </c:pt>
                <c:pt idx="49">
                  <c:v>55-Quimper</c:v>
                </c:pt>
              </c:strCache>
            </c:strRef>
          </c:cat>
          <c:val>
            <c:numRef>
              <c:f>Feuil3!$B$2:$B$31</c:f>
              <c:numCache>
                <c:formatCode>General</c:formatCode>
                <c:ptCount val="30"/>
                <c:pt idx="0">
                  <c:v>509</c:v>
                </c:pt>
                <c:pt idx="1">
                  <c:v>267</c:v>
                </c:pt>
                <c:pt idx="2">
                  <c:v>356</c:v>
                </c:pt>
                <c:pt idx="3">
                  <c:v>847</c:v>
                </c:pt>
                <c:pt idx="4">
                  <c:v>1990</c:v>
                </c:pt>
                <c:pt idx="5">
                  <c:v>1816</c:v>
                </c:pt>
                <c:pt idx="6">
                  <c:v>1139</c:v>
                </c:pt>
                <c:pt idx="7">
                  <c:v>737</c:v>
                </c:pt>
                <c:pt idx="8">
                  <c:v>531</c:v>
                </c:pt>
                <c:pt idx="9">
                  <c:v>156</c:v>
                </c:pt>
                <c:pt idx="10">
                  <c:v>67</c:v>
                </c:pt>
                <c:pt idx="11">
                  <c:v>216</c:v>
                </c:pt>
                <c:pt idx="12">
                  <c:v>540</c:v>
                </c:pt>
                <c:pt idx="13">
                  <c:v>242</c:v>
                </c:pt>
                <c:pt idx="14">
                  <c:v>86</c:v>
                </c:pt>
                <c:pt idx="15">
                  <c:v>356</c:v>
                </c:pt>
                <c:pt idx="16">
                  <c:v>301</c:v>
                </c:pt>
                <c:pt idx="17">
                  <c:v>679</c:v>
                </c:pt>
                <c:pt idx="18">
                  <c:v>112</c:v>
                </c:pt>
                <c:pt idx="19">
                  <c:v>321</c:v>
                </c:pt>
                <c:pt idx="20">
                  <c:v>387</c:v>
                </c:pt>
                <c:pt idx="21">
                  <c:v>307</c:v>
                </c:pt>
                <c:pt idx="22">
                  <c:v>65</c:v>
                </c:pt>
                <c:pt idx="23">
                  <c:v>111</c:v>
                </c:pt>
                <c:pt idx="24">
                  <c:v>51</c:v>
                </c:pt>
                <c:pt idx="25">
                  <c:v>23</c:v>
                </c:pt>
                <c:pt idx="26">
                  <c:v>174</c:v>
                </c:pt>
                <c:pt idx="27">
                  <c:v>47</c:v>
                </c:pt>
                <c:pt idx="28">
                  <c:v>239</c:v>
                </c:pt>
                <c:pt idx="29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C2-4B02-8BFE-8C4DFE69C516}"/>
            </c:ext>
          </c:extLst>
        </c:ser>
        <c:ser>
          <c:idx val="1"/>
          <c:order val="1"/>
          <c:tx>
            <c:strRef>
              <c:f>Feuil3!$C$1</c:f>
              <c:strCache>
                <c:ptCount val="1"/>
                <c:pt idx="0">
                  <c:v>Complications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Feuil3!$A$2:$A$51</c:f>
              <c:strCache>
                <c:ptCount val="50"/>
                <c:pt idx="0">
                  <c:v>01-Poitiers</c:v>
                </c:pt>
                <c:pt idx="1">
                  <c:v>02-Béthune</c:v>
                </c:pt>
                <c:pt idx="2">
                  <c:v>03-Poissy</c:v>
                </c:pt>
                <c:pt idx="3">
                  <c:v>04-La Rochelle</c:v>
                </c:pt>
                <c:pt idx="4">
                  <c:v>05-Clermont-Ferrand</c:v>
                </c:pt>
                <c:pt idx="5">
                  <c:v>06-Nîmes</c:v>
                </c:pt>
                <c:pt idx="6">
                  <c:v>07-Lille</c:v>
                </c:pt>
                <c:pt idx="7">
                  <c:v>08-Strasbourg</c:v>
                </c:pt>
                <c:pt idx="8">
                  <c:v>09-Clamart</c:v>
                </c:pt>
                <c:pt idx="9">
                  <c:v>10-Diaconesse</c:v>
                </c:pt>
                <c:pt idx="10">
                  <c:v>11-Châtellerault</c:v>
                </c:pt>
                <c:pt idx="11">
                  <c:v>12-Caen</c:v>
                </c:pt>
                <c:pt idx="12">
                  <c:v>13-Dunkerque</c:v>
                </c:pt>
                <c:pt idx="13">
                  <c:v>14-Saint Vincent de Paul Lille</c:v>
                </c:pt>
                <c:pt idx="14">
                  <c:v>15-Nancy</c:v>
                </c:pt>
                <c:pt idx="15">
                  <c:v>16-Nantes</c:v>
                </c:pt>
                <c:pt idx="16">
                  <c:v>17-Hopitâl Foch</c:v>
                </c:pt>
                <c:pt idx="17">
                  <c:v>18-Clinique Beau Soleil Montpellier</c:v>
                </c:pt>
                <c:pt idx="18">
                  <c:v>19-Besançon</c:v>
                </c:pt>
                <c:pt idx="19">
                  <c:v>20-Bordeaux</c:v>
                </c:pt>
                <c:pt idx="20">
                  <c:v>21-HCL Lyon</c:v>
                </c:pt>
                <c:pt idx="21">
                  <c:v>22-Limoges</c:v>
                </c:pt>
                <c:pt idx="22">
                  <c:v>23-Toulouse</c:v>
                </c:pt>
                <c:pt idx="23">
                  <c:v>24-Hôptial Bichat</c:v>
                </c:pt>
                <c:pt idx="24">
                  <c:v>25-La Pitié Salpétrière</c:v>
                </c:pt>
                <c:pt idx="25">
                  <c:v>26- Reims</c:v>
                </c:pt>
                <c:pt idx="26">
                  <c:v>27-Aix en Provence</c:v>
                </c:pt>
                <c:pt idx="27">
                  <c:v>28-Angers</c:v>
                </c:pt>
                <c:pt idx="28">
                  <c:v>29- AHNAC</c:v>
                </c:pt>
                <c:pt idx="29">
                  <c:v>30-Uro Var</c:v>
                </c:pt>
                <c:pt idx="30">
                  <c:v>31-Clinique Plérin</c:v>
                </c:pt>
                <c:pt idx="31">
                  <c:v>32-Polyclinique Grand Sud</c:v>
                </c:pt>
                <c:pt idx="32">
                  <c:v>33-Le Puy en Velay</c:v>
                </c:pt>
                <c:pt idx="33">
                  <c:v>34-Hôpital privé Ste Marie</c:v>
                </c:pt>
                <c:pt idx="34">
                  <c:v>36-Centre Hospitalier privé Saint Grégoire</c:v>
                </c:pt>
                <c:pt idx="35">
                  <c:v>37-Clinique Esquirol Saint-Hilaire</c:v>
                </c:pt>
                <c:pt idx="36">
                  <c:v>38-Centre Hospitalier de Saint-Nazaire</c:v>
                </c:pt>
                <c:pt idx="37">
                  <c:v>39-Hôpital Nord-Ouest Villefranche-sur-Saône</c:v>
                </c:pt>
                <c:pt idx="38">
                  <c:v>41-CHU St Etienne</c:v>
                </c:pt>
                <c:pt idx="39">
                  <c:v>43-CH Angoulême</c:v>
                </c:pt>
                <c:pt idx="40">
                  <c:v>44-Hôpital Privé de Bourgogne</c:v>
                </c:pt>
                <c:pt idx="41">
                  <c:v>45-CHU Grenoble</c:v>
                </c:pt>
                <c:pt idx="42">
                  <c:v>46-Hôpital Privé Jean Mermoz</c:v>
                </c:pt>
                <c:pt idx="43">
                  <c:v>47-Institut Montsouris</c:v>
                </c:pt>
                <c:pt idx="44">
                  <c:v>49-Hôpital privé Lille Métropole</c:v>
                </c:pt>
                <c:pt idx="45">
                  <c:v>50-Bourgoin Jallieu</c:v>
                </c:pt>
                <c:pt idx="46">
                  <c:v>51-Soyaux</c:v>
                </c:pt>
                <c:pt idx="47">
                  <c:v>52-St Roch Montpellier</c:v>
                </c:pt>
                <c:pt idx="48">
                  <c:v>54-Orleans</c:v>
                </c:pt>
                <c:pt idx="49">
                  <c:v>55-Quimper</c:v>
                </c:pt>
              </c:strCache>
            </c:strRef>
          </c:cat>
          <c:val>
            <c:numRef>
              <c:f>Feuil3!$C$2:$C$31</c:f>
              <c:numCache>
                <c:formatCode>General</c:formatCode>
                <c:ptCount val="30"/>
                <c:pt idx="0">
                  <c:v>89</c:v>
                </c:pt>
                <c:pt idx="1">
                  <c:v>12</c:v>
                </c:pt>
                <c:pt idx="2">
                  <c:v>28</c:v>
                </c:pt>
                <c:pt idx="3">
                  <c:v>35</c:v>
                </c:pt>
                <c:pt idx="4">
                  <c:v>215</c:v>
                </c:pt>
                <c:pt idx="5">
                  <c:v>144</c:v>
                </c:pt>
                <c:pt idx="6">
                  <c:v>88</c:v>
                </c:pt>
                <c:pt idx="7">
                  <c:v>97</c:v>
                </c:pt>
                <c:pt idx="8">
                  <c:v>73</c:v>
                </c:pt>
                <c:pt idx="9">
                  <c:v>5</c:v>
                </c:pt>
                <c:pt idx="10">
                  <c:v>6</c:v>
                </c:pt>
                <c:pt idx="11">
                  <c:v>23</c:v>
                </c:pt>
                <c:pt idx="12">
                  <c:v>8</c:v>
                </c:pt>
                <c:pt idx="13">
                  <c:v>22</c:v>
                </c:pt>
                <c:pt idx="14">
                  <c:v>4</c:v>
                </c:pt>
                <c:pt idx="15">
                  <c:v>70</c:v>
                </c:pt>
                <c:pt idx="16">
                  <c:v>12</c:v>
                </c:pt>
                <c:pt idx="17">
                  <c:v>23</c:v>
                </c:pt>
                <c:pt idx="18">
                  <c:v>5</c:v>
                </c:pt>
                <c:pt idx="19">
                  <c:v>50</c:v>
                </c:pt>
                <c:pt idx="20">
                  <c:v>28</c:v>
                </c:pt>
                <c:pt idx="21">
                  <c:v>15</c:v>
                </c:pt>
                <c:pt idx="22">
                  <c:v>16</c:v>
                </c:pt>
                <c:pt idx="23">
                  <c:v>17</c:v>
                </c:pt>
                <c:pt idx="24">
                  <c:v>28</c:v>
                </c:pt>
                <c:pt idx="25">
                  <c:v>1</c:v>
                </c:pt>
                <c:pt idx="26">
                  <c:v>8</c:v>
                </c:pt>
                <c:pt idx="27">
                  <c:v>0</c:v>
                </c:pt>
                <c:pt idx="28">
                  <c:v>6</c:v>
                </c:pt>
                <c:pt idx="2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C2-4B02-8BFE-8C4DFE69C516}"/>
            </c:ext>
          </c:extLst>
        </c:ser>
        <c:ser>
          <c:idx val="2"/>
          <c:order val="2"/>
          <c:tx>
            <c:strRef>
              <c:f>Feuil3!$D$1</c:f>
              <c:strCache>
                <c:ptCount val="1"/>
                <c:pt idx="0">
                  <c:v>Chirugie VIGI +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Feuil3!$A$2:$A$51</c:f>
              <c:strCache>
                <c:ptCount val="50"/>
                <c:pt idx="0">
                  <c:v>01-Poitiers</c:v>
                </c:pt>
                <c:pt idx="1">
                  <c:v>02-Béthune</c:v>
                </c:pt>
                <c:pt idx="2">
                  <c:v>03-Poissy</c:v>
                </c:pt>
                <c:pt idx="3">
                  <c:v>04-La Rochelle</c:v>
                </c:pt>
                <c:pt idx="4">
                  <c:v>05-Clermont-Ferrand</c:v>
                </c:pt>
                <c:pt idx="5">
                  <c:v>06-Nîmes</c:v>
                </c:pt>
                <c:pt idx="6">
                  <c:v>07-Lille</c:v>
                </c:pt>
                <c:pt idx="7">
                  <c:v>08-Strasbourg</c:v>
                </c:pt>
                <c:pt idx="8">
                  <c:v>09-Clamart</c:v>
                </c:pt>
                <c:pt idx="9">
                  <c:v>10-Diaconesse</c:v>
                </c:pt>
                <c:pt idx="10">
                  <c:v>11-Châtellerault</c:v>
                </c:pt>
                <c:pt idx="11">
                  <c:v>12-Caen</c:v>
                </c:pt>
                <c:pt idx="12">
                  <c:v>13-Dunkerque</c:v>
                </c:pt>
                <c:pt idx="13">
                  <c:v>14-Saint Vincent de Paul Lille</c:v>
                </c:pt>
                <c:pt idx="14">
                  <c:v>15-Nancy</c:v>
                </c:pt>
                <c:pt idx="15">
                  <c:v>16-Nantes</c:v>
                </c:pt>
                <c:pt idx="16">
                  <c:v>17-Hopitâl Foch</c:v>
                </c:pt>
                <c:pt idx="17">
                  <c:v>18-Clinique Beau Soleil Montpellier</c:v>
                </c:pt>
                <c:pt idx="18">
                  <c:v>19-Besançon</c:v>
                </c:pt>
                <c:pt idx="19">
                  <c:v>20-Bordeaux</c:v>
                </c:pt>
                <c:pt idx="20">
                  <c:v>21-HCL Lyon</c:v>
                </c:pt>
                <c:pt idx="21">
                  <c:v>22-Limoges</c:v>
                </c:pt>
                <c:pt idx="22">
                  <c:v>23-Toulouse</c:v>
                </c:pt>
                <c:pt idx="23">
                  <c:v>24-Hôptial Bichat</c:v>
                </c:pt>
                <c:pt idx="24">
                  <c:v>25-La Pitié Salpétrière</c:v>
                </c:pt>
                <c:pt idx="25">
                  <c:v>26- Reims</c:v>
                </c:pt>
                <c:pt idx="26">
                  <c:v>27-Aix en Provence</c:v>
                </c:pt>
                <c:pt idx="27">
                  <c:v>28-Angers</c:v>
                </c:pt>
                <c:pt idx="28">
                  <c:v>29- AHNAC</c:v>
                </c:pt>
                <c:pt idx="29">
                  <c:v>30-Uro Var</c:v>
                </c:pt>
                <c:pt idx="30">
                  <c:v>31-Clinique Plérin</c:v>
                </c:pt>
                <c:pt idx="31">
                  <c:v>32-Polyclinique Grand Sud</c:v>
                </c:pt>
                <c:pt idx="32">
                  <c:v>33-Le Puy en Velay</c:v>
                </c:pt>
                <c:pt idx="33">
                  <c:v>34-Hôpital privé Ste Marie</c:v>
                </c:pt>
                <c:pt idx="34">
                  <c:v>36-Centre Hospitalier privé Saint Grégoire</c:v>
                </c:pt>
                <c:pt idx="35">
                  <c:v>37-Clinique Esquirol Saint-Hilaire</c:v>
                </c:pt>
                <c:pt idx="36">
                  <c:v>38-Centre Hospitalier de Saint-Nazaire</c:v>
                </c:pt>
                <c:pt idx="37">
                  <c:v>39-Hôpital Nord-Ouest Villefranche-sur-Saône</c:v>
                </c:pt>
                <c:pt idx="38">
                  <c:v>41-CHU St Etienne</c:v>
                </c:pt>
                <c:pt idx="39">
                  <c:v>43-CH Angoulême</c:v>
                </c:pt>
                <c:pt idx="40">
                  <c:v>44-Hôpital Privé de Bourgogne</c:v>
                </c:pt>
                <c:pt idx="41">
                  <c:v>45-CHU Grenoble</c:v>
                </c:pt>
                <c:pt idx="42">
                  <c:v>46-Hôpital Privé Jean Mermoz</c:v>
                </c:pt>
                <c:pt idx="43">
                  <c:v>47-Institut Montsouris</c:v>
                </c:pt>
                <c:pt idx="44">
                  <c:v>49-Hôpital privé Lille Métropole</c:v>
                </c:pt>
                <c:pt idx="45">
                  <c:v>50-Bourgoin Jallieu</c:v>
                </c:pt>
                <c:pt idx="46">
                  <c:v>51-Soyaux</c:v>
                </c:pt>
                <c:pt idx="47">
                  <c:v>52-St Roch Montpellier</c:v>
                </c:pt>
                <c:pt idx="48">
                  <c:v>54-Orleans</c:v>
                </c:pt>
                <c:pt idx="49">
                  <c:v>55-Quimper</c:v>
                </c:pt>
              </c:strCache>
            </c:strRef>
          </c:cat>
          <c:val>
            <c:numRef>
              <c:f>Feuil3!$D$2:$D$51</c:f>
              <c:numCache>
                <c:formatCode>General</c:formatCode>
                <c:ptCount val="50"/>
                <c:pt idx="31">
                  <c:v>183</c:v>
                </c:pt>
                <c:pt idx="32">
                  <c:v>401</c:v>
                </c:pt>
                <c:pt idx="33">
                  <c:v>472</c:v>
                </c:pt>
                <c:pt idx="34">
                  <c:v>739</c:v>
                </c:pt>
                <c:pt idx="35">
                  <c:v>123</c:v>
                </c:pt>
                <c:pt idx="36">
                  <c:v>208</c:v>
                </c:pt>
                <c:pt idx="37">
                  <c:v>582</c:v>
                </c:pt>
                <c:pt idx="38">
                  <c:v>249</c:v>
                </c:pt>
                <c:pt idx="39">
                  <c:v>210</c:v>
                </c:pt>
                <c:pt idx="40">
                  <c:v>438</c:v>
                </c:pt>
                <c:pt idx="41">
                  <c:v>294</c:v>
                </c:pt>
                <c:pt idx="42">
                  <c:v>493</c:v>
                </c:pt>
                <c:pt idx="43">
                  <c:v>295</c:v>
                </c:pt>
                <c:pt idx="44">
                  <c:v>137</c:v>
                </c:pt>
                <c:pt idx="45">
                  <c:v>421</c:v>
                </c:pt>
                <c:pt idx="46">
                  <c:v>262</c:v>
                </c:pt>
                <c:pt idx="47">
                  <c:v>314</c:v>
                </c:pt>
                <c:pt idx="48">
                  <c:v>317</c:v>
                </c:pt>
                <c:pt idx="49">
                  <c:v>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C2-4B02-8BFE-8C4DFE69C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6684816"/>
        <c:axId val="616682848"/>
      </c:barChart>
      <c:catAx>
        <c:axId val="61668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16682848"/>
        <c:crosses val="autoZero"/>
        <c:auto val="1"/>
        <c:lblAlgn val="ctr"/>
        <c:lblOffset val="100"/>
        <c:noMultiLvlLbl val="0"/>
      </c:catAx>
      <c:valAx>
        <c:axId val="61668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Chirugies</a:t>
                </a:r>
                <a:r>
                  <a:rPr lang="fr-FR" baseline="0"/>
                  <a:t> / complications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1668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40A510-AC5F-4758-B19B-A7864431B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DA9CA1-843D-4ECE-9717-328CA7141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E92062-84EA-4332-AEAF-55940809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842-44A9-4939-80A7-5C46A78E788F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93B223-912F-4F5B-9876-8915E5B8F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F31B8B-CC47-4617-86D1-F785EB1D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D351-04E8-4750-A999-A9A9DC32B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07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72410-3265-4A52-9A3B-A9100DA5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55E02A-E8CA-43B0-B806-CCDC9C86F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E65095-4AD9-4B76-B921-EDF4A0F0A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842-44A9-4939-80A7-5C46A78E788F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7461D8-2FF0-4AB1-98A3-9B70116F9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1D6238-1AC3-4FCA-96A4-840C2AEE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D351-04E8-4750-A999-A9A9DC32B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87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F0C1D9-114B-4FDB-A98E-2F6768C95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542C0D-3EDE-4A0B-8373-F559E2904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8B7D26-05A5-45F9-BA36-7E0ADC68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842-44A9-4939-80A7-5C46A78E788F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C79A15-CCD2-475C-AA35-6CBCFC9D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E4A3-E067-492D-A93F-F5145726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D351-04E8-4750-A999-A9A9DC32B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1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60B489-29AC-46BC-9DF4-A29E333CF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C7A658-09E5-411F-9EEF-43D1A5323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AB3050-2EE9-495B-885C-D77E7672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842-44A9-4939-80A7-5C46A78E788F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AF57A1-8549-48AA-A730-3A149AE9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79FEF1-F9B6-460A-9D00-7F4D73F4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D351-04E8-4750-A999-A9A9DC32B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86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972D32-5A48-4073-9B25-0C66B5B9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724B86-260A-4CEB-9FA5-BBCAF9855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B5DB14-47A6-4091-878F-4B4E7DCA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842-44A9-4939-80A7-5C46A78E788F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7D0470-6BE7-427B-AFC3-E3CCA3BEF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378BFB-4108-4E79-A02E-3D1E8CD13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D351-04E8-4750-A999-A9A9DC32B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46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9F930-92FB-4905-A64F-884E51CF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4F718A-A046-4B75-8222-6CD436129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DA4F24-E680-493A-B7DE-E8E36CD35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2B1FE7-7560-499B-A3F9-FAA160CA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842-44A9-4939-80A7-5C46A78E788F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548A23-0F2F-48AB-A242-B372E79B1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577D89-9B3E-400A-B7D9-820D292C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D351-04E8-4750-A999-A9A9DC32B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26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7771D3-AEE2-44F1-89AE-4F6B3052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3D6E55-2C80-41FC-8C00-86B4B4D91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35ED7F-7637-42AE-AACD-949526171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2C7F886-D6B7-4EB8-BB6E-26689C723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2BD8B8E-F7C2-4BB9-A094-8D7B12B45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380361-9AA4-4C41-93A5-67FB80B22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842-44A9-4939-80A7-5C46A78E788F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A867A3E-F4CA-44DD-8728-3564F695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A77CD69-DCB4-4E44-A8B9-77E0987A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D351-04E8-4750-A999-A9A9DC32B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07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1728C6-DFE1-46CE-ABA0-E2042A9E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54C78A-0A7F-437B-ACCF-8628417E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842-44A9-4939-80A7-5C46A78E788F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3C72ED-D458-41E2-BC50-DF769FC0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2E6CE6-8FB0-473B-B254-E0A43DFB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D351-04E8-4750-A999-A9A9DC32B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4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C7DE6B1-75A7-49CE-84B3-465847D4E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842-44A9-4939-80A7-5C46A78E788F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C51F8EF-3D64-4C96-8E67-E40A82BF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8BC459-DCDB-452B-A453-02677648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D351-04E8-4750-A999-A9A9DC32B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46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C96BF6-6EAF-4802-9668-C6094942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38CC30-F538-4740-A6E3-782ADB61D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CF70CD-AA30-4952-8C88-BD4412B03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9AA7AD-CF5B-434E-9E8B-01901616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842-44A9-4939-80A7-5C46A78E788F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4F2601-8121-4B02-8984-05F308F5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5C441A-D26A-4CA5-B2E8-8AF8D01D7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D351-04E8-4750-A999-A9A9DC32B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79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C7930-128C-4A94-A575-AB83B8CE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85D74F6-9348-4542-9C5F-BF03AFA6B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A1AA03-130E-4C40-BF9C-799CAB2EF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B51603-33B9-4418-A682-E074EC0A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842-44A9-4939-80A7-5C46A78E788F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201E0F-223D-419A-B8D6-323C695A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934507-FC11-403A-A03E-BDF96931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D351-04E8-4750-A999-A9A9DC32B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00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956635-AC21-45A8-9479-96550E7C1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984" y="365125"/>
            <a:ext cx="92948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E87FDC-D845-4BBE-A5FD-E02EDAA63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613333-E624-4FEA-8235-581D55912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0842-44A9-4939-80A7-5C46A78E788F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E9E594-CE88-4A9A-85FF-49AD82A35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C290C4-FC9F-475C-8EB5-1D949DEEC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BD351-04E8-4750-A999-A9A9DC32B45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53B3992-2CB3-4390-9F0F-BAD6C327BCA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88" y="365125"/>
            <a:ext cx="1011614" cy="1325563"/>
          </a:xfrm>
          <a:prstGeom prst="rect">
            <a:avLst/>
          </a:prstGeom>
        </p:spPr>
      </p:pic>
      <p:pic>
        <p:nvPicPr>
          <p:cNvPr id="1026" name="Picture 2" descr="Une image contenant texte, Graphique, graphisme, Police&#10;&#10;Description générée automatiquement">
            <a:extLst>
              <a:ext uri="{FF2B5EF4-FFF2-40B4-BE49-F238E27FC236}">
                <a16:creationId xmlns:a16="http://schemas.microsoft.com/office/drawing/2014/main" id="{34198013-1B21-4AC0-849C-065E68C368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8" y="359461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14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lypropylene Light">
            <a:extLst>
              <a:ext uri="{FF2B5EF4-FFF2-40B4-BE49-F238E27FC236}">
                <a16:creationId xmlns:a16="http://schemas.microsoft.com/office/drawing/2014/main" id="{31FD144B-87E2-6293-1525-A21CC2BAD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42"/>
          <a:stretch>
            <a:fillRect/>
          </a:stretch>
        </p:blipFill>
        <p:spPr bwMode="auto">
          <a:xfrm>
            <a:off x="2076451" y="388851"/>
            <a:ext cx="8124824" cy="593290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3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3406893-C0DF-4F51-BD1B-D5F005918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92487"/>
          </a:xfrm>
        </p:spPr>
        <p:txBody>
          <a:bodyPr>
            <a:noAutofit/>
          </a:bodyPr>
          <a:lstStyle/>
          <a:p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Douleurs pelvi-périnéales </a:t>
            </a:r>
            <a:b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après chirurgie des prolapsus et de l’incontinence par bandelettes : </a:t>
            </a:r>
            <a:b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l’expérience du registre VigiMesh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731892-8608-4687-815C-6FE291522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0600"/>
            <a:ext cx="9144000" cy="457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/>
              <a:t>Xavier FRITEL &amp; l’équipe VigiMesh, Poitiers &amp; nombreux centres français</a:t>
            </a:r>
          </a:p>
        </p:txBody>
      </p:sp>
    </p:spTree>
    <p:extLst>
      <p:ext uri="{BB962C8B-B14F-4D97-AF65-F5344CB8AC3E}">
        <p14:creationId xmlns:p14="http://schemas.microsoft.com/office/powerpoint/2010/main" val="1882191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4EAB3D-9098-4D6F-AF9E-A90AFEAF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complications douloureuses après chirurgie du prolapsus avec prothèse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1EEAF9-5B96-480E-8B21-C00CE4B978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fr-FR" dirty="0"/>
              <a:t>4 révisions pour douleur intense ou chronique</a:t>
            </a:r>
          </a:p>
          <a:p>
            <a:pPr lvl="1"/>
            <a:r>
              <a:rPr lang="fr-FR" dirty="0"/>
              <a:t>1 Sacrospinofixation selon Richter (0,2 %)</a:t>
            </a:r>
          </a:p>
          <a:p>
            <a:pPr lvl="1"/>
            <a:r>
              <a:rPr lang="fr-FR" dirty="0"/>
              <a:t>3 </a:t>
            </a:r>
            <a:r>
              <a:rPr lang="fr-FR" dirty="0" err="1"/>
              <a:t>promontofixations</a:t>
            </a:r>
            <a:r>
              <a:rPr lang="fr-FR" dirty="0"/>
              <a:t> (0,3 %)</a:t>
            </a:r>
          </a:p>
          <a:p>
            <a:pPr lvl="1"/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1C48098-647D-41CD-941A-F648F2BE7E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38640"/>
            <a:ext cx="5181600" cy="332530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9748C12-7AB3-4E7E-BD01-DF925776C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917" y="4160125"/>
            <a:ext cx="3277083" cy="88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6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4EAB3D-9098-4D6F-AF9E-A90AFEAF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complications douloureuses après chirurgie du prolapsus avec prothèse (3)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1EEAF9-5B96-480E-8B21-C00CE4B978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/>
              <a:t>Chez 1892 femmes de plus de 50 ans opérées d’un prolapsus, dont</a:t>
            </a:r>
          </a:p>
          <a:p>
            <a:pPr lvl="1"/>
            <a:r>
              <a:rPr lang="fr-FR"/>
              <a:t>485 par voie vaginale</a:t>
            </a:r>
          </a:p>
          <a:p>
            <a:pPr lvl="1"/>
            <a:r>
              <a:rPr lang="fr-FR"/>
              <a:t>526 avec prothèse vaginale</a:t>
            </a:r>
          </a:p>
          <a:p>
            <a:pPr lvl="1"/>
            <a:r>
              <a:rPr lang="fr-FR"/>
              <a:t>881 par promontofixation avec prothèse</a:t>
            </a:r>
          </a:p>
          <a:p>
            <a:pPr lvl="1"/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C9BE152-BA0C-4B98-BBC2-CF55D09EA0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J’ai des douleurs ou une gêne extrême (EuroQol5D)</a:t>
            </a:r>
          </a:p>
          <a:p>
            <a:pPr lvl="1"/>
            <a:r>
              <a:rPr lang="fr-FR" dirty="0"/>
              <a:t>4 % si voie vaginale</a:t>
            </a:r>
          </a:p>
          <a:p>
            <a:pPr lvl="1"/>
            <a:r>
              <a:rPr lang="fr-FR" dirty="0"/>
              <a:t>2 % si prothèse vaginale</a:t>
            </a:r>
          </a:p>
          <a:p>
            <a:pPr lvl="1"/>
            <a:r>
              <a:rPr lang="fr-FR" dirty="0"/>
              <a:t>5 % si coelioscopie</a:t>
            </a:r>
          </a:p>
          <a:p>
            <a:pPr marL="457200" lvl="1" indent="0">
              <a:buNone/>
            </a:pPr>
            <a:r>
              <a:rPr lang="fr-FR" dirty="0"/>
              <a:t>Différence significative en faveur de la prothèse vaginale !</a:t>
            </a:r>
          </a:p>
        </p:txBody>
      </p:sp>
    </p:spTree>
    <p:extLst>
      <p:ext uri="{BB962C8B-B14F-4D97-AF65-F5344CB8AC3E}">
        <p14:creationId xmlns:p14="http://schemas.microsoft.com/office/powerpoint/2010/main" val="65427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C6E497-D128-4853-97E7-AAADFBD0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Conclusion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B77C38-7CC6-180C-5D9A-688071903C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Les douleurs chroniques sont peu fréquentes (5 % ou moins)</a:t>
            </a:r>
          </a:p>
          <a:p>
            <a:r>
              <a:rPr lang="fr-FR" dirty="0"/>
              <a:t>Elles peuvent avoir des conséquences majeures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DDEA081-6496-77D8-991C-4771B43A9E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Il faut savoir </a:t>
            </a:r>
            <a:r>
              <a:rPr lang="fr-FR"/>
              <a:t>ou apprendre à</a:t>
            </a:r>
            <a:endParaRPr lang="fr-FR" dirty="0"/>
          </a:p>
          <a:p>
            <a:pPr lvl="1"/>
            <a:r>
              <a:rPr lang="fr-FR" dirty="0"/>
              <a:t>Les reconnaître (diagnostic uniquement clinique)</a:t>
            </a:r>
          </a:p>
          <a:p>
            <a:pPr lvl="1"/>
            <a:r>
              <a:rPr lang="fr-FR" dirty="0"/>
              <a:t>Demander un second avis</a:t>
            </a:r>
          </a:p>
          <a:p>
            <a:pPr lvl="1"/>
            <a:r>
              <a:rPr lang="fr-FR" dirty="0"/>
              <a:t>Enlever les prothèses !</a:t>
            </a:r>
          </a:p>
        </p:txBody>
      </p:sp>
    </p:spTree>
    <p:extLst>
      <p:ext uri="{BB962C8B-B14F-4D97-AF65-F5344CB8AC3E}">
        <p14:creationId xmlns:p14="http://schemas.microsoft.com/office/powerpoint/2010/main" val="2172595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CB509B3-31D4-8594-0CD6-6126C8DCB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984" y="365125"/>
            <a:ext cx="9294828" cy="1325563"/>
          </a:xfrm>
        </p:spPr>
        <p:txBody>
          <a:bodyPr anchor="ctr">
            <a:normAutofit/>
          </a:bodyPr>
          <a:lstStyle/>
          <a:p>
            <a:r>
              <a:rPr lang="fr-FR" dirty="0"/>
              <a:t>Merci</a:t>
            </a:r>
          </a:p>
        </p:txBody>
      </p:sp>
      <p:pic>
        <p:nvPicPr>
          <p:cNvPr id="7" name="Picture 2" descr="Le devenir des déchets plastiques en mer | Pour la Science">
            <a:extLst>
              <a:ext uri="{FF2B5EF4-FFF2-40B4-BE49-F238E27FC236}">
                <a16:creationId xmlns:a16="http://schemas.microsoft.com/office/drawing/2014/main" id="{BEE01A45-BB86-A380-5BD0-DA50F288F48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532015"/>
            <a:ext cx="5181600" cy="293855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6" name="Picture 2" descr="Elmer Food Beat - Le Plastique C'Est Fantastique/Daniela (Remix 2000 ...">
            <a:extLst>
              <a:ext uri="{FF2B5EF4-FFF2-40B4-BE49-F238E27FC236}">
                <a16:creationId xmlns:a16="http://schemas.microsoft.com/office/drawing/2014/main" id="{37259B5B-A320-52AD-8642-ED1A5C443F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1853406"/>
            <a:ext cx="451485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8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A325DB5-FC17-2C07-5292-5DE08B930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325012"/>
              </p:ext>
            </p:extLst>
          </p:nvPr>
        </p:nvGraphicFramePr>
        <p:xfrm>
          <a:off x="2146375" y="4837122"/>
          <a:ext cx="9547655" cy="2237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re 3">
            <a:extLst>
              <a:ext uri="{FF2B5EF4-FFF2-40B4-BE49-F238E27FC236}">
                <a16:creationId xmlns:a16="http://schemas.microsoft.com/office/drawing/2014/main" id="{2AAF421B-80F2-4600-B8BC-C05A646C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registre VigiMesh en 2025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D9A5ECA-7CFD-429F-846B-20E5CC7BE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11496"/>
          </a:xfrm>
        </p:spPr>
        <p:txBody>
          <a:bodyPr/>
          <a:lstStyle/>
          <a:p>
            <a:r>
              <a:rPr lang="fr-FR" dirty="0"/>
              <a:t>59 centres hospitaliers français</a:t>
            </a:r>
            <a:br>
              <a:rPr lang="fr-FR" dirty="0"/>
            </a:br>
            <a:r>
              <a:rPr lang="fr-FR" dirty="0"/>
              <a:t>dont 30 prospectifs</a:t>
            </a:r>
          </a:p>
          <a:p>
            <a:r>
              <a:rPr lang="fr-FR" dirty="0"/>
              <a:t>18000 participantes opérées d’un prolapsus des organes pelviens ou d’une incontinence urinaire d’effort</a:t>
            </a:r>
          </a:p>
          <a:p>
            <a:r>
              <a:rPr lang="fr-FR" dirty="0"/>
              <a:t>1200 complications sérieuses</a:t>
            </a:r>
          </a:p>
          <a:p>
            <a:r>
              <a:rPr lang="fr-FR" dirty="0"/>
              <a:t>600 chirurgiens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64755AD-2E54-4E18-A02E-8B2CADE1E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114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Décrire les complications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Estimer l’incidence des complications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Apprécier la santé perçue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Isoler des facteurs de risques</a:t>
            </a:r>
          </a:p>
        </p:txBody>
      </p:sp>
    </p:spTree>
    <p:extLst>
      <p:ext uri="{BB962C8B-B14F-4D97-AF65-F5344CB8AC3E}">
        <p14:creationId xmlns:p14="http://schemas.microsoft.com/office/powerpoint/2010/main" val="328131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003D4-1B4B-4117-94A3-01B7EC8A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complications douloureuses </a:t>
            </a:r>
            <a:br>
              <a:rPr lang="fr-FR" dirty="0"/>
            </a:br>
            <a:r>
              <a:rPr lang="fr-FR" dirty="0"/>
              <a:t>après BSU (1)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0FBBA1D-A33B-4F69-A4FB-6A06D9D6E0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69876"/>
            <a:ext cx="5181600" cy="3462836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5176705-256B-4A26-9FDF-87EDC38DB5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805936"/>
            <a:ext cx="5181600" cy="23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0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003D4-1B4B-4117-94A3-01B7EC8A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complications douloureuses </a:t>
            </a:r>
            <a:br>
              <a:rPr lang="fr-FR" dirty="0"/>
            </a:br>
            <a:r>
              <a:rPr lang="fr-FR" dirty="0"/>
              <a:t>après BSU (2)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5B4E96F-B30F-4A1B-BF57-1542806814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3007829"/>
            <a:ext cx="9191626" cy="3524608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5176705-256B-4A26-9FDF-87EDC38DB5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31029" y="1594190"/>
            <a:ext cx="3063899" cy="1413639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E28BFCBE-2A49-D00A-2901-F16772EECE04}"/>
              </a:ext>
            </a:extLst>
          </p:cNvPr>
          <p:cNvSpPr/>
          <p:nvPr/>
        </p:nvSpPr>
        <p:spPr>
          <a:xfrm>
            <a:off x="330740" y="5460460"/>
            <a:ext cx="11504579" cy="252919"/>
          </a:xfrm>
          <a:prstGeom prst="roundRect">
            <a:avLst/>
          </a:prstGeom>
          <a:noFill/>
          <a:ln>
            <a:solidFill>
              <a:srgbClr val="6706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pic>
        <p:nvPicPr>
          <p:cNvPr id="4" name="Picture 4" descr="TVT11">
            <a:extLst>
              <a:ext uri="{FF2B5EF4-FFF2-40B4-BE49-F238E27FC236}">
                <a16:creationId xmlns:a16="http://schemas.microsoft.com/office/drawing/2014/main" id="{AA86A021-38DA-C49B-C6FA-0F3E51CE3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21" t="39560" r="1097" b="1351"/>
          <a:stretch/>
        </p:blipFill>
        <p:spPr bwMode="auto">
          <a:xfrm>
            <a:off x="1611984" y="1144621"/>
            <a:ext cx="2908067" cy="179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8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003D4-1B4B-4117-94A3-01B7EC8A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complications douloureuses </a:t>
            </a:r>
            <a:br>
              <a:rPr lang="fr-FR" dirty="0"/>
            </a:br>
            <a:r>
              <a:rPr lang="fr-FR" dirty="0"/>
              <a:t>après BSU (3)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41AB686-48CB-425F-ACD2-CCB9153E55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832230"/>
            <a:ext cx="8112476" cy="3660645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5176705-256B-4A26-9FDF-87EDC38DB5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50676" y="2908640"/>
            <a:ext cx="3063899" cy="1413639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EC38023-A4D7-70CC-3948-9457D5E570A8}"/>
              </a:ext>
            </a:extLst>
          </p:cNvPr>
          <p:cNvSpPr/>
          <p:nvPr/>
        </p:nvSpPr>
        <p:spPr>
          <a:xfrm>
            <a:off x="177425" y="3566809"/>
            <a:ext cx="8661775" cy="479897"/>
          </a:xfrm>
          <a:prstGeom prst="roundRect">
            <a:avLst/>
          </a:prstGeom>
          <a:noFill/>
          <a:ln>
            <a:solidFill>
              <a:srgbClr val="6706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2EBD50C-AA55-3D34-E27F-6E8422870FBA}"/>
              </a:ext>
            </a:extLst>
          </p:cNvPr>
          <p:cNvSpPr/>
          <p:nvPr/>
        </p:nvSpPr>
        <p:spPr>
          <a:xfrm>
            <a:off x="177424" y="4789893"/>
            <a:ext cx="8661775" cy="479897"/>
          </a:xfrm>
          <a:prstGeom prst="roundRect">
            <a:avLst/>
          </a:prstGeom>
          <a:noFill/>
          <a:ln>
            <a:solidFill>
              <a:srgbClr val="6706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1805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F6FE8651-2FA8-441C-B2EA-EDAA9A64C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0" y="2479558"/>
            <a:ext cx="5181600" cy="36210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0C1E299-0464-4FAA-A7BB-3CE345E5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Incidence des douleurs chroniques isolées après BSU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49CCCB-8CE2-466F-B996-93C76C0A7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76951" cy="4351338"/>
          </a:xfrm>
        </p:spPr>
        <p:txBody>
          <a:bodyPr/>
          <a:lstStyle/>
          <a:p>
            <a:r>
              <a:rPr lang="fr-FR" dirty="0"/>
              <a:t>2682 femmes opérées (2017-21)</a:t>
            </a:r>
          </a:p>
          <a:p>
            <a:r>
              <a:rPr lang="fr-FR" dirty="0"/>
              <a:t>167 chirurgiens dans 27 centres</a:t>
            </a:r>
          </a:p>
          <a:p>
            <a:r>
              <a:rPr lang="fr-FR" dirty="0"/>
              <a:t>128 femmes avec complication sérieuse (4,8 %)</a:t>
            </a:r>
          </a:p>
          <a:p>
            <a:r>
              <a:rPr lang="fr-FR" dirty="0"/>
              <a:t>8 révisions pour douleur isolée (0,3 %) dont 5 ablations de BSU (0,2 %)</a:t>
            </a:r>
          </a:p>
          <a:p>
            <a:pPr lvl="1"/>
            <a:r>
              <a:rPr lang="fr-FR" dirty="0"/>
              <a:t>2 ablations immédiates de la BSU</a:t>
            </a:r>
          </a:p>
          <a:p>
            <a:pPr lvl="1"/>
            <a:r>
              <a:rPr lang="fr-FR" dirty="0"/>
              <a:t>3 ablations tardives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Une ablation de BSU pour douleur isolée pour 33 chirurgiens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DB3EB43-4593-455C-B81B-677F758C0B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19967" y="1825625"/>
            <a:ext cx="4006805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0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D21DC2-EF98-40A9-A23D-F28D5F88C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douleurs chroniques avant/après BSU dans le SNDS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924C4C-E629-473E-9BD2-64CE4DCEE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00081" cy="4351338"/>
          </a:xfrm>
        </p:spPr>
        <p:txBody>
          <a:bodyPr anchor="ctr"/>
          <a:lstStyle/>
          <a:p>
            <a:r>
              <a:rPr lang="fr-FR" dirty="0"/>
              <a:t>3971 femmes opérées d’une BSU (2017-2020) dans un des 37 centres de VigiMesh</a:t>
            </a:r>
          </a:p>
          <a:p>
            <a:r>
              <a:rPr lang="fr-FR" dirty="0"/>
              <a:t>Suivies 3 ans dans le SNDS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4BC492F8-BD7C-40B7-8456-EF427974E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257800" cy="4351338"/>
          </a:xfrm>
        </p:spPr>
        <p:txBody>
          <a:bodyPr/>
          <a:lstStyle/>
          <a:p>
            <a:r>
              <a:rPr lang="fr-FR" dirty="0"/>
              <a:t>Prise prolongée (6 mois) d’antalgiques</a:t>
            </a:r>
          </a:p>
          <a:p>
            <a:pPr lvl="1"/>
            <a:r>
              <a:rPr lang="fr-FR" dirty="0"/>
              <a:t>8,3 % l’année avant la BSU</a:t>
            </a:r>
          </a:p>
          <a:p>
            <a:pPr lvl="1"/>
            <a:r>
              <a:rPr lang="fr-FR" dirty="0"/>
              <a:t>8,0 % l’année après la BSU</a:t>
            </a:r>
          </a:p>
          <a:p>
            <a:pPr lvl="1"/>
            <a:r>
              <a:rPr lang="fr-FR" dirty="0"/>
              <a:t>7,6 % la deuxième année</a:t>
            </a:r>
          </a:p>
          <a:p>
            <a:pPr lvl="1"/>
            <a:r>
              <a:rPr lang="fr-FR" dirty="0"/>
              <a:t>7,6 % la troisième année</a:t>
            </a:r>
          </a:p>
        </p:txBody>
      </p:sp>
    </p:spTree>
    <p:extLst>
      <p:ext uri="{BB962C8B-B14F-4D97-AF65-F5344CB8AC3E}">
        <p14:creationId xmlns:p14="http://schemas.microsoft.com/office/powerpoint/2010/main" val="146470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BC4C6B-829A-49DB-A7D2-3E270A85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Douleur ou inconfort (EuroQol5D) </a:t>
            </a:r>
            <a:br>
              <a:rPr lang="fr-FR" dirty="0"/>
            </a:br>
            <a:r>
              <a:rPr lang="fr-FR" dirty="0"/>
              <a:t>après BSU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5DE4D0-7639-4ED3-B6A8-5CF9296B01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Chez 1737 femmes opérées d’une BSU dans VigiMesh, </a:t>
            </a:r>
            <a:br>
              <a:rPr lang="fr-FR" dirty="0"/>
            </a:br>
            <a:r>
              <a:rPr lang="fr-FR" dirty="0"/>
              <a:t>de 60 ans d’âge moyen, 3 ans après la pose</a:t>
            </a:r>
          </a:p>
          <a:p>
            <a:pPr lvl="1"/>
            <a:r>
              <a:rPr lang="fr-FR" dirty="0"/>
              <a:t>52,4 %, </a:t>
            </a:r>
            <a:r>
              <a:rPr lang="fr-FR" i="1" dirty="0"/>
              <a:t>Je n’ai ni douleur ni gêne</a:t>
            </a:r>
          </a:p>
          <a:p>
            <a:pPr lvl="1"/>
            <a:r>
              <a:rPr lang="fr-FR" dirty="0"/>
              <a:t>43,0 %, </a:t>
            </a:r>
            <a:r>
              <a:rPr lang="fr-FR" i="1" dirty="0"/>
              <a:t>J’ai des douleurs ou une gêne modérée</a:t>
            </a:r>
          </a:p>
          <a:p>
            <a:pPr lvl="1"/>
            <a:r>
              <a:rPr lang="fr-FR" dirty="0"/>
              <a:t>4,6 %, </a:t>
            </a:r>
            <a:r>
              <a:rPr lang="fr-FR" i="1" dirty="0"/>
              <a:t>J’ai des douleurs ou une gêne extrême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AA8A05-40D8-4E2C-ADD0-1C1F2015FE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En population française chez les femmes de 55-64 ans</a:t>
            </a:r>
          </a:p>
          <a:p>
            <a:pPr lvl="1"/>
            <a:r>
              <a:rPr lang="fr-FR" dirty="0"/>
              <a:t>29 %, </a:t>
            </a:r>
            <a:r>
              <a:rPr lang="fr-FR" i="1" dirty="0"/>
              <a:t>Je n’ai ni douleur ni gêne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A94933-AA72-41FB-88DE-91F906B55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899" y="1875210"/>
            <a:ext cx="4600575" cy="15537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0709429-09E0-413F-91E0-D85385CFA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899" y="4712147"/>
            <a:ext cx="4697506" cy="14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0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4EAB3D-9098-4D6F-AF9E-A90AFEAF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complications douloureuses après chirurgie du prolapsus avec prothèse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1EEAF9-5B96-480E-8B21-C00CE4B978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fr-FR" dirty="0"/>
              <a:t>2309 femmes opérées d’un prolapsus dont</a:t>
            </a:r>
          </a:p>
          <a:p>
            <a:pPr lvl="1"/>
            <a:r>
              <a:rPr lang="fr-FR" dirty="0"/>
              <a:t>504 voie vaginale</a:t>
            </a:r>
          </a:p>
          <a:p>
            <a:pPr lvl="1"/>
            <a:r>
              <a:rPr lang="fr-FR" dirty="0"/>
              <a:t>692 voie vaginale avec prothèse</a:t>
            </a:r>
          </a:p>
          <a:p>
            <a:pPr lvl="1"/>
            <a:r>
              <a:rPr lang="fr-FR" dirty="0"/>
              <a:t>1113 promontofixation avec prothèse par coelioscopie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2D6146D-CF09-4477-BD63-53BBB165F7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617753"/>
            <a:ext cx="5181600" cy="276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646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055AE4C851D84F8F7FAF53AF1236DF" ma:contentTypeVersion="18" ma:contentTypeDescription="Crée un document." ma:contentTypeScope="" ma:versionID="aadcaeda8a13782fcd6704012b58c41f">
  <xsd:schema xmlns:xsd="http://www.w3.org/2001/XMLSchema" xmlns:xs="http://www.w3.org/2001/XMLSchema" xmlns:p="http://schemas.microsoft.com/office/2006/metadata/properties" xmlns:ns3="afaa7d4b-b9d7-4429-9880-b7179f633c7e" xmlns:ns4="adb1b6a5-4c54-4d68-a764-c0e1f0290568" targetNamespace="http://schemas.microsoft.com/office/2006/metadata/properties" ma:root="true" ma:fieldsID="4e9acaf2d230616420311da0b8ac57f0" ns3:_="" ns4:_="">
    <xsd:import namespace="afaa7d4b-b9d7-4429-9880-b7179f633c7e"/>
    <xsd:import namespace="adb1b6a5-4c54-4d68-a764-c0e1f02905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a7d4b-b9d7-4429-9880-b7179f633c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1b6a5-4c54-4d68-a764-c0e1f029056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faa7d4b-b9d7-4429-9880-b7179f633c7e" xsi:nil="true"/>
  </documentManagement>
</p:properties>
</file>

<file path=customXml/itemProps1.xml><?xml version="1.0" encoding="utf-8"?>
<ds:datastoreItem xmlns:ds="http://schemas.openxmlformats.org/officeDocument/2006/customXml" ds:itemID="{FA2DEE6E-04E0-4DEC-AB73-3D96FA4F0D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EBC64E-89D1-4A76-A6A4-74E587E2E3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aa7d4b-b9d7-4429-9880-b7179f633c7e"/>
    <ds:schemaRef ds:uri="adb1b6a5-4c54-4d68-a764-c0e1f02905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F0A679-EE7E-483F-B57B-98D2F38A003D}">
  <ds:schemaRefs>
    <ds:schemaRef ds:uri="http://purl.org/dc/dcmitype/"/>
    <ds:schemaRef ds:uri="afaa7d4b-b9d7-4429-9880-b7179f633c7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adb1b6a5-4c54-4d68-a764-c0e1f029056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485</Words>
  <Application>Microsoft Office PowerPoint</Application>
  <PresentationFormat>Grand écran</PresentationFormat>
  <Paragraphs>66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Thème Office</vt:lpstr>
      <vt:lpstr>Douleurs pelvi-périnéales  après chirurgie des prolapsus et de l’incontinence par bandelettes :  l’expérience du registre VigiMesh</vt:lpstr>
      <vt:lpstr>Le registre VigiMesh en 2025</vt:lpstr>
      <vt:lpstr>Les complications douloureuses  après BSU (1)</vt:lpstr>
      <vt:lpstr>Les complications douloureuses  après BSU (2)</vt:lpstr>
      <vt:lpstr>Les complications douloureuses  après BSU (3)</vt:lpstr>
      <vt:lpstr>Incidence des douleurs chroniques isolées après BSU</vt:lpstr>
      <vt:lpstr>Les douleurs chroniques avant/après BSU dans le SNDS</vt:lpstr>
      <vt:lpstr>Douleur ou inconfort (EuroQol5D)  après BSU</vt:lpstr>
      <vt:lpstr>Les complications douloureuses après chirurgie du prolapsus avec prothèse (1)</vt:lpstr>
      <vt:lpstr>Les complications douloureuses après chirurgie du prolapsus avec prothèse (2)</vt:lpstr>
      <vt:lpstr>Les complications douloureuses après chirurgie du prolapsus avec prothèse (3)</vt:lpstr>
      <vt:lpstr>Conclusion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Douleurs pelvi-périnéales  après chirurgie des prolapsus et de l’incontinence par bandelettes :  l’expérience du registre VigiMesh</dc:title>
  <dc:creator>Xavier Fritel</dc:creator>
  <cp:lastModifiedBy>Xavier Fritel</cp:lastModifiedBy>
  <cp:revision>15</cp:revision>
  <dcterms:created xsi:type="dcterms:W3CDTF">2025-01-14T08:49:41Z</dcterms:created>
  <dcterms:modified xsi:type="dcterms:W3CDTF">2025-02-06T12:26:41Z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0x010100F2055AE4C851D84F8F7FAF53AF1236DF</vt:lpwstr>
  </property>
</Properties>
</file>